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EB226-36AF-4F69-B48F-A59B8FAAAD5D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F9EE1-1996-4E7B-85E8-4767F926E3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</a:t>
            </a:r>
            <a:r>
              <a:rPr lang="en-GB" baseline="0" dirty="0" smtClean="0"/>
              <a:t> core standards; expectations; access for everyone; has become only what is testable, what you must do = all you do; same curriculum for everyone?  (TIMSS 2003)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1F9EE1-1996-4E7B-85E8-4767F926E30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1BDB-D3C4-4C7C-92D5-3603C450076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53AC-DF75-4B80-A8D9-70918C10E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1BDB-D3C4-4C7C-92D5-3603C450076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53AC-DF75-4B80-A8D9-70918C10E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1BDB-D3C4-4C7C-92D5-3603C450076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53AC-DF75-4B80-A8D9-70918C10E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1BDB-D3C4-4C7C-92D5-3603C450076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53AC-DF75-4B80-A8D9-70918C10E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1BDB-D3C4-4C7C-92D5-3603C450076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53AC-DF75-4B80-A8D9-70918C10E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1BDB-D3C4-4C7C-92D5-3603C450076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53AC-DF75-4B80-A8D9-70918C10E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1BDB-D3C4-4C7C-92D5-3603C450076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53AC-DF75-4B80-A8D9-70918C10E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1BDB-D3C4-4C7C-92D5-3603C450076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53AC-DF75-4B80-A8D9-70918C10E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1BDB-D3C4-4C7C-92D5-3603C450076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53AC-DF75-4B80-A8D9-70918C10E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1BDB-D3C4-4C7C-92D5-3603C450076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53AC-DF75-4B80-A8D9-70918C10E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11BDB-D3C4-4C7C-92D5-3603C450076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53AC-DF75-4B80-A8D9-70918C10E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11BDB-D3C4-4C7C-92D5-3603C4500769}" type="datetimeFigureOut">
              <a:rPr lang="en-US" smtClean="0"/>
              <a:pPr/>
              <a:t>4/7/2010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853AC-DF75-4B80-A8D9-70918C10E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School mathematics </a:t>
            </a:r>
            <a:r>
              <a:rPr lang="en-GB" dirty="0"/>
              <a:t>e</a:t>
            </a:r>
            <a:r>
              <a:rPr lang="en-GB" dirty="0" smtClean="0"/>
              <a:t>ducation in England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Anne Watson</a:t>
            </a:r>
          </a:p>
          <a:p>
            <a:r>
              <a:rPr lang="en-GB" dirty="0" smtClean="0"/>
              <a:t>University of Oxford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nneW\My Documents\My Pictures\long-division-explained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2571744"/>
            <a:ext cx="1495425" cy="3495675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 rot="5400000" flipH="1" flipV="1">
            <a:off x="3786182" y="1428736"/>
            <a:ext cx="1928826" cy="5000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Documents and Settings\AnneW\My Documents\My Pictures\england-fla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17679">
            <a:off x="4825529" y="933843"/>
            <a:ext cx="1809417" cy="10819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owns the curriculum?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357298"/>
            <a:ext cx="8229600" cy="521497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Entitlement or prescription?</a:t>
            </a:r>
          </a:p>
          <a:p>
            <a:pPr lvl="1"/>
            <a:r>
              <a:rPr lang="en-GB" dirty="0" smtClean="0"/>
              <a:t>Depends on use – has become prescription, administered according to social/cultural </a:t>
            </a:r>
            <a:r>
              <a:rPr lang="en-GB" dirty="0" smtClean="0"/>
              <a:t>differences; transparency </a:t>
            </a:r>
            <a:r>
              <a:rPr lang="en-GB" smtClean="0"/>
              <a:t>of </a:t>
            </a:r>
            <a:r>
              <a:rPr lang="en-GB" smtClean="0"/>
              <a:t>consultation</a:t>
            </a:r>
            <a:endParaRPr lang="en-GB" dirty="0" smtClean="0"/>
          </a:p>
          <a:p>
            <a:r>
              <a:rPr lang="en-GB" dirty="0" smtClean="0"/>
              <a:t>Statutory and non-statutory?</a:t>
            </a:r>
          </a:p>
          <a:p>
            <a:pPr lvl="1"/>
            <a:r>
              <a:rPr lang="en-GB" dirty="0" smtClean="0"/>
              <a:t>Depends on inspection and accountability – non-statutory becomes statutory through inspection; </a:t>
            </a:r>
          </a:p>
          <a:p>
            <a:r>
              <a:rPr lang="en-GB" dirty="0" smtClean="0"/>
              <a:t>Research; culture; political</a:t>
            </a:r>
          </a:p>
          <a:p>
            <a:pPr lvl="1"/>
            <a:r>
              <a:rPr lang="en-GB" dirty="0" smtClean="0"/>
              <a:t>Freedom for teachers to innovate – research-informed practice; cultural signposts; political assumptions</a:t>
            </a:r>
          </a:p>
          <a:p>
            <a:r>
              <a:rPr lang="en-GB" dirty="0" smtClean="0"/>
              <a:t>Experienced by students?</a:t>
            </a:r>
          </a:p>
          <a:p>
            <a:pPr lvl="1"/>
            <a:r>
              <a:rPr lang="en-GB" dirty="0" smtClean="0"/>
              <a:t>Textbook authors and testing companies – fragmented ideas; what can be tested; limited approaches</a:t>
            </a:r>
          </a:p>
          <a:p>
            <a:pPr>
              <a:buNone/>
            </a:pP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Impact of national testing</a:t>
            </a:r>
          </a:p>
          <a:p>
            <a:pPr lvl="1"/>
            <a:r>
              <a:rPr lang="en-GB" dirty="0" smtClean="0"/>
              <a:t>Teaching to the test – not distinguishing essential procedural skills from conceptual developments</a:t>
            </a:r>
          </a:p>
          <a:p>
            <a:pPr lvl="1"/>
            <a:r>
              <a:rPr lang="en-GB" dirty="0" smtClean="0"/>
              <a:t>Early entry – who else stops maths at 15/16/18?</a:t>
            </a:r>
          </a:p>
          <a:p>
            <a:r>
              <a:rPr lang="en-GB" dirty="0" smtClean="0"/>
              <a:t>Teacher assessment</a:t>
            </a:r>
          </a:p>
          <a:p>
            <a:pPr lvl="1"/>
            <a:r>
              <a:rPr lang="en-GB" dirty="0" smtClean="0"/>
              <a:t>Same or different to test result?</a:t>
            </a:r>
          </a:p>
          <a:p>
            <a:pPr lvl="1"/>
            <a:r>
              <a:rPr lang="en-GB" dirty="0" smtClean="0"/>
              <a:t>What can be assessed? How and when?</a:t>
            </a:r>
          </a:p>
          <a:p>
            <a:pPr lvl="1"/>
            <a:r>
              <a:rPr lang="en-GB" dirty="0" smtClean="0"/>
              <a:t>Learning from the past</a:t>
            </a:r>
          </a:p>
          <a:p>
            <a:r>
              <a:rPr lang="en-GB" dirty="0" smtClean="0"/>
              <a:t>Assessment as integral part of teaching</a:t>
            </a:r>
          </a:p>
          <a:p>
            <a:pPr lvl="1"/>
            <a:r>
              <a:rPr lang="en-GB" dirty="0" smtClean="0"/>
              <a:t>Informative and responsive</a:t>
            </a:r>
          </a:p>
          <a:p>
            <a:pPr lvl="1"/>
            <a:r>
              <a:rPr lang="en-GB" dirty="0" smtClean="0"/>
              <a:t>Another form to fill</a:t>
            </a:r>
          </a:p>
          <a:p>
            <a:pPr lvl="1"/>
            <a:endParaRPr lang="en-GB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Inspection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14750"/>
          </a:xfrm>
        </p:spPr>
        <p:txBody>
          <a:bodyPr/>
          <a:lstStyle/>
          <a:p>
            <a:r>
              <a:rPr lang="en-GB" dirty="0" smtClean="0"/>
              <a:t>Raising expectations and changing practices, e.g. ‘Understanding the score’</a:t>
            </a:r>
          </a:p>
          <a:p>
            <a:r>
              <a:rPr lang="en-GB" dirty="0" smtClean="0"/>
              <a:t>Assessing individual teachers on the basis of small evidence</a:t>
            </a:r>
          </a:p>
          <a:p>
            <a:r>
              <a:rPr lang="en-GB" dirty="0" smtClean="0"/>
              <a:t>Inspection within schools </a:t>
            </a:r>
          </a:p>
          <a:p>
            <a:r>
              <a:rPr lang="en-GB" dirty="0" smtClean="0"/>
              <a:t>J</a:t>
            </a:r>
            <a:r>
              <a:rPr lang="en-GB" dirty="0" smtClean="0"/>
              <a:t>udgements based on generic criteria</a:t>
            </a:r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Teaching and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Politicisation: </a:t>
            </a:r>
            <a:r>
              <a:rPr lang="en-GB" dirty="0" smtClean="0"/>
              <a:t>help or hindrance? Smith Report, NCETM, ACME, funding streams, Task Force …</a:t>
            </a:r>
          </a:p>
          <a:p>
            <a:r>
              <a:rPr lang="en-GB" dirty="0" smtClean="0"/>
              <a:t>We </a:t>
            </a:r>
            <a:r>
              <a:rPr lang="en-GB" dirty="0" smtClean="0"/>
              <a:t>pioneered coursework, teacher assessment, exploratory mathematics, ‘active’ learning, integrated curriculum</a:t>
            </a:r>
          </a:p>
          <a:p>
            <a:r>
              <a:rPr lang="en-GB" dirty="0" smtClean="0"/>
              <a:t>Different groups/same curriculum; different groups/different curriculum</a:t>
            </a:r>
          </a:p>
          <a:p>
            <a:r>
              <a:rPr lang="en-GB" dirty="0" smtClean="0"/>
              <a:t>Teachers need to understand </a:t>
            </a:r>
            <a:r>
              <a:rPr lang="en-GB" dirty="0" smtClean="0"/>
              <a:t>mathematics deeply</a:t>
            </a:r>
            <a:endParaRPr lang="en-GB" dirty="0" smtClean="0"/>
          </a:p>
          <a:p>
            <a:r>
              <a:rPr lang="en-GB" dirty="0" smtClean="0"/>
              <a:t>Generic </a:t>
            </a:r>
            <a:r>
              <a:rPr lang="en-GB" dirty="0" smtClean="0"/>
              <a:t>criteria</a:t>
            </a:r>
            <a:r>
              <a:rPr lang="en-GB" dirty="0" smtClean="0"/>
              <a:t> </a:t>
            </a:r>
            <a:r>
              <a:rPr lang="en-GB" dirty="0" smtClean="0"/>
              <a:t>for </a:t>
            </a:r>
            <a:r>
              <a:rPr lang="en-GB" dirty="0" smtClean="0"/>
              <a:t>curriculum (QCDA); assessment (??); inspection (</a:t>
            </a:r>
            <a:r>
              <a:rPr lang="en-GB" dirty="0" err="1" smtClean="0"/>
              <a:t>Ofsted</a:t>
            </a:r>
            <a:r>
              <a:rPr lang="en-GB" dirty="0" smtClean="0"/>
              <a:t>); </a:t>
            </a:r>
            <a:r>
              <a:rPr lang="en-GB" dirty="0" smtClean="0"/>
              <a:t>teacher </a:t>
            </a:r>
            <a:r>
              <a:rPr lang="en-GB" dirty="0" smtClean="0"/>
              <a:t>knowledge (TDA); study at M-level (TDA); </a:t>
            </a:r>
            <a:r>
              <a:rPr lang="en-GB" dirty="0" smtClean="0"/>
              <a:t>examination </a:t>
            </a:r>
            <a:r>
              <a:rPr lang="en-GB" dirty="0" smtClean="0"/>
              <a:t>structure (</a:t>
            </a:r>
            <a:r>
              <a:rPr lang="en-GB" dirty="0" err="1" smtClean="0"/>
              <a:t>Ofqual</a:t>
            </a:r>
            <a:r>
              <a:rPr lang="en-GB" dirty="0" smtClean="0"/>
              <a:t>)</a:t>
            </a:r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302</Words>
  <Application>Microsoft Office PowerPoint</Application>
  <PresentationFormat>On-screen Show (4:3)</PresentationFormat>
  <Paragraphs>36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School mathematics education in England</vt:lpstr>
      <vt:lpstr>Slide 2</vt:lpstr>
      <vt:lpstr>Who owns the curriculum?</vt:lpstr>
      <vt:lpstr>Assessment</vt:lpstr>
      <vt:lpstr>Inspection</vt:lpstr>
      <vt:lpstr>Teaching and learning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AnneW</dc:creator>
  <cp:lastModifiedBy>Anne Watson</cp:lastModifiedBy>
  <cp:revision>11</cp:revision>
  <dcterms:created xsi:type="dcterms:W3CDTF">2010-03-31T13:38:09Z</dcterms:created>
  <dcterms:modified xsi:type="dcterms:W3CDTF">2010-04-07T12:55:41Z</dcterms:modified>
</cp:coreProperties>
</file>