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5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6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1" r:id="rId2"/>
    <p:sldMasterId id="2147483650" r:id="rId3"/>
  </p:sldMasterIdLst>
  <p:notesMasterIdLst>
    <p:notesMasterId r:id="rId28"/>
  </p:notesMasterIdLst>
  <p:handoutMasterIdLst>
    <p:handoutMasterId r:id="rId29"/>
  </p:handoutMasterIdLst>
  <p:sldIdLst>
    <p:sldId id="336" r:id="rId4"/>
    <p:sldId id="640" r:id="rId5"/>
    <p:sldId id="653" r:id="rId6"/>
    <p:sldId id="654" r:id="rId7"/>
    <p:sldId id="643" r:id="rId8"/>
    <p:sldId id="652" r:id="rId9"/>
    <p:sldId id="665" r:id="rId10"/>
    <p:sldId id="666" r:id="rId11"/>
    <p:sldId id="645" r:id="rId12"/>
    <p:sldId id="646" r:id="rId13"/>
    <p:sldId id="651" r:id="rId14"/>
    <p:sldId id="644" r:id="rId15"/>
    <p:sldId id="655" r:id="rId16"/>
    <p:sldId id="430" r:id="rId17"/>
    <p:sldId id="659" r:id="rId18"/>
    <p:sldId id="660" r:id="rId19"/>
    <p:sldId id="661" r:id="rId20"/>
    <p:sldId id="663" r:id="rId21"/>
    <p:sldId id="662" r:id="rId22"/>
    <p:sldId id="664" r:id="rId23"/>
    <p:sldId id="657" r:id="rId24"/>
    <p:sldId id="658" r:id="rId25"/>
    <p:sldId id="547" r:id="rId26"/>
    <p:sldId id="492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Part One" id="{74451F8A-9042-8A41-8C55-BD4A25B159F1}">
          <p14:sldIdLst>
            <p14:sldId id="336"/>
            <p14:sldId id="640"/>
            <p14:sldId id="653"/>
            <p14:sldId id="654"/>
            <p14:sldId id="643"/>
            <p14:sldId id="652"/>
            <p14:sldId id="665"/>
            <p14:sldId id="666"/>
            <p14:sldId id="645"/>
            <p14:sldId id="646"/>
            <p14:sldId id="651"/>
            <p14:sldId id="644"/>
          </p14:sldIdLst>
        </p14:section>
        <p14:section name="Undoing" id="{2B062C55-110A-AB46-957B-35B9FC32BB44}">
          <p14:sldIdLst>
            <p14:sldId id="655"/>
          </p14:sldIdLst>
        </p14:section>
        <p14:section name="Part Two" id="{8439CDFE-65E9-FB4A-954D-41E8DE0985E6}">
          <p14:sldIdLst>
            <p14:sldId id="430"/>
          </p14:sldIdLst>
        </p14:section>
        <p14:section name="Elastic Scaling" id="{D385ECF5-A1FB-AD4B-8BDD-9379933D0399}">
          <p14:sldIdLst>
            <p14:sldId id="659"/>
            <p14:sldId id="660"/>
            <p14:sldId id="661"/>
            <p14:sldId id="663"/>
            <p14:sldId id="662"/>
            <p14:sldId id="664"/>
          </p14:sldIdLst>
        </p14:section>
        <p14:section name="Rates" id="{2D4D8DB6-8D56-7B4A-9944-1C81D42C13DB}">
          <p14:sldIdLst>
            <p14:sldId id="657"/>
          </p14:sldIdLst>
        </p14:section>
        <p14:section name="Reflecting" id="{D6ED24D6-B821-8F49-88B9-DCF279106B2E}">
          <p14:sldIdLst>
            <p14:sldId id="658"/>
            <p14:sldId id="547"/>
            <p14:sldId id="4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000000"/>
    <a:srgbClr val="00FFFF"/>
    <a:srgbClr val="00279F"/>
    <a:srgbClr val="3400FF"/>
    <a:srgbClr val="FFFFFF"/>
    <a:srgbClr val="666666"/>
    <a:srgbClr val="8E8E8E"/>
    <a:srgbClr val="999999"/>
    <a:srgbClr val="51FF1F"/>
    <a:srgbClr val="FFF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1" autoAdjust="0"/>
    <p:restoredTop sz="94660"/>
  </p:normalViewPr>
  <p:slideViewPr>
    <p:cSldViewPr>
      <p:cViewPr>
        <p:scale>
          <a:sx n="81" d="100"/>
          <a:sy n="81" d="100"/>
        </p:scale>
        <p:origin x="-59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5" Type="http://schemas.openxmlformats.org/officeDocument/2006/relationships/image" Target="../media/image14.emf"/><Relationship Id="rId6" Type="http://schemas.openxmlformats.org/officeDocument/2006/relationships/image" Target="../media/image15.emf"/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4" Type="http://schemas.openxmlformats.org/officeDocument/2006/relationships/image" Target="../media/image23.emf"/><Relationship Id="rId5" Type="http://schemas.openxmlformats.org/officeDocument/2006/relationships/image" Target="../media/image24.emf"/><Relationship Id="rId6" Type="http://schemas.openxmlformats.org/officeDocument/2006/relationships/image" Target="../media/image25.emf"/><Relationship Id="rId1" Type="http://schemas.openxmlformats.org/officeDocument/2006/relationships/image" Target="../media/image20.emf"/><Relationship Id="rId2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C6EA9-F035-8544-AAF2-C7382EBC22C9}" type="datetimeFigureOut">
              <a:t>08/07/15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61370-A4E2-FA4B-ACC9-505EA8ADA22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5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BC56F3F2-643C-DD4E-A6A5-10B6C7802342}" type="slidenum">
              <a:rPr lang="en-US" sz="1200" b="0">
                <a:latin typeface="Lucida Grande" charset="0"/>
              </a:rPr>
              <a:pPr/>
              <a:t>1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6383C-1DBD-E445-B26A-178735D9BDCF}" type="slidenum">
              <a:rPr lang="en-US"/>
              <a:pPr/>
              <a:t>4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/>
              <a:t>Note absence of language for multiplicative relationship as a question!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Christine Howe, Stefanie </a:t>
            </a:r>
            <a:r>
              <a:rPr lang="en-GB" dirty="0" err="1" smtClean="0"/>
              <a:t>Luthman</a:t>
            </a:r>
            <a:r>
              <a:rPr lang="en-GB" dirty="0" smtClean="0"/>
              <a:t>, Kenneth Ruthven, Neil Mercer, </a:t>
            </a:r>
            <a:r>
              <a:rPr lang="en-GB" dirty="0" err="1" smtClean="0"/>
              <a:t>Riikka</a:t>
            </a:r>
            <a:r>
              <a:rPr lang="en-GB" dirty="0" smtClean="0"/>
              <a:t> Hofmann, Sonia </a:t>
            </a:r>
            <a:r>
              <a:rPr lang="en-GB" dirty="0" err="1" smtClean="0"/>
              <a:t>Ilie</a:t>
            </a:r>
            <a:r>
              <a:rPr lang="en-GB" dirty="0" smtClean="0"/>
              <a:t> &amp; Paula Guardia (2015) Rational number and proportional reasoning in early secondary school: towards principled improvement in mathematics, Research in Mathematics Education, 17:1, 38-56, DOI: 10.1080/14794802.2015.1019914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46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Issue of the invisible cuboids … seeing</a:t>
            </a:r>
            <a:r>
              <a:rPr lang="en-GB" baseline="0" dirty="0" smtClean="0"/>
              <a:t> or assuming what is not there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87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Seeing compound fraction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64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7A479282-EDDC-DF44-928A-E5D8029F5D06}" type="slidenum">
              <a:rPr lang="en-US" sz="1200" b="0">
                <a:latin typeface="Lucida Grande" charset="0"/>
              </a:rPr>
              <a:pPr/>
              <a:t>13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Dave Hewitt</a:t>
            </a:r>
            <a:r>
              <a:rPr lang="ja-JP" altLang="en-US"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ea typeface="ＭＳ Ｐゴシック" charset="0"/>
                <a:cs typeface="ＭＳ Ｐゴシック" charset="0"/>
              </a:rPr>
              <a:t>s THOAN sequences</a:t>
            </a:r>
          </a:p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Chi 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0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9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63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1873C-8276-E449-9733-905D3995D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7040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CEBE-BB09-FF47-976F-58E9EA93E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92247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E853A-A83C-3A4B-B9BD-B0175DFF8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8421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941A-E36A-9545-AB27-523028EFB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1284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41067-1855-014B-96A8-DA7D05686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2131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B661D-C418-414D-A709-C47B17498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18465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3DA9F-FC11-0346-B46B-99C4D4ADA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5578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5D6CA-AA83-214C-8B87-02FEE1D52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5412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844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Chalkboard" pitchFamily="-111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7021-EC8E-6A47-AB51-F5F6BA5D7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4430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C98BB-B838-7A4D-9242-708A09D6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428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88900"/>
            <a:ext cx="2143125" cy="6083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88900"/>
            <a:ext cx="6276975" cy="6083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8A354-DBA1-1A43-AFD3-900AA1A89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0150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C9C9-3A70-9C45-8395-5050EA223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32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1D25-E0D1-E74C-BB85-8721036A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21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9001D-2FE4-5243-99A1-1B469F76B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24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444C5-5C26-4241-8CDE-74AAD7DB0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9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9DEB5-E6EF-8C42-A07C-852754A27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41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6DF07-0A07-D94B-817B-336108EDC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01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7F89-9AB1-234F-B8D1-DB51C2E66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9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4338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FF962-821A-2E49-8A24-F01D3C78E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771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8B277-0E2F-AC4C-8BC7-5C1A10E8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475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49F9-BB89-964D-9BB0-EB0C1764E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9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171700" cy="6400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62700" cy="6400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0568-EE28-1144-BF90-979F2E93A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2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4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9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9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2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8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52736"/>
            <a:ext cx="8424936" cy="50405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76200" y="6505599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81FB3A04-3DDA-6D4B-B419-E64C2CC61434}" type="slidenum">
              <a:rPr lang="en-US" sz="1400" b="0" smtClean="0">
                <a:solidFill>
                  <a:srgbClr val="000000"/>
                </a:solidFill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400" b="0" dirty="0" smtClean="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>
            <a:outerShdw blurRad="38100" dist="38100" dir="2700000" algn="tl">
              <a:schemeClr val="tx2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charset="2"/>
        <a:buChar char="v"/>
        <a:defRPr sz="2400">
          <a:solidFill>
            <a:schemeClr val="accent3">
              <a:lumMod val="50000"/>
            </a:schemeClr>
          </a:solidFill>
          <a:effectLst/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50000"/>
          </a:schemeClr>
        </a:buClr>
        <a:buSzPct val="100000"/>
        <a:buFontTx/>
        <a:buChar char="–"/>
        <a:defRPr sz="2000">
          <a:solidFill>
            <a:schemeClr val="bg2">
              <a:lumMod val="10000"/>
            </a:schemeClr>
          </a:solidFill>
          <a:effectLst/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0000"/>
        <a:buFont typeface="Wingdings" charset="2"/>
        <a:buChar char="Ø"/>
        <a:defRPr sz="2000">
          <a:solidFill>
            <a:schemeClr val="bg1">
              <a:lumMod val="75000"/>
            </a:schemeClr>
          </a:solidFill>
          <a:latin typeface="+mj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88900"/>
            <a:ext cx="6680200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63500" dir="2700000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16000"/>
            <a:ext cx="8572500" cy="515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text styles</a:t>
            </a:r>
          </a:p>
          <a:p>
            <a:pPr lvl="1"/>
            <a:r>
              <a:rPr lang="en-US">
                <a:sym typeface="Chalkboard" charset="0"/>
              </a:rPr>
              <a:t>Second level</a:t>
            </a:r>
          </a:p>
          <a:p>
            <a:pPr lvl="2"/>
            <a:r>
              <a:rPr lang="en-US">
                <a:sym typeface="Chalkboard" charset="0"/>
              </a:rPr>
              <a:t>Third level</a:t>
            </a:r>
          </a:p>
          <a:p>
            <a:pPr lvl="3"/>
            <a:r>
              <a:rPr lang="en-US">
                <a:sym typeface="Hoefler Text" charset="0"/>
              </a:rPr>
              <a:t>Fourth level</a:t>
            </a:r>
          </a:p>
          <a:p>
            <a:pPr lvl="4"/>
            <a:r>
              <a:rPr lang="en-US">
                <a:sym typeface="Hoefler Text" charset="0"/>
              </a:rPr>
              <a:t>Fifth level</a:t>
            </a:r>
          </a:p>
        </p:txBody>
      </p:sp>
      <p:sp>
        <p:nvSpPr>
          <p:cNvPr id="8806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280150"/>
            <a:ext cx="4699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200" b="0">
                <a:cs typeface="Chalkboard" charset="0"/>
                <a:sym typeface="Chalkboard" charset="0"/>
              </a:defRPr>
            </a:lvl1pPr>
          </a:lstStyle>
          <a:p>
            <a:pPr>
              <a:defRPr/>
            </a:pPr>
            <a:fld id="{F9BEE6A6-C067-B541-8D44-9DCE80682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+mj-lt"/>
          <a:ea typeface="+mj-ea"/>
          <a:cs typeface="+mj-cs"/>
          <a:sym typeface="Chalkboar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9pPr>
    </p:titleStyle>
    <p:bodyStyle>
      <a:lvl1pPr marL="381000" indent="-381000" algn="l" rtl="0" eaLnBrk="0" fontAlgn="base" hangingPunct="0">
        <a:spcBef>
          <a:spcPts val="1000"/>
        </a:spcBef>
        <a:spcAft>
          <a:spcPct val="0"/>
        </a:spcAft>
        <a:buSzPct val="116000"/>
        <a:buChar char="•"/>
        <a:defRPr sz="3200">
          <a:solidFill>
            <a:srgbClr val="2300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1pPr>
      <a:lvl2pPr marL="769938" indent="-401638" algn="l" rtl="0" eaLnBrk="0" fontAlgn="base" hangingPunct="0">
        <a:spcBef>
          <a:spcPts val="900"/>
        </a:spcBef>
        <a:spcAft>
          <a:spcPct val="0"/>
        </a:spcAft>
        <a:buSzPct val="77000"/>
        <a:buChar char="•"/>
        <a:defRPr sz="2400">
          <a:solidFill>
            <a:srgbClr val="0084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2pPr>
      <a:lvl3pPr marL="1176338" indent="-249238" algn="l" rtl="0" eaLnBrk="0" fontAlgn="base" hangingPunct="0">
        <a:spcBef>
          <a:spcPts val="900"/>
        </a:spcBef>
        <a:spcAft>
          <a:spcPct val="0"/>
        </a:spcAft>
        <a:buClr>
          <a:srgbClr val="444229"/>
        </a:buClr>
        <a:buSzPct val="125000"/>
        <a:buFont typeface="Hoefler Text" charset="0"/>
        <a:buChar char="•"/>
        <a:defRPr sz="2400">
          <a:solidFill>
            <a:srgbClr val="940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3pPr>
      <a:lvl4pPr marL="15446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charset="0"/>
        </a:defRPr>
      </a:lvl4pPr>
      <a:lvl5pPr marL="19129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charset="0"/>
        </a:defRPr>
      </a:lvl5pPr>
      <a:lvl6pPr marL="23701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6pPr>
      <a:lvl7pPr marL="28273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7pPr>
      <a:lvl8pPr marL="32845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8pPr>
      <a:lvl9pPr marL="37417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1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86800" cy="5105400"/>
          </a:xfrm>
          <a:prstGeom prst="roundRect">
            <a:avLst>
              <a:gd name="adj" fmla="val 345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CC00"/>
                </a:solidFill>
                <a:latin typeface="Times" charset="0"/>
              </a:defRPr>
            </a:lvl1pPr>
          </a:lstStyle>
          <a:p>
            <a:pPr>
              <a:defRPr/>
            </a:pPr>
            <a:fld id="{EDDDA3EC-EAA5-0E44-83EC-F204EA7B1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ebdings" charset="0"/>
        <a:buChar char="&quot;"/>
        <a:defRPr sz="3200" b="1">
          <a:solidFill>
            <a:srgbClr val="FFFF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charset="0"/>
        <a:buChar char="z"/>
        <a:defRPr sz="3200" b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 b="1" i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8.e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23.emf"/><Relationship Id="rId13" Type="http://schemas.openxmlformats.org/officeDocument/2006/relationships/oleObject" Target="../embeddings/oleObject15.bin"/><Relationship Id="rId14" Type="http://schemas.openxmlformats.org/officeDocument/2006/relationships/image" Target="../media/image24.emf"/><Relationship Id="rId15" Type="http://schemas.openxmlformats.org/officeDocument/2006/relationships/oleObject" Target="../embeddings/oleObject16.bin"/><Relationship Id="rId16" Type="http://schemas.openxmlformats.org/officeDocument/2006/relationships/image" Target="../media/image2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hyperlink" Target="file://localhost/Users/jhm3/Documents/Files/%20%20%20%20Current%20Activities/%20%20%20%20%20Events%202012/10.30-11.9%20Nov%20Korea/Sessions/Nov%204%20Workshop/Two%20Journeys/Two%20Journeys.cdy" TargetMode="External"/><Relationship Id="rId4" Type="http://schemas.openxmlformats.org/officeDocument/2006/relationships/image" Target="../media/image26.png"/><Relationship Id="rId5" Type="http://schemas.openxmlformats.org/officeDocument/2006/relationships/oleObject" Target="../embeddings/oleObject11.bin"/><Relationship Id="rId6" Type="http://schemas.openxmlformats.org/officeDocument/2006/relationships/image" Target="../media/image20.e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21.e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2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14.e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1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1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12.emf"/><Relationship Id="rId10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2263" y="1844824"/>
            <a:ext cx="8712968" cy="1728192"/>
          </a:xfrm>
        </p:spPr>
        <p:txBody>
          <a:bodyPr anchor="t"/>
          <a:lstStyle/>
          <a:p>
            <a:pPr algn="ctr">
              <a:defRPr/>
            </a:pPr>
            <a:r>
              <a:rPr lang="en-US" sz="3200" dirty="0" smtClean="0">
                <a:effectLst/>
              </a:rPr>
              <a:t>A Rational Approach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to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Fractions and Rationals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680560" y="3665115"/>
            <a:ext cx="1807865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 smtClean="0">
                <a:solidFill>
                  <a:srgbClr val="00002A"/>
                </a:solidFill>
              </a:rPr>
              <a:t>John </a:t>
            </a:r>
            <a:r>
              <a:rPr lang="en-US" sz="2400" b="0" dirty="0">
                <a:solidFill>
                  <a:srgbClr val="00002A"/>
                </a:solidFill>
              </a:rPr>
              <a:t>Mason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endParaRPr lang="en-US" sz="2400" b="0" smtClean="0">
              <a:solidFill>
                <a:srgbClr val="00002A"/>
              </a:solidFill>
            </a:endParaRP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smtClean="0">
                <a:solidFill>
                  <a:srgbClr val="00002A"/>
                </a:solidFill>
              </a:rPr>
              <a:t>July </a:t>
            </a:r>
            <a:r>
              <a:rPr lang="en-US" sz="2400" b="0" dirty="0" smtClean="0">
                <a:solidFill>
                  <a:srgbClr val="00002A"/>
                </a:solidFill>
              </a:rPr>
              <a:t>2015</a:t>
            </a:r>
            <a:endParaRPr lang="en-US" sz="2400" b="0" dirty="0">
              <a:solidFill>
                <a:srgbClr val="00002A"/>
              </a:solidFill>
            </a:endParaRP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403225" y="4953000"/>
            <a:ext cx="8740775" cy="1708150"/>
            <a:chOff x="110" y="96"/>
            <a:chExt cx="5506" cy="1076"/>
          </a:xfrm>
        </p:grpSpPr>
        <p:grpSp>
          <p:nvGrpSpPr>
            <p:cNvPr id="28679" name="Group 11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2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5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The Open University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Maths Dept</a:t>
                </a:r>
              </a:p>
            </p:txBody>
          </p:sp>
        </p:grpSp>
        <p:grpSp>
          <p:nvGrpSpPr>
            <p:cNvPr id="28680" name="Group 12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2868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3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86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9"/>
          <p:cNvSpPr txBox="1">
            <a:spLocks noChangeArrowheads="1"/>
          </p:cNvSpPr>
          <p:nvPr/>
        </p:nvSpPr>
        <p:spPr bwMode="auto">
          <a:xfrm>
            <a:off x="0" y="1219200"/>
            <a:ext cx="28654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>
                <a:solidFill>
                  <a:srgbClr val="00002A"/>
                </a:solidFill>
              </a:rPr>
              <a:t>Promoting Mathematical Thinking</a:t>
            </a:r>
          </a:p>
        </p:txBody>
      </p:sp>
      <p:pic>
        <p:nvPicPr>
          <p:cNvPr id="28678" name="Picture 12" descr="NCETM_CPD_Standard_Logo FINAL Smal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45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1044352"/>
          </a:xfrm>
        </p:spPr>
        <p:txBody>
          <a:bodyPr/>
          <a:lstStyle/>
          <a:p>
            <a:r>
              <a:rPr lang="en-GB" dirty="0"/>
              <a:t>Describe to Someone How to </a:t>
            </a:r>
            <a:r>
              <a:rPr lang="en-GB" dirty="0" smtClean="0"/>
              <a:t>See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</a:t>
            </a:r>
            <a:r>
              <a:rPr lang="en-GB" dirty="0" smtClean="0"/>
              <a:t>omething </a:t>
            </a:r>
            <a:r>
              <a:rPr lang="en-GB" dirty="0"/>
              <a:t>t</a:t>
            </a:r>
            <a:r>
              <a:rPr lang="en-GB" dirty="0" smtClean="0"/>
              <a:t>hat is…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30424"/>
            <a:ext cx="4320480" cy="4114800"/>
          </a:xfrm>
        </p:spPr>
        <p:txBody>
          <a:bodyPr/>
          <a:lstStyle/>
          <a:p>
            <a:r>
              <a:rPr lang="en-GB" dirty="0"/>
              <a:t>1/3 of something else</a:t>
            </a:r>
          </a:p>
          <a:p>
            <a:r>
              <a:rPr lang="en-GB" dirty="0"/>
              <a:t>1/5 of something else</a:t>
            </a:r>
          </a:p>
          <a:p>
            <a:r>
              <a:rPr lang="en-GB" dirty="0"/>
              <a:t>1/7 of something else</a:t>
            </a:r>
          </a:p>
          <a:p>
            <a:r>
              <a:rPr lang="en-GB" dirty="0"/>
              <a:t>1/15 of something else</a:t>
            </a:r>
          </a:p>
          <a:p>
            <a:r>
              <a:rPr lang="en-GB" dirty="0"/>
              <a:t>1/21 of something else</a:t>
            </a:r>
          </a:p>
          <a:p>
            <a:r>
              <a:rPr lang="en-GB" dirty="0"/>
              <a:t>1/35 of something </a:t>
            </a:r>
            <a:r>
              <a:rPr lang="en-GB" dirty="0" smtClean="0"/>
              <a:t>else</a:t>
            </a:r>
          </a:p>
          <a:p>
            <a:r>
              <a:rPr lang="en-GB" dirty="0" smtClean="0"/>
              <a:t>8/35 of something else</a:t>
            </a:r>
          </a:p>
          <a:p>
            <a:r>
              <a:rPr lang="en-GB" dirty="0" smtClean="0"/>
              <a:t>Generalise!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792444" y="2318764"/>
            <a:ext cx="2520280" cy="1800200"/>
            <a:chOff x="5076056" y="2996952"/>
            <a:chExt cx="2520280" cy="1800200"/>
          </a:xfrm>
        </p:grpSpPr>
        <p:sp>
          <p:nvSpPr>
            <p:cNvPr id="5" name="Rectangle 4"/>
            <p:cNvSpPr/>
            <p:nvPr/>
          </p:nvSpPr>
          <p:spPr bwMode="auto">
            <a:xfrm>
              <a:off x="507605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43609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79613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15617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1621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87625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236296" y="443711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07605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43609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9613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15617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51621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87625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236296" y="407707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07605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43609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79613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15617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51621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87625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236296" y="371703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07605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43609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79613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15617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51621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87625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7236296" y="335699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07605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43609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79613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15617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651621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87625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236296" y="2996952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788024" y="2087682"/>
            <a:ext cx="2815909" cy="235254"/>
            <a:chOff x="5071636" y="2765870"/>
            <a:chExt cx="2815909" cy="235254"/>
          </a:xfrm>
        </p:grpSpPr>
        <p:sp>
          <p:nvSpPr>
            <p:cNvPr id="41" name="Parallelogram 40"/>
            <p:cNvSpPr/>
            <p:nvPr/>
          </p:nvSpPr>
          <p:spPr bwMode="auto">
            <a:xfrm>
              <a:off x="7232624" y="2765870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2" name="Parallelogram 41"/>
            <p:cNvSpPr/>
            <p:nvPr/>
          </p:nvSpPr>
          <p:spPr bwMode="auto">
            <a:xfrm>
              <a:off x="6864866" y="2769159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3" name="Parallelogram 42"/>
            <p:cNvSpPr/>
            <p:nvPr/>
          </p:nvSpPr>
          <p:spPr bwMode="auto">
            <a:xfrm>
              <a:off x="6502803" y="2766753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4" name="Parallelogram 43"/>
            <p:cNvSpPr/>
            <p:nvPr/>
          </p:nvSpPr>
          <p:spPr bwMode="auto">
            <a:xfrm>
              <a:off x="6135045" y="2770042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5" name="Parallelogram 44"/>
            <p:cNvSpPr/>
            <p:nvPr/>
          </p:nvSpPr>
          <p:spPr bwMode="auto">
            <a:xfrm>
              <a:off x="5784372" y="2773331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6" name="Parallelogram 45"/>
            <p:cNvSpPr/>
            <p:nvPr/>
          </p:nvSpPr>
          <p:spPr bwMode="auto">
            <a:xfrm>
              <a:off x="5428004" y="2770925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7" name="Parallelogram 46"/>
            <p:cNvSpPr/>
            <p:nvPr/>
          </p:nvSpPr>
          <p:spPr bwMode="auto">
            <a:xfrm>
              <a:off x="5071636" y="2768519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074781" y="1858241"/>
            <a:ext cx="2815909" cy="235254"/>
            <a:chOff x="5071636" y="2765870"/>
            <a:chExt cx="2815909" cy="235254"/>
          </a:xfrm>
        </p:grpSpPr>
        <p:sp>
          <p:nvSpPr>
            <p:cNvPr id="49" name="Parallelogram 48"/>
            <p:cNvSpPr/>
            <p:nvPr/>
          </p:nvSpPr>
          <p:spPr bwMode="auto">
            <a:xfrm>
              <a:off x="7232624" y="2765870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0" name="Parallelogram 49"/>
            <p:cNvSpPr/>
            <p:nvPr/>
          </p:nvSpPr>
          <p:spPr bwMode="auto">
            <a:xfrm>
              <a:off x="6864866" y="2769159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1" name="Parallelogram 50"/>
            <p:cNvSpPr/>
            <p:nvPr/>
          </p:nvSpPr>
          <p:spPr bwMode="auto">
            <a:xfrm>
              <a:off x="6502803" y="2766753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2" name="Parallelogram 51"/>
            <p:cNvSpPr/>
            <p:nvPr/>
          </p:nvSpPr>
          <p:spPr bwMode="auto">
            <a:xfrm>
              <a:off x="6135045" y="2770042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3" name="Parallelogram 52"/>
            <p:cNvSpPr/>
            <p:nvPr/>
          </p:nvSpPr>
          <p:spPr bwMode="auto">
            <a:xfrm>
              <a:off x="5784372" y="2773331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4" name="Parallelogram 53"/>
            <p:cNvSpPr/>
            <p:nvPr/>
          </p:nvSpPr>
          <p:spPr bwMode="auto">
            <a:xfrm>
              <a:off x="5428004" y="2770925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5" name="Parallelogram 54"/>
            <p:cNvSpPr/>
            <p:nvPr/>
          </p:nvSpPr>
          <p:spPr bwMode="auto">
            <a:xfrm>
              <a:off x="5071636" y="2768519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361538" y="1628800"/>
            <a:ext cx="2815909" cy="235254"/>
            <a:chOff x="5071636" y="2765870"/>
            <a:chExt cx="2815909" cy="235254"/>
          </a:xfrm>
        </p:grpSpPr>
        <p:sp>
          <p:nvSpPr>
            <p:cNvPr id="57" name="Parallelogram 56"/>
            <p:cNvSpPr/>
            <p:nvPr/>
          </p:nvSpPr>
          <p:spPr bwMode="auto">
            <a:xfrm>
              <a:off x="7232624" y="2765870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8" name="Parallelogram 57"/>
            <p:cNvSpPr/>
            <p:nvPr/>
          </p:nvSpPr>
          <p:spPr bwMode="auto">
            <a:xfrm>
              <a:off x="6864866" y="2769159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" name="Parallelogram 58"/>
            <p:cNvSpPr/>
            <p:nvPr/>
          </p:nvSpPr>
          <p:spPr bwMode="auto">
            <a:xfrm>
              <a:off x="6502803" y="2766753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" name="Parallelogram 59"/>
            <p:cNvSpPr/>
            <p:nvPr/>
          </p:nvSpPr>
          <p:spPr bwMode="auto">
            <a:xfrm>
              <a:off x="6135045" y="2770042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" name="Parallelogram 60"/>
            <p:cNvSpPr/>
            <p:nvPr/>
          </p:nvSpPr>
          <p:spPr bwMode="auto">
            <a:xfrm>
              <a:off x="5784372" y="2773331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2" name="Parallelogram 61"/>
            <p:cNvSpPr/>
            <p:nvPr/>
          </p:nvSpPr>
          <p:spPr bwMode="auto">
            <a:xfrm>
              <a:off x="5428004" y="2770925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3" name="Parallelogram 62"/>
            <p:cNvSpPr/>
            <p:nvPr/>
          </p:nvSpPr>
          <p:spPr bwMode="auto">
            <a:xfrm>
              <a:off x="5071636" y="2768519"/>
              <a:ext cx="654921" cy="227793"/>
            </a:xfrm>
            <a:prstGeom prst="parallelogram">
              <a:avLst>
                <a:gd name="adj" fmla="val 125340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312721" y="1631246"/>
            <a:ext cx="863708" cy="1048331"/>
            <a:chOff x="7596333" y="2309434"/>
            <a:chExt cx="863708" cy="1048331"/>
          </a:xfrm>
        </p:grpSpPr>
        <p:sp>
          <p:nvSpPr>
            <p:cNvPr id="65" name="Parallelogram 64"/>
            <p:cNvSpPr/>
            <p:nvPr/>
          </p:nvSpPr>
          <p:spPr bwMode="auto">
            <a:xfrm rot="16200000" flipV="1">
              <a:off x="7445885" y="2919675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6" name="Parallelogram 65"/>
            <p:cNvSpPr/>
            <p:nvPr/>
          </p:nvSpPr>
          <p:spPr bwMode="auto">
            <a:xfrm rot="16200000" flipV="1">
              <a:off x="7733918" y="2690026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7" name="Parallelogram 66"/>
            <p:cNvSpPr/>
            <p:nvPr/>
          </p:nvSpPr>
          <p:spPr bwMode="auto">
            <a:xfrm rot="16200000" flipV="1">
              <a:off x="8021952" y="2459882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312724" y="1990934"/>
            <a:ext cx="863708" cy="1048331"/>
            <a:chOff x="7596333" y="2309434"/>
            <a:chExt cx="863708" cy="1048331"/>
          </a:xfrm>
        </p:grpSpPr>
        <p:sp>
          <p:nvSpPr>
            <p:cNvPr id="69" name="Parallelogram 68"/>
            <p:cNvSpPr/>
            <p:nvPr/>
          </p:nvSpPr>
          <p:spPr bwMode="auto">
            <a:xfrm rot="16200000" flipV="1">
              <a:off x="7445885" y="2919675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0" name="Parallelogram 69"/>
            <p:cNvSpPr/>
            <p:nvPr/>
          </p:nvSpPr>
          <p:spPr bwMode="auto">
            <a:xfrm rot="16200000" flipV="1">
              <a:off x="7733918" y="2690026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1" name="Parallelogram 70"/>
            <p:cNvSpPr/>
            <p:nvPr/>
          </p:nvSpPr>
          <p:spPr bwMode="auto">
            <a:xfrm rot="16200000" flipV="1">
              <a:off x="8021952" y="2459882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312727" y="2350622"/>
            <a:ext cx="863708" cy="1048331"/>
            <a:chOff x="7596333" y="2309434"/>
            <a:chExt cx="863708" cy="1048331"/>
          </a:xfrm>
        </p:grpSpPr>
        <p:sp>
          <p:nvSpPr>
            <p:cNvPr id="73" name="Parallelogram 72"/>
            <p:cNvSpPr/>
            <p:nvPr/>
          </p:nvSpPr>
          <p:spPr bwMode="auto">
            <a:xfrm rot="16200000" flipV="1">
              <a:off x="7445885" y="2919675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4" name="Parallelogram 73"/>
            <p:cNvSpPr/>
            <p:nvPr/>
          </p:nvSpPr>
          <p:spPr bwMode="auto">
            <a:xfrm rot="16200000" flipV="1">
              <a:off x="7733918" y="2690026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5" name="Parallelogram 74"/>
            <p:cNvSpPr/>
            <p:nvPr/>
          </p:nvSpPr>
          <p:spPr bwMode="auto">
            <a:xfrm rot="16200000" flipV="1">
              <a:off x="8021952" y="2459882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7312724" y="2712228"/>
            <a:ext cx="863708" cy="1048331"/>
            <a:chOff x="7596333" y="2309434"/>
            <a:chExt cx="863708" cy="1048331"/>
          </a:xfrm>
        </p:grpSpPr>
        <p:sp>
          <p:nvSpPr>
            <p:cNvPr id="77" name="Parallelogram 76"/>
            <p:cNvSpPr/>
            <p:nvPr/>
          </p:nvSpPr>
          <p:spPr bwMode="auto">
            <a:xfrm rot="16200000" flipV="1">
              <a:off x="7445885" y="2919675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8" name="Parallelogram 77"/>
            <p:cNvSpPr/>
            <p:nvPr/>
          </p:nvSpPr>
          <p:spPr bwMode="auto">
            <a:xfrm rot="16200000" flipV="1">
              <a:off x="7733918" y="2690026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79" name="Parallelogram 78"/>
            <p:cNvSpPr/>
            <p:nvPr/>
          </p:nvSpPr>
          <p:spPr bwMode="auto">
            <a:xfrm rot="16200000" flipV="1">
              <a:off x="8021952" y="2459882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312721" y="3073834"/>
            <a:ext cx="863708" cy="1048331"/>
            <a:chOff x="7596333" y="2309434"/>
            <a:chExt cx="863708" cy="1048331"/>
          </a:xfrm>
        </p:grpSpPr>
        <p:sp>
          <p:nvSpPr>
            <p:cNvPr id="81" name="Parallelogram 80"/>
            <p:cNvSpPr/>
            <p:nvPr/>
          </p:nvSpPr>
          <p:spPr bwMode="auto">
            <a:xfrm rot="16200000" flipV="1">
              <a:off x="7445885" y="2919675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82" name="Parallelogram 81"/>
            <p:cNvSpPr/>
            <p:nvPr/>
          </p:nvSpPr>
          <p:spPr bwMode="auto">
            <a:xfrm rot="16200000" flipV="1">
              <a:off x="7733918" y="2690026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83" name="Parallelogram 82"/>
            <p:cNvSpPr/>
            <p:nvPr/>
          </p:nvSpPr>
          <p:spPr bwMode="auto">
            <a:xfrm rot="16200000" flipV="1">
              <a:off x="8021952" y="2459882"/>
              <a:ext cx="588538" cy="287641"/>
            </a:xfrm>
            <a:prstGeom prst="parallelogram">
              <a:avLst>
                <a:gd name="adj" fmla="val 80241"/>
              </a:avLst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59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" name="Group 219"/>
          <p:cNvGrpSpPr/>
          <p:nvPr/>
        </p:nvGrpSpPr>
        <p:grpSpPr>
          <a:xfrm>
            <a:off x="323528" y="1268760"/>
            <a:ext cx="2520280" cy="1800200"/>
            <a:chOff x="827584" y="908720"/>
            <a:chExt cx="2520280" cy="1800200"/>
          </a:xfrm>
        </p:grpSpPr>
        <p:grpSp>
          <p:nvGrpSpPr>
            <p:cNvPr id="87" name="Group 86"/>
            <p:cNvGrpSpPr/>
            <p:nvPr/>
          </p:nvGrpSpPr>
          <p:grpSpPr>
            <a:xfrm>
              <a:off x="827584" y="2348880"/>
              <a:ext cx="2520280" cy="360040"/>
              <a:chOff x="827584" y="2348880"/>
              <a:chExt cx="2520280" cy="36004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5" name="Rectangle 4"/>
              <p:cNvSpPr/>
              <p:nvPr/>
            </p:nvSpPr>
            <p:spPr bwMode="auto">
              <a:xfrm>
                <a:off x="827584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1187624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547664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1907704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2267744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2627784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987824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827584" y="1988840"/>
              <a:ext cx="2520280" cy="360040"/>
              <a:chOff x="827584" y="1988840"/>
              <a:chExt cx="2520280" cy="36004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12" name="Rectangle 11"/>
              <p:cNvSpPr/>
              <p:nvPr/>
            </p:nvSpPr>
            <p:spPr bwMode="auto">
              <a:xfrm>
                <a:off x="827584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1187624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1547664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907704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2267744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627784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2987824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827584" y="1628800"/>
              <a:ext cx="2520280" cy="360040"/>
              <a:chOff x="827584" y="1628800"/>
              <a:chExt cx="2520280" cy="36004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19" name="Rectangle 18"/>
              <p:cNvSpPr/>
              <p:nvPr/>
            </p:nvSpPr>
            <p:spPr bwMode="auto">
              <a:xfrm>
                <a:off x="827584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1187624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1547664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1907704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2267744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2627784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2987824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827584" y="1268760"/>
              <a:ext cx="2520280" cy="360040"/>
              <a:chOff x="827584" y="1268760"/>
              <a:chExt cx="2520280" cy="36004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26" name="Rectangle 25"/>
              <p:cNvSpPr/>
              <p:nvPr/>
            </p:nvSpPr>
            <p:spPr bwMode="auto">
              <a:xfrm>
                <a:off x="827584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187624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1547664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1907704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2267744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2627784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2987824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827584" y="908720"/>
              <a:ext cx="2520280" cy="360040"/>
              <a:chOff x="827584" y="908720"/>
              <a:chExt cx="2520280" cy="360040"/>
            </a:xfrm>
            <a:solidFill>
              <a:srgbClr val="3366FF"/>
            </a:solidFill>
          </p:grpSpPr>
          <p:sp>
            <p:nvSpPr>
              <p:cNvPr id="33" name="Rectangle 32"/>
              <p:cNvSpPr/>
              <p:nvPr/>
            </p:nvSpPr>
            <p:spPr bwMode="auto">
              <a:xfrm>
                <a:off x="827584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1187624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1547664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1907704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2267744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2627784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2987824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221" name="Group 220"/>
          <p:cNvGrpSpPr/>
          <p:nvPr/>
        </p:nvGrpSpPr>
        <p:grpSpPr>
          <a:xfrm>
            <a:off x="3203848" y="1268760"/>
            <a:ext cx="2520280" cy="1800200"/>
            <a:chOff x="4716016" y="908720"/>
            <a:chExt cx="2520280" cy="1800200"/>
          </a:xfrm>
        </p:grpSpPr>
        <p:grpSp>
          <p:nvGrpSpPr>
            <p:cNvPr id="129" name="Group 128"/>
            <p:cNvGrpSpPr/>
            <p:nvPr/>
          </p:nvGrpSpPr>
          <p:grpSpPr>
            <a:xfrm>
              <a:off x="4716016" y="908720"/>
              <a:ext cx="360040" cy="1800200"/>
              <a:chOff x="4716016" y="908720"/>
              <a:chExt cx="360040" cy="180020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90" name="Rectangle 89"/>
              <p:cNvSpPr/>
              <p:nvPr/>
            </p:nvSpPr>
            <p:spPr bwMode="auto">
              <a:xfrm>
                <a:off x="471601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471601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471601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471601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>
                <a:off x="4716016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76056" y="908720"/>
              <a:ext cx="360040" cy="1800200"/>
              <a:chOff x="5076056" y="908720"/>
              <a:chExt cx="360040" cy="180020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91" name="Rectangle 90"/>
              <p:cNvSpPr/>
              <p:nvPr/>
            </p:nvSpPr>
            <p:spPr bwMode="auto">
              <a:xfrm>
                <a:off x="507605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507605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507605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>
                <a:off x="507605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 bwMode="auto">
              <a:xfrm>
                <a:off x="5076056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5436096" y="908720"/>
              <a:ext cx="360040" cy="1800200"/>
              <a:chOff x="5436096" y="908720"/>
              <a:chExt cx="360040" cy="180020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92" name="Rectangle 91"/>
              <p:cNvSpPr/>
              <p:nvPr/>
            </p:nvSpPr>
            <p:spPr bwMode="auto">
              <a:xfrm>
                <a:off x="543609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543609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 bwMode="auto">
              <a:xfrm>
                <a:off x="543609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 bwMode="auto">
              <a:xfrm>
                <a:off x="543609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 bwMode="auto">
              <a:xfrm>
                <a:off x="5436096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5796136" y="908720"/>
              <a:ext cx="360040" cy="1800200"/>
              <a:chOff x="5796136" y="908720"/>
              <a:chExt cx="360040" cy="180020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93" name="Rectangle 92"/>
              <p:cNvSpPr/>
              <p:nvPr/>
            </p:nvSpPr>
            <p:spPr bwMode="auto">
              <a:xfrm>
                <a:off x="579613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579613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579613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579613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 bwMode="auto">
              <a:xfrm>
                <a:off x="5796136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6156176" y="908720"/>
              <a:ext cx="360040" cy="1800200"/>
              <a:chOff x="6156176" y="908720"/>
              <a:chExt cx="360040" cy="180020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94" name="Rectangle 93"/>
              <p:cNvSpPr/>
              <p:nvPr/>
            </p:nvSpPr>
            <p:spPr bwMode="auto">
              <a:xfrm>
                <a:off x="615617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615617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 bwMode="auto">
              <a:xfrm>
                <a:off x="615617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 bwMode="auto">
              <a:xfrm>
                <a:off x="615617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 bwMode="auto">
              <a:xfrm>
                <a:off x="6156176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>
              <a:off x="6516216" y="908720"/>
              <a:ext cx="360040" cy="1800200"/>
              <a:chOff x="6516216" y="908720"/>
              <a:chExt cx="360040" cy="180020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95" name="Rectangle 94"/>
              <p:cNvSpPr/>
              <p:nvPr/>
            </p:nvSpPr>
            <p:spPr bwMode="auto">
              <a:xfrm>
                <a:off x="651621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651621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651621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 bwMode="auto">
              <a:xfrm>
                <a:off x="651621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 bwMode="auto">
              <a:xfrm>
                <a:off x="6516216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6876256" y="908720"/>
              <a:ext cx="360040" cy="1800200"/>
              <a:chOff x="6876256" y="908720"/>
              <a:chExt cx="360040" cy="1800200"/>
            </a:xfrm>
            <a:solidFill>
              <a:srgbClr val="3366FF"/>
            </a:solidFill>
          </p:grpSpPr>
          <p:sp>
            <p:nvSpPr>
              <p:cNvPr id="96" name="Rectangle 95"/>
              <p:cNvSpPr/>
              <p:nvPr/>
            </p:nvSpPr>
            <p:spPr bwMode="auto">
              <a:xfrm>
                <a:off x="687625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687625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 bwMode="auto">
              <a:xfrm>
                <a:off x="687625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 bwMode="auto">
              <a:xfrm>
                <a:off x="687625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 bwMode="auto">
              <a:xfrm>
                <a:off x="6876256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222" name="Group 221"/>
          <p:cNvGrpSpPr/>
          <p:nvPr/>
        </p:nvGrpSpPr>
        <p:grpSpPr>
          <a:xfrm>
            <a:off x="6228184" y="1268760"/>
            <a:ext cx="2520280" cy="1800200"/>
            <a:chOff x="899592" y="3284984"/>
            <a:chExt cx="2520280" cy="1800200"/>
          </a:xfrm>
        </p:grpSpPr>
        <p:grpSp>
          <p:nvGrpSpPr>
            <p:cNvPr id="136" name="Group 135"/>
            <p:cNvGrpSpPr/>
            <p:nvPr/>
          </p:nvGrpSpPr>
          <p:grpSpPr>
            <a:xfrm>
              <a:off x="899592" y="3284984"/>
              <a:ext cx="360040" cy="1800200"/>
              <a:chOff x="4716016" y="908720"/>
              <a:chExt cx="360040" cy="180020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137" name="Rectangle 136"/>
              <p:cNvSpPr/>
              <p:nvPr/>
            </p:nvSpPr>
            <p:spPr bwMode="auto">
              <a:xfrm>
                <a:off x="471601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471601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471601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471601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 bwMode="auto">
              <a:xfrm>
                <a:off x="4716016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1259632" y="3284984"/>
              <a:ext cx="360040" cy="1800200"/>
              <a:chOff x="5076056" y="908720"/>
              <a:chExt cx="360040" cy="180020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143" name="Rectangle 142"/>
              <p:cNvSpPr/>
              <p:nvPr/>
            </p:nvSpPr>
            <p:spPr bwMode="auto">
              <a:xfrm>
                <a:off x="507605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507605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507605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 bwMode="auto">
              <a:xfrm>
                <a:off x="507605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 bwMode="auto">
              <a:xfrm>
                <a:off x="5076056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48" name="Group 147"/>
            <p:cNvGrpSpPr/>
            <p:nvPr/>
          </p:nvGrpSpPr>
          <p:grpSpPr>
            <a:xfrm>
              <a:off x="1619672" y="3284984"/>
              <a:ext cx="360040" cy="1800200"/>
              <a:chOff x="5436096" y="908720"/>
              <a:chExt cx="360040" cy="180020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149" name="Rectangle 148"/>
              <p:cNvSpPr/>
              <p:nvPr/>
            </p:nvSpPr>
            <p:spPr bwMode="auto">
              <a:xfrm>
                <a:off x="543609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 bwMode="auto">
              <a:xfrm>
                <a:off x="543609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 bwMode="auto">
              <a:xfrm>
                <a:off x="543609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 bwMode="auto">
              <a:xfrm>
                <a:off x="543609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 bwMode="auto">
              <a:xfrm>
                <a:off x="5436096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54" name="Group 153"/>
            <p:cNvGrpSpPr/>
            <p:nvPr/>
          </p:nvGrpSpPr>
          <p:grpSpPr>
            <a:xfrm>
              <a:off x="1979712" y="3284984"/>
              <a:ext cx="360040" cy="1800200"/>
              <a:chOff x="5796136" y="908720"/>
              <a:chExt cx="360040" cy="180020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155" name="Rectangle 154"/>
              <p:cNvSpPr/>
              <p:nvPr/>
            </p:nvSpPr>
            <p:spPr bwMode="auto">
              <a:xfrm>
                <a:off x="579613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579613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579613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 bwMode="auto">
              <a:xfrm>
                <a:off x="579613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5796136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2339752" y="3284984"/>
              <a:ext cx="360040" cy="1800200"/>
              <a:chOff x="6156176" y="908720"/>
              <a:chExt cx="360040" cy="180020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161" name="Rectangle 160"/>
              <p:cNvSpPr/>
              <p:nvPr/>
            </p:nvSpPr>
            <p:spPr bwMode="auto">
              <a:xfrm>
                <a:off x="615617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615617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615617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615617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6156176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2699792" y="3284984"/>
              <a:ext cx="360040" cy="1800200"/>
              <a:chOff x="6516216" y="908720"/>
              <a:chExt cx="360040" cy="180020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167" name="Rectangle 166"/>
              <p:cNvSpPr/>
              <p:nvPr/>
            </p:nvSpPr>
            <p:spPr bwMode="auto">
              <a:xfrm>
                <a:off x="651621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651621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651621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 bwMode="auto">
              <a:xfrm>
                <a:off x="651621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6516216" y="90872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059832" y="3284984"/>
              <a:ext cx="360040" cy="1800200"/>
              <a:chOff x="6876256" y="908720"/>
              <a:chExt cx="360040" cy="1800200"/>
            </a:xfrm>
            <a:solidFill>
              <a:schemeClr val="tx1">
                <a:lumMod val="20000"/>
                <a:lumOff val="80000"/>
              </a:schemeClr>
            </a:solidFill>
          </p:grpSpPr>
          <p:sp>
            <p:nvSpPr>
              <p:cNvPr id="173" name="Rectangle 172"/>
              <p:cNvSpPr/>
              <p:nvPr/>
            </p:nvSpPr>
            <p:spPr bwMode="auto">
              <a:xfrm>
                <a:off x="6876256" y="234888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6876256" y="198884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6876256" y="162880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 bwMode="auto">
              <a:xfrm>
                <a:off x="6876256" y="1268760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 bwMode="auto">
              <a:xfrm>
                <a:off x="6876256" y="908720"/>
                <a:ext cx="360040" cy="360040"/>
              </a:xfrm>
              <a:prstGeom prst="rect">
                <a:avLst/>
              </a:prstGeom>
              <a:solidFill>
                <a:srgbClr val="3366FF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323528" y="3645024"/>
            <a:ext cx="2520280" cy="1080120"/>
            <a:chOff x="395536" y="2708920"/>
            <a:chExt cx="2520280" cy="1080120"/>
          </a:xfrm>
        </p:grpSpPr>
        <p:sp>
          <p:nvSpPr>
            <p:cNvPr id="244" name="Rectangle 243"/>
            <p:cNvSpPr/>
            <p:nvPr/>
          </p:nvSpPr>
          <p:spPr bwMode="auto">
            <a:xfrm>
              <a:off x="395536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755576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1115616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1475656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>
              <a:off x="1835696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49" name="Rectangle 248"/>
            <p:cNvSpPr/>
            <p:nvPr/>
          </p:nvSpPr>
          <p:spPr bwMode="auto">
            <a:xfrm>
              <a:off x="2195736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555776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395536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755576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1115616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1475656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1835696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2195736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>
              <a:off x="2555776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395536" y="2708920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31" name="Rectangle 230"/>
            <p:cNvSpPr/>
            <p:nvPr/>
          </p:nvSpPr>
          <p:spPr bwMode="auto">
            <a:xfrm>
              <a:off x="755576" y="2708920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32" name="Rectangle 231"/>
            <p:cNvSpPr/>
            <p:nvPr/>
          </p:nvSpPr>
          <p:spPr bwMode="auto">
            <a:xfrm>
              <a:off x="1115616" y="2708920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475656" y="2708920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1835696" y="2708920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2195736" y="2708920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555776" y="2708920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203848" y="3645024"/>
            <a:ext cx="2520280" cy="1080120"/>
            <a:chOff x="3275856" y="2708920"/>
            <a:chExt cx="2520280" cy="1080120"/>
          </a:xfrm>
        </p:grpSpPr>
        <p:sp>
          <p:nvSpPr>
            <p:cNvPr id="305" name="Rectangle 304"/>
            <p:cNvSpPr/>
            <p:nvPr/>
          </p:nvSpPr>
          <p:spPr bwMode="auto">
            <a:xfrm>
              <a:off x="3275856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3275856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3275856" y="270892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00" name="Rectangle 299"/>
            <p:cNvSpPr/>
            <p:nvPr/>
          </p:nvSpPr>
          <p:spPr bwMode="auto">
            <a:xfrm>
              <a:off x="3635896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3635896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3635896" y="270892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3995936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3995936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3995936" y="270892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90" name="Rectangle 289"/>
            <p:cNvSpPr/>
            <p:nvPr/>
          </p:nvSpPr>
          <p:spPr bwMode="auto">
            <a:xfrm>
              <a:off x="4355976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4355976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4355976" y="270892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85" name="Rectangle 284"/>
            <p:cNvSpPr/>
            <p:nvPr/>
          </p:nvSpPr>
          <p:spPr bwMode="auto">
            <a:xfrm>
              <a:off x="4716016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4716016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4716016" y="270892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5076056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5076056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5076056" y="270892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5436096" y="3429000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5436096" y="3068960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5436096" y="2708920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300192" y="3645024"/>
            <a:ext cx="2520280" cy="1080120"/>
            <a:chOff x="6300192" y="2708920"/>
            <a:chExt cx="2520280" cy="1080120"/>
          </a:xfrm>
        </p:grpSpPr>
        <p:sp>
          <p:nvSpPr>
            <p:cNvPr id="348" name="Rectangle 347"/>
            <p:cNvSpPr/>
            <p:nvPr/>
          </p:nvSpPr>
          <p:spPr bwMode="auto">
            <a:xfrm>
              <a:off x="6300192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6300192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50" name="Rectangle 349"/>
            <p:cNvSpPr/>
            <p:nvPr/>
          </p:nvSpPr>
          <p:spPr bwMode="auto">
            <a:xfrm>
              <a:off x="6300192" y="270892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6660232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6660232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6660232" y="270892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>
              <a:off x="7020272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7020272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7020272" y="270892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7380312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7380312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7380312" y="270892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7740352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7740352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7740352" y="270892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8100392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24" name="Rectangle 323"/>
            <p:cNvSpPr/>
            <p:nvPr/>
          </p:nvSpPr>
          <p:spPr bwMode="auto">
            <a:xfrm>
              <a:off x="8100392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8100392" y="270892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18" name="Rectangle 317"/>
            <p:cNvSpPr/>
            <p:nvPr/>
          </p:nvSpPr>
          <p:spPr bwMode="auto">
            <a:xfrm>
              <a:off x="8460432" y="342900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8460432" y="3068960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8460432" y="2708920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83568" y="5229200"/>
            <a:ext cx="1800200" cy="1080120"/>
            <a:chOff x="395536" y="4293096"/>
            <a:chExt cx="1800200" cy="1080120"/>
          </a:xfrm>
        </p:grpSpPr>
        <p:sp>
          <p:nvSpPr>
            <p:cNvPr id="351" name="Rectangle 350"/>
            <p:cNvSpPr/>
            <p:nvPr/>
          </p:nvSpPr>
          <p:spPr bwMode="auto">
            <a:xfrm>
              <a:off x="395536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52" name="Rectangle 351"/>
            <p:cNvSpPr/>
            <p:nvPr/>
          </p:nvSpPr>
          <p:spPr bwMode="auto">
            <a:xfrm>
              <a:off x="755576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53" name="Rectangle 352"/>
            <p:cNvSpPr/>
            <p:nvPr/>
          </p:nvSpPr>
          <p:spPr bwMode="auto">
            <a:xfrm>
              <a:off x="1115616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54" name="Rectangle 353"/>
            <p:cNvSpPr/>
            <p:nvPr/>
          </p:nvSpPr>
          <p:spPr bwMode="auto">
            <a:xfrm>
              <a:off x="1475656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1835696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395536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59" name="Rectangle 358"/>
            <p:cNvSpPr/>
            <p:nvPr/>
          </p:nvSpPr>
          <p:spPr bwMode="auto">
            <a:xfrm>
              <a:off x="755576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1115616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1475656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1835696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395536" y="4293096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66" name="Rectangle 365"/>
            <p:cNvSpPr/>
            <p:nvPr/>
          </p:nvSpPr>
          <p:spPr bwMode="auto">
            <a:xfrm>
              <a:off x="755576" y="4293096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67" name="Rectangle 366"/>
            <p:cNvSpPr/>
            <p:nvPr/>
          </p:nvSpPr>
          <p:spPr bwMode="auto">
            <a:xfrm>
              <a:off x="1115616" y="4293096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68" name="Rectangle 367"/>
            <p:cNvSpPr/>
            <p:nvPr/>
          </p:nvSpPr>
          <p:spPr bwMode="auto">
            <a:xfrm>
              <a:off x="1475656" y="4293096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69" name="Rectangle 368"/>
            <p:cNvSpPr/>
            <p:nvPr/>
          </p:nvSpPr>
          <p:spPr bwMode="auto">
            <a:xfrm>
              <a:off x="1835696" y="4293096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63888" y="5229200"/>
            <a:ext cx="1800200" cy="1080120"/>
            <a:chOff x="3995936" y="4293096"/>
            <a:chExt cx="1800200" cy="1080120"/>
          </a:xfrm>
        </p:grpSpPr>
        <p:sp>
          <p:nvSpPr>
            <p:cNvPr id="378" name="Rectangle 377"/>
            <p:cNvSpPr/>
            <p:nvPr/>
          </p:nvSpPr>
          <p:spPr bwMode="auto">
            <a:xfrm>
              <a:off x="3995936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79" name="Rectangle 378"/>
            <p:cNvSpPr/>
            <p:nvPr/>
          </p:nvSpPr>
          <p:spPr bwMode="auto">
            <a:xfrm>
              <a:off x="3995936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3995936" y="429309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4355976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82" name="Rectangle 381"/>
            <p:cNvSpPr/>
            <p:nvPr/>
          </p:nvSpPr>
          <p:spPr bwMode="auto">
            <a:xfrm>
              <a:off x="4355976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83" name="Rectangle 382"/>
            <p:cNvSpPr/>
            <p:nvPr/>
          </p:nvSpPr>
          <p:spPr bwMode="auto">
            <a:xfrm>
              <a:off x="4355976" y="429309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84" name="Rectangle 383"/>
            <p:cNvSpPr/>
            <p:nvPr/>
          </p:nvSpPr>
          <p:spPr bwMode="auto">
            <a:xfrm>
              <a:off x="4716016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85" name="Rectangle 384"/>
            <p:cNvSpPr/>
            <p:nvPr/>
          </p:nvSpPr>
          <p:spPr bwMode="auto">
            <a:xfrm>
              <a:off x="4716016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4716016" y="429309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87" name="Rectangle 386"/>
            <p:cNvSpPr/>
            <p:nvPr/>
          </p:nvSpPr>
          <p:spPr bwMode="auto">
            <a:xfrm>
              <a:off x="5076056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88" name="Rectangle 387"/>
            <p:cNvSpPr/>
            <p:nvPr/>
          </p:nvSpPr>
          <p:spPr bwMode="auto">
            <a:xfrm>
              <a:off x="5076056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89" name="Rectangle 388"/>
            <p:cNvSpPr/>
            <p:nvPr/>
          </p:nvSpPr>
          <p:spPr bwMode="auto">
            <a:xfrm>
              <a:off x="5076056" y="429309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90" name="Rectangle 389"/>
            <p:cNvSpPr/>
            <p:nvPr/>
          </p:nvSpPr>
          <p:spPr bwMode="auto">
            <a:xfrm>
              <a:off x="5436096" y="5013176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5436096" y="4653136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392" name="Rectangle 391"/>
            <p:cNvSpPr/>
            <p:nvPr/>
          </p:nvSpPr>
          <p:spPr bwMode="auto">
            <a:xfrm>
              <a:off x="5436096" y="4293096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660232" y="5229200"/>
            <a:ext cx="1800200" cy="1080120"/>
            <a:chOff x="7020272" y="4293096"/>
            <a:chExt cx="1800200" cy="1080120"/>
          </a:xfrm>
        </p:grpSpPr>
        <p:sp>
          <p:nvSpPr>
            <p:cNvPr id="399" name="Rectangle 398"/>
            <p:cNvSpPr/>
            <p:nvPr/>
          </p:nvSpPr>
          <p:spPr bwMode="auto">
            <a:xfrm>
              <a:off x="7020272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00" name="Rectangle 399"/>
            <p:cNvSpPr/>
            <p:nvPr/>
          </p:nvSpPr>
          <p:spPr bwMode="auto">
            <a:xfrm>
              <a:off x="7020272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01" name="Rectangle 400"/>
            <p:cNvSpPr/>
            <p:nvPr/>
          </p:nvSpPr>
          <p:spPr bwMode="auto">
            <a:xfrm>
              <a:off x="7020272" y="429309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02" name="Rectangle 401"/>
            <p:cNvSpPr/>
            <p:nvPr/>
          </p:nvSpPr>
          <p:spPr bwMode="auto">
            <a:xfrm>
              <a:off x="7380312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03" name="Rectangle 402"/>
            <p:cNvSpPr/>
            <p:nvPr/>
          </p:nvSpPr>
          <p:spPr bwMode="auto">
            <a:xfrm>
              <a:off x="7380312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04" name="Rectangle 403"/>
            <p:cNvSpPr/>
            <p:nvPr/>
          </p:nvSpPr>
          <p:spPr bwMode="auto">
            <a:xfrm>
              <a:off x="7380312" y="429309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>
              <a:off x="7740352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06" name="Rectangle 405"/>
            <p:cNvSpPr/>
            <p:nvPr/>
          </p:nvSpPr>
          <p:spPr bwMode="auto">
            <a:xfrm>
              <a:off x="7740352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7740352" y="429309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8100392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8100392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10" name="Rectangle 409"/>
            <p:cNvSpPr/>
            <p:nvPr/>
          </p:nvSpPr>
          <p:spPr bwMode="auto">
            <a:xfrm>
              <a:off x="8100392" y="429309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8460432" y="501317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12" name="Rectangle 411"/>
            <p:cNvSpPr/>
            <p:nvPr/>
          </p:nvSpPr>
          <p:spPr bwMode="auto">
            <a:xfrm>
              <a:off x="8460432" y="4653136"/>
              <a:ext cx="360040" cy="3600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413" name="Rectangle 412"/>
            <p:cNvSpPr/>
            <p:nvPr/>
          </p:nvSpPr>
          <p:spPr bwMode="auto">
            <a:xfrm>
              <a:off x="8460432" y="4293096"/>
              <a:ext cx="360040" cy="360040"/>
            </a:xfrm>
            <a:prstGeom prst="rect">
              <a:avLst/>
            </a:prstGeom>
            <a:solidFill>
              <a:srgbClr val="3366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Seeing 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82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Stepping Stones</a:t>
            </a: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5364088" y="692696"/>
            <a:ext cx="2520280" cy="2016224"/>
            <a:chOff x="1968" y="1488"/>
            <a:chExt cx="1920" cy="1536"/>
          </a:xfrm>
        </p:grpSpPr>
        <p:sp>
          <p:nvSpPr>
            <p:cNvPr id="5" name="Rectangle 46"/>
            <p:cNvSpPr>
              <a:spLocks noChangeArrowheads="1"/>
            </p:cNvSpPr>
            <p:nvPr/>
          </p:nvSpPr>
          <p:spPr bwMode="auto">
            <a:xfrm>
              <a:off x="1968" y="1488"/>
              <a:ext cx="384" cy="384"/>
            </a:xfrm>
            <a:prstGeom prst="rect">
              <a:avLst/>
            </a:prstGeom>
            <a:solidFill>
              <a:srgbClr val="008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6" name="Rectangle 47"/>
            <p:cNvSpPr>
              <a:spLocks noChangeArrowheads="1"/>
            </p:cNvSpPr>
            <p:nvPr/>
          </p:nvSpPr>
          <p:spPr bwMode="auto">
            <a:xfrm>
              <a:off x="2352" y="1488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Rectangle 48"/>
            <p:cNvSpPr>
              <a:spLocks noChangeArrowheads="1"/>
            </p:cNvSpPr>
            <p:nvPr/>
          </p:nvSpPr>
          <p:spPr bwMode="auto">
            <a:xfrm>
              <a:off x="2736" y="1488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" name="Rectangle 49"/>
            <p:cNvSpPr>
              <a:spLocks noChangeArrowheads="1"/>
            </p:cNvSpPr>
            <p:nvPr/>
          </p:nvSpPr>
          <p:spPr bwMode="auto">
            <a:xfrm>
              <a:off x="3120" y="1488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" name="Rectangle 50"/>
            <p:cNvSpPr>
              <a:spLocks noChangeArrowheads="1"/>
            </p:cNvSpPr>
            <p:nvPr/>
          </p:nvSpPr>
          <p:spPr bwMode="auto">
            <a:xfrm>
              <a:off x="1968" y="1872"/>
              <a:ext cx="384" cy="384"/>
            </a:xfrm>
            <a:prstGeom prst="rect">
              <a:avLst/>
            </a:prstGeom>
            <a:solidFill>
              <a:srgbClr val="008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" name="Rectangle 51"/>
            <p:cNvSpPr>
              <a:spLocks noChangeArrowheads="1"/>
            </p:cNvSpPr>
            <p:nvPr/>
          </p:nvSpPr>
          <p:spPr bwMode="auto">
            <a:xfrm>
              <a:off x="2352" y="1872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" name="Rectangle 52"/>
            <p:cNvSpPr>
              <a:spLocks noChangeArrowheads="1"/>
            </p:cNvSpPr>
            <p:nvPr/>
          </p:nvSpPr>
          <p:spPr bwMode="auto">
            <a:xfrm>
              <a:off x="2736" y="1872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3120" y="1872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3" name="Rectangle 54"/>
            <p:cNvSpPr>
              <a:spLocks noChangeArrowheads="1"/>
            </p:cNvSpPr>
            <p:nvPr/>
          </p:nvSpPr>
          <p:spPr bwMode="auto">
            <a:xfrm>
              <a:off x="1968" y="2256"/>
              <a:ext cx="384" cy="384"/>
            </a:xfrm>
            <a:prstGeom prst="rect">
              <a:avLst/>
            </a:prstGeom>
            <a:solidFill>
              <a:srgbClr val="008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4" name="Rectangle 55"/>
            <p:cNvSpPr>
              <a:spLocks noChangeArrowheads="1"/>
            </p:cNvSpPr>
            <p:nvPr/>
          </p:nvSpPr>
          <p:spPr bwMode="auto">
            <a:xfrm>
              <a:off x="2352" y="2256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5" name="Rectangle 56"/>
            <p:cNvSpPr>
              <a:spLocks noChangeArrowheads="1"/>
            </p:cNvSpPr>
            <p:nvPr/>
          </p:nvSpPr>
          <p:spPr bwMode="auto">
            <a:xfrm>
              <a:off x="2736" y="2256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6" name="Rectangle 57"/>
            <p:cNvSpPr>
              <a:spLocks noChangeArrowheads="1"/>
            </p:cNvSpPr>
            <p:nvPr/>
          </p:nvSpPr>
          <p:spPr bwMode="auto">
            <a:xfrm>
              <a:off x="3120" y="2256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" name="Rectangle 58"/>
            <p:cNvSpPr>
              <a:spLocks noChangeArrowheads="1"/>
            </p:cNvSpPr>
            <p:nvPr/>
          </p:nvSpPr>
          <p:spPr bwMode="auto">
            <a:xfrm>
              <a:off x="1968" y="2640"/>
              <a:ext cx="384" cy="384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8" name="Rectangle 59"/>
            <p:cNvSpPr>
              <a:spLocks noChangeArrowheads="1"/>
            </p:cNvSpPr>
            <p:nvPr/>
          </p:nvSpPr>
          <p:spPr bwMode="auto">
            <a:xfrm>
              <a:off x="2352" y="2640"/>
              <a:ext cx="384" cy="384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9" name="Rectangle 60"/>
            <p:cNvSpPr>
              <a:spLocks noChangeArrowheads="1"/>
            </p:cNvSpPr>
            <p:nvPr/>
          </p:nvSpPr>
          <p:spPr bwMode="auto">
            <a:xfrm>
              <a:off x="2736" y="2640"/>
              <a:ext cx="384" cy="384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0" name="Rectangle 61"/>
            <p:cNvSpPr>
              <a:spLocks noChangeArrowheads="1"/>
            </p:cNvSpPr>
            <p:nvPr/>
          </p:nvSpPr>
          <p:spPr bwMode="auto">
            <a:xfrm>
              <a:off x="3120" y="2640"/>
              <a:ext cx="384" cy="384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1" name="Rectangle 62"/>
            <p:cNvSpPr>
              <a:spLocks noChangeArrowheads="1"/>
            </p:cNvSpPr>
            <p:nvPr/>
          </p:nvSpPr>
          <p:spPr bwMode="auto">
            <a:xfrm>
              <a:off x="3504" y="1488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2" name="Rectangle 63"/>
            <p:cNvSpPr>
              <a:spLocks noChangeArrowheads="1"/>
            </p:cNvSpPr>
            <p:nvPr/>
          </p:nvSpPr>
          <p:spPr bwMode="auto">
            <a:xfrm>
              <a:off x="3504" y="1872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3" name="Rectangle 64"/>
            <p:cNvSpPr>
              <a:spLocks noChangeArrowheads="1"/>
            </p:cNvSpPr>
            <p:nvPr/>
          </p:nvSpPr>
          <p:spPr bwMode="auto">
            <a:xfrm>
              <a:off x="3504" y="2256"/>
              <a:ext cx="384" cy="384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4" name="Rectangle 65"/>
            <p:cNvSpPr>
              <a:spLocks noChangeArrowheads="1"/>
            </p:cNvSpPr>
            <p:nvPr/>
          </p:nvSpPr>
          <p:spPr bwMode="auto">
            <a:xfrm>
              <a:off x="3504" y="2640"/>
              <a:ext cx="384" cy="384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1520" y="1124744"/>
            <a:ext cx="5019323" cy="1200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GB" sz="2400" b="0">
                <a:solidFill>
                  <a:srgbClr val="008000"/>
                </a:solidFill>
              </a:rPr>
              <a:t>Raise your hand when you can see</a:t>
            </a:r>
          </a:p>
          <a:p>
            <a:pPr algn="ctr" eaLnBrk="0" hangingPunct="0">
              <a:defRPr/>
            </a:pPr>
            <a:r>
              <a:rPr lang="en-GB" sz="2400" b="0">
                <a:solidFill>
                  <a:srgbClr val="008000"/>
                </a:solidFill>
              </a:rPr>
              <a:t>something that is 1/4 – 1/5</a:t>
            </a:r>
            <a:br>
              <a:rPr lang="en-GB" sz="2400" b="0">
                <a:solidFill>
                  <a:srgbClr val="008000"/>
                </a:solidFill>
              </a:rPr>
            </a:br>
            <a:r>
              <a:rPr lang="en-GB" sz="2400" b="0">
                <a:solidFill>
                  <a:srgbClr val="008000"/>
                </a:solidFill>
              </a:rPr>
              <a:t>of something else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611560" y="3068960"/>
            <a:ext cx="3537202" cy="3321080"/>
            <a:chOff x="611560" y="3068960"/>
            <a:chExt cx="3537202" cy="3321080"/>
          </a:xfrm>
        </p:grpSpPr>
        <p:sp>
          <p:nvSpPr>
            <p:cNvPr id="27" name="Rectangle 46"/>
            <p:cNvSpPr>
              <a:spLocks noChangeArrowheads="1"/>
            </p:cNvSpPr>
            <p:nvPr/>
          </p:nvSpPr>
          <p:spPr bwMode="auto">
            <a:xfrm>
              <a:off x="1700490" y="3140968"/>
              <a:ext cx="378042" cy="378042"/>
            </a:xfrm>
            <a:prstGeom prst="rect">
              <a:avLst/>
            </a:prstGeom>
            <a:solidFill>
              <a:srgbClr val="008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8" name="Rectangle 47"/>
            <p:cNvSpPr>
              <a:spLocks noChangeArrowheads="1"/>
            </p:cNvSpPr>
            <p:nvPr/>
          </p:nvSpPr>
          <p:spPr bwMode="auto">
            <a:xfrm>
              <a:off x="2078532" y="3140968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9" name="Rectangle 48"/>
            <p:cNvSpPr>
              <a:spLocks noChangeArrowheads="1"/>
            </p:cNvSpPr>
            <p:nvPr/>
          </p:nvSpPr>
          <p:spPr bwMode="auto">
            <a:xfrm>
              <a:off x="3014636" y="3140968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0" name="Rectangle 49"/>
            <p:cNvSpPr>
              <a:spLocks noChangeArrowheads="1"/>
            </p:cNvSpPr>
            <p:nvPr/>
          </p:nvSpPr>
          <p:spPr bwMode="auto">
            <a:xfrm>
              <a:off x="3392678" y="3140968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1" name="Rectangle 50"/>
            <p:cNvSpPr>
              <a:spLocks noChangeArrowheads="1"/>
            </p:cNvSpPr>
            <p:nvPr/>
          </p:nvSpPr>
          <p:spPr bwMode="auto">
            <a:xfrm>
              <a:off x="1700490" y="3519010"/>
              <a:ext cx="378042" cy="378042"/>
            </a:xfrm>
            <a:prstGeom prst="rect">
              <a:avLst/>
            </a:prstGeom>
            <a:solidFill>
              <a:srgbClr val="008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2" name="Rectangle 51"/>
            <p:cNvSpPr>
              <a:spLocks noChangeArrowheads="1"/>
            </p:cNvSpPr>
            <p:nvPr/>
          </p:nvSpPr>
          <p:spPr bwMode="auto">
            <a:xfrm>
              <a:off x="2078532" y="3519010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3" name="Rectangle 52"/>
            <p:cNvSpPr>
              <a:spLocks noChangeArrowheads="1"/>
            </p:cNvSpPr>
            <p:nvPr/>
          </p:nvSpPr>
          <p:spPr bwMode="auto">
            <a:xfrm>
              <a:off x="3014636" y="3519010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4" name="Rectangle 53"/>
            <p:cNvSpPr>
              <a:spLocks noChangeArrowheads="1"/>
            </p:cNvSpPr>
            <p:nvPr/>
          </p:nvSpPr>
          <p:spPr bwMode="auto">
            <a:xfrm>
              <a:off x="3392678" y="3519010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5" name="Rectangle 54"/>
            <p:cNvSpPr>
              <a:spLocks noChangeArrowheads="1"/>
            </p:cNvSpPr>
            <p:nvPr/>
          </p:nvSpPr>
          <p:spPr bwMode="auto">
            <a:xfrm>
              <a:off x="1700490" y="4473116"/>
              <a:ext cx="378042" cy="378042"/>
            </a:xfrm>
            <a:prstGeom prst="rect">
              <a:avLst/>
            </a:prstGeom>
            <a:solidFill>
              <a:srgbClr val="008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6" name="Rectangle 55"/>
            <p:cNvSpPr>
              <a:spLocks noChangeArrowheads="1"/>
            </p:cNvSpPr>
            <p:nvPr/>
          </p:nvSpPr>
          <p:spPr bwMode="auto">
            <a:xfrm>
              <a:off x="2078532" y="4473116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7" name="Rectangle 56"/>
            <p:cNvSpPr>
              <a:spLocks noChangeArrowheads="1"/>
            </p:cNvSpPr>
            <p:nvPr/>
          </p:nvSpPr>
          <p:spPr bwMode="auto">
            <a:xfrm>
              <a:off x="3014636" y="4473116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8" name="Rectangle 57"/>
            <p:cNvSpPr>
              <a:spLocks noChangeArrowheads="1"/>
            </p:cNvSpPr>
            <p:nvPr/>
          </p:nvSpPr>
          <p:spPr bwMode="auto">
            <a:xfrm>
              <a:off x="3392678" y="4473116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9" name="Rectangle 58"/>
            <p:cNvSpPr>
              <a:spLocks noChangeArrowheads="1"/>
            </p:cNvSpPr>
            <p:nvPr/>
          </p:nvSpPr>
          <p:spPr bwMode="auto">
            <a:xfrm>
              <a:off x="1700490" y="4851158"/>
              <a:ext cx="378042" cy="37804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0" name="Rectangle 59"/>
            <p:cNvSpPr>
              <a:spLocks noChangeArrowheads="1"/>
            </p:cNvSpPr>
            <p:nvPr/>
          </p:nvSpPr>
          <p:spPr bwMode="auto">
            <a:xfrm>
              <a:off x="2078532" y="4851158"/>
              <a:ext cx="378042" cy="378042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1" name="Rectangle 60"/>
            <p:cNvSpPr>
              <a:spLocks noChangeArrowheads="1"/>
            </p:cNvSpPr>
            <p:nvPr/>
          </p:nvSpPr>
          <p:spPr bwMode="auto">
            <a:xfrm>
              <a:off x="3014636" y="4851158"/>
              <a:ext cx="378042" cy="378042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2" name="Rectangle 61"/>
            <p:cNvSpPr>
              <a:spLocks noChangeArrowheads="1"/>
            </p:cNvSpPr>
            <p:nvPr/>
          </p:nvSpPr>
          <p:spPr bwMode="auto">
            <a:xfrm>
              <a:off x="3392678" y="4851158"/>
              <a:ext cx="378042" cy="378042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3" name="Rectangle 62"/>
            <p:cNvSpPr>
              <a:spLocks noChangeArrowheads="1"/>
            </p:cNvSpPr>
            <p:nvPr/>
          </p:nvSpPr>
          <p:spPr bwMode="auto">
            <a:xfrm>
              <a:off x="3770720" y="3140968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4" name="Rectangle 63"/>
            <p:cNvSpPr>
              <a:spLocks noChangeArrowheads="1"/>
            </p:cNvSpPr>
            <p:nvPr/>
          </p:nvSpPr>
          <p:spPr bwMode="auto">
            <a:xfrm>
              <a:off x="3770720" y="3519010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5" name="Rectangle 64"/>
            <p:cNvSpPr>
              <a:spLocks noChangeArrowheads="1"/>
            </p:cNvSpPr>
            <p:nvPr/>
          </p:nvSpPr>
          <p:spPr bwMode="auto">
            <a:xfrm>
              <a:off x="3770720" y="4473116"/>
              <a:ext cx="378042" cy="37804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6" name="Rectangle 65"/>
            <p:cNvSpPr>
              <a:spLocks noChangeArrowheads="1"/>
            </p:cNvSpPr>
            <p:nvPr/>
          </p:nvSpPr>
          <p:spPr bwMode="auto">
            <a:xfrm>
              <a:off x="3770720" y="4851158"/>
              <a:ext cx="378042" cy="378042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92578" y="4581128"/>
              <a:ext cx="49391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0" dirty="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28482" y="3717032"/>
              <a:ext cx="49391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0" dirty="0">
                  <a:solidFill>
                    <a:srgbClr val="000000"/>
                  </a:solidFill>
                </a:rPr>
                <a:t>…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1560" y="3780328"/>
              <a:ext cx="440858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0" dirty="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50" name="Left Brace 49"/>
            <p:cNvSpPr/>
            <p:nvPr/>
          </p:nvSpPr>
          <p:spPr bwMode="auto">
            <a:xfrm>
              <a:off x="1124426" y="3068960"/>
              <a:ext cx="432048" cy="2232248"/>
            </a:xfrm>
            <a:prstGeom prst="leftBrace">
              <a:avLst>
                <a:gd name="adj1" fmla="val 40824"/>
                <a:gd name="adj2" fmla="val 50000"/>
              </a:avLst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51" name="Left Brace 50"/>
            <p:cNvSpPr/>
            <p:nvPr/>
          </p:nvSpPr>
          <p:spPr bwMode="auto">
            <a:xfrm rot="16200000">
              <a:off x="2672598" y="4329100"/>
              <a:ext cx="432048" cy="2520280"/>
            </a:xfrm>
            <a:prstGeom prst="leftBrace">
              <a:avLst>
                <a:gd name="adj1" fmla="val 32487"/>
                <a:gd name="adj2" fmla="val 50000"/>
              </a:avLst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492578" y="5805264"/>
              <a:ext cx="81448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0" dirty="0">
                  <a:solidFill>
                    <a:srgbClr val="000000"/>
                  </a:solidFill>
                </a:rPr>
                <a:t>R+1</a:t>
              </a:r>
            </a:p>
          </p:txBody>
        </p:sp>
      </p:grp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134039"/>
              </p:ext>
            </p:extLst>
          </p:nvPr>
        </p:nvGraphicFramePr>
        <p:xfrm>
          <a:off x="4848870" y="3140398"/>
          <a:ext cx="15938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9" name="Equation" r:id="rId3" imgW="622300" imgH="393700" progId="Equation.DSMT4">
                  <p:embed/>
                </p:oleObj>
              </mc:Choice>
              <mc:Fallback>
                <p:oleObj name="Equation" r:id="rId3" imgW="6223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8870" y="3140398"/>
                        <a:ext cx="1593850" cy="100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41558"/>
              </p:ext>
            </p:extLst>
          </p:nvPr>
        </p:nvGraphicFramePr>
        <p:xfrm>
          <a:off x="6563370" y="3068960"/>
          <a:ext cx="1897062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0" name="Equation" r:id="rId5" imgW="711200" imgH="431800" progId="Equation.DSMT4">
                  <p:embed/>
                </p:oleObj>
              </mc:Choice>
              <mc:Fallback>
                <p:oleObj name="Equation" r:id="rId5" imgW="7112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63370" y="3068960"/>
                        <a:ext cx="1897062" cy="1150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379292"/>
              </p:ext>
            </p:extLst>
          </p:nvPr>
        </p:nvGraphicFramePr>
        <p:xfrm>
          <a:off x="4708525" y="5589860"/>
          <a:ext cx="16256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1" name="Equation" r:id="rId7" imgW="635000" imgH="393700" progId="Equation.DSMT4">
                  <p:embed/>
                </p:oleObj>
              </mc:Choice>
              <mc:Fallback>
                <p:oleObj name="Equation" r:id="rId7" imgW="6350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08525" y="5589860"/>
                        <a:ext cx="1625600" cy="100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653796"/>
              </p:ext>
            </p:extLst>
          </p:nvPr>
        </p:nvGraphicFramePr>
        <p:xfrm>
          <a:off x="6421438" y="5518422"/>
          <a:ext cx="19319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2" name="Equation" r:id="rId9" imgW="723900" imgH="431800" progId="Equation.DSMT4">
                  <p:embed/>
                </p:oleObj>
              </mc:Choice>
              <mc:Fallback>
                <p:oleObj name="Equation" r:id="rId9" imgW="7239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21438" y="5518422"/>
                        <a:ext cx="1931987" cy="1150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ounded Rectangular Callout 57"/>
          <p:cNvSpPr/>
          <p:nvPr/>
        </p:nvSpPr>
        <p:spPr bwMode="auto">
          <a:xfrm>
            <a:off x="4644008" y="4365104"/>
            <a:ext cx="4248472" cy="1008112"/>
          </a:xfrm>
          <a:prstGeom prst="wedgeRoundRectCallout">
            <a:avLst>
              <a:gd name="adj1" fmla="val -29447"/>
              <a:gd name="adj2" fmla="val 77445"/>
              <a:gd name="adj3" fmla="val 16667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rPr>
              <a:t>What needs to change so as to ‘see’ that</a:t>
            </a:r>
          </a:p>
        </p:txBody>
      </p:sp>
    </p:spTree>
    <p:extLst>
      <p:ext uri="{BB962C8B-B14F-4D97-AF65-F5344CB8AC3E}">
        <p14:creationId xmlns:p14="http://schemas.microsoft.com/office/powerpoint/2010/main" val="386919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Doing &amp; Undoing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533400" y="1066800"/>
            <a:ext cx="8382000" cy="2210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75000"/>
              <a:buFont typeface="Wingdings" charset="2"/>
              <a:buChar char="v"/>
              <a:defRPr/>
            </a:pPr>
            <a:r>
              <a:rPr lang="en-US" b="0" dirty="0">
                <a:solidFill>
                  <a:srgbClr val="0000FF"/>
                </a:solidFill>
              </a:rPr>
              <a:t>What </a:t>
            </a:r>
            <a:r>
              <a:rPr lang="en-US" b="0" dirty="0" smtClean="0">
                <a:solidFill>
                  <a:srgbClr val="0000FF"/>
                </a:solidFill>
              </a:rPr>
              <a:t>action undoes </a:t>
            </a:r>
            <a:r>
              <a:rPr lang="ja-JP" altLang="en-US" b="0" dirty="0">
                <a:solidFill>
                  <a:srgbClr val="0000FF"/>
                </a:solidFill>
              </a:rPr>
              <a:t>‘</a:t>
            </a:r>
            <a:r>
              <a:rPr lang="en-US" b="0" dirty="0">
                <a:solidFill>
                  <a:srgbClr val="0000FF"/>
                </a:solidFill>
              </a:rPr>
              <a:t>adding 3</a:t>
            </a:r>
            <a:r>
              <a:rPr lang="ja-JP" altLang="en-US" b="0" dirty="0">
                <a:solidFill>
                  <a:srgbClr val="0000FF"/>
                </a:solidFill>
              </a:rPr>
              <a:t>’</a:t>
            </a:r>
            <a:r>
              <a:rPr lang="en-US" b="0" dirty="0">
                <a:solidFill>
                  <a:srgbClr val="0000FF"/>
                </a:solidFill>
              </a:rPr>
              <a:t>?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75000"/>
              <a:buFont typeface="Wingdings" charset="2"/>
              <a:buChar char="v"/>
              <a:defRPr/>
            </a:pPr>
            <a:r>
              <a:rPr lang="en-US" b="0" dirty="0">
                <a:solidFill>
                  <a:srgbClr val="0000FF"/>
                </a:solidFill>
              </a:rPr>
              <a:t>What </a:t>
            </a:r>
            <a:r>
              <a:rPr lang="en-US" b="0" dirty="0" smtClean="0">
                <a:solidFill>
                  <a:srgbClr val="0000FF"/>
                </a:solidFill>
              </a:rPr>
              <a:t>action undoes </a:t>
            </a:r>
            <a:r>
              <a:rPr lang="ja-JP" altLang="en-US" b="0" dirty="0">
                <a:solidFill>
                  <a:srgbClr val="0000FF"/>
                </a:solidFill>
              </a:rPr>
              <a:t>‘</a:t>
            </a:r>
            <a:r>
              <a:rPr lang="en-US" b="0" dirty="0">
                <a:solidFill>
                  <a:srgbClr val="0000FF"/>
                </a:solidFill>
              </a:rPr>
              <a:t>subtracting 4</a:t>
            </a:r>
            <a:r>
              <a:rPr lang="ja-JP" altLang="en-US" b="0" dirty="0">
                <a:solidFill>
                  <a:srgbClr val="0000FF"/>
                </a:solidFill>
              </a:rPr>
              <a:t>’</a:t>
            </a:r>
            <a:r>
              <a:rPr lang="en-US" b="0" dirty="0" smtClean="0">
                <a:solidFill>
                  <a:srgbClr val="0000FF"/>
                </a:solidFill>
              </a:rPr>
              <a:t>?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75000"/>
              <a:buFont typeface="Wingdings" charset="2"/>
              <a:buChar char="v"/>
              <a:defRPr/>
            </a:pPr>
            <a:r>
              <a:rPr lang="en-US" b="0" dirty="0" smtClean="0">
                <a:solidFill>
                  <a:srgbClr val="0000FF"/>
                </a:solidFill>
              </a:rPr>
              <a:t>What action undoes ‘adding 3 then subtracting 4’?</a:t>
            </a:r>
            <a:br>
              <a:rPr lang="en-US" b="0" dirty="0" smtClean="0">
                <a:solidFill>
                  <a:srgbClr val="0000FF"/>
                </a:solidFill>
              </a:rPr>
            </a:br>
            <a:r>
              <a:rPr lang="en-US" b="0" dirty="0" smtClean="0">
                <a:solidFill>
                  <a:srgbClr val="0000FF"/>
                </a:solidFill>
              </a:rPr>
              <a:t>	</a:t>
            </a:r>
            <a:r>
              <a:rPr lang="en-US" sz="2400" b="0" dirty="0" smtClean="0">
                <a:solidFill>
                  <a:srgbClr val="000000"/>
                </a:solidFill>
              </a:rPr>
              <a:t>Two different expressions</a:t>
            </a:r>
            <a:endParaRPr lang="en-US" sz="2400" b="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3352362"/>
            <a:ext cx="7632848" cy="315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75000"/>
              <a:buFont typeface="Wingdings" charset="2"/>
              <a:buChar char="v"/>
              <a:defRPr/>
            </a:pPr>
            <a:r>
              <a:rPr lang="en-US" b="0" dirty="0">
                <a:solidFill>
                  <a:srgbClr val="993300"/>
                </a:solidFill>
              </a:rPr>
              <a:t>What are the analogues for multiplication?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75000"/>
              <a:buFont typeface="Wingdings" charset="2"/>
              <a:buChar char="v"/>
              <a:defRPr/>
            </a:pPr>
            <a:r>
              <a:rPr lang="en-US" b="0" dirty="0">
                <a:solidFill>
                  <a:srgbClr val="0000FF"/>
                </a:solidFill>
              </a:rPr>
              <a:t>What undoes </a:t>
            </a:r>
            <a:r>
              <a:rPr lang="ja-JP" altLang="en-US" b="0" dirty="0">
                <a:solidFill>
                  <a:srgbClr val="0000FF"/>
                </a:solidFill>
              </a:rPr>
              <a:t>‘</a:t>
            </a:r>
            <a:r>
              <a:rPr lang="en-US" b="0" dirty="0">
                <a:solidFill>
                  <a:srgbClr val="0000FF"/>
                </a:solidFill>
              </a:rPr>
              <a:t>multiplying by 3</a:t>
            </a:r>
            <a:r>
              <a:rPr lang="ja-JP" altLang="en-US" b="0" dirty="0">
                <a:solidFill>
                  <a:srgbClr val="0000FF"/>
                </a:solidFill>
              </a:rPr>
              <a:t>’</a:t>
            </a:r>
            <a:r>
              <a:rPr lang="en-US" b="0" dirty="0">
                <a:solidFill>
                  <a:srgbClr val="0000FF"/>
                </a:solidFill>
              </a:rPr>
              <a:t>?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75000"/>
              <a:buFont typeface="Wingdings" charset="2"/>
              <a:buChar char="v"/>
              <a:defRPr/>
            </a:pPr>
            <a:r>
              <a:rPr lang="en-US" b="0" dirty="0">
                <a:solidFill>
                  <a:srgbClr val="0000FF"/>
                </a:solidFill>
              </a:rPr>
              <a:t>What undoes </a:t>
            </a:r>
            <a:r>
              <a:rPr lang="ja-JP" altLang="en-US" b="0" dirty="0">
                <a:solidFill>
                  <a:srgbClr val="0000FF"/>
                </a:solidFill>
              </a:rPr>
              <a:t>‘</a:t>
            </a:r>
            <a:r>
              <a:rPr lang="en-US" b="0" dirty="0">
                <a:solidFill>
                  <a:srgbClr val="0000FF"/>
                </a:solidFill>
              </a:rPr>
              <a:t>dividing by 4</a:t>
            </a:r>
            <a:r>
              <a:rPr lang="ja-JP" altLang="en-US" b="0" dirty="0">
                <a:solidFill>
                  <a:srgbClr val="0000FF"/>
                </a:solidFill>
              </a:rPr>
              <a:t>’</a:t>
            </a:r>
            <a:r>
              <a:rPr lang="en-US" b="0" dirty="0">
                <a:solidFill>
                  <a:srgbClr val="0000FF"/>
                </a:solidFill>
              </a:rPr>
              <a:t>?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75000"/>
              <a:buFont typeface="Wingdings" charset="2"/>
              <a:buChar char="v"/>
              <a:defRPr/>
            </a:pPr>
            <a:r>
              <a:rPr lang="en-US" b="0" dirty="0">
                <a:solidFill>
                  <a:srgbClr val="0000FF"/>
                </a:solidFill>
              </a:rPr>
              <a:t>What undoes </a:t>
            </a:r>
            <a:r>
              <a:rPr lang="ja-JP" altLang="en-US" b="0" dirty="0">
                <a:solidFill>
                  <a:srgbClr val="0000FF"/>
                </a:solidFill>
              </a:rPr>
              <a:t>‘</a:t>
            </a:r>
            <a:r>
              <a:rPr lang="en-US" b="0" dirty="0">
                <a:solidFill>
                  <a:srgbClr val="0000FF"/>
                </a:solidFill>
              </a:rPr>
              <a:t>multiplying by </a:t>
            </a:r>
            <a:r>
              <a:rPr lang="en-US" b="0" dirty="0" smtClean="0">
                <a:solidFill>
                  <a:srgbClr val="0000FF"/>
                </a:solidFill>
              </a:rPr>
              <a:t>3 then dividing by 4</a:t>
            </a:r>
            <a:endParaRPr lang="en-GB" b="0" dirty="0">
              <a:solidFill>
                <a:srgbClr val="0000FF"/>
              </a:solidFill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75000"/>
              <a:buFont typeface="Wingdings" charset="2"/>
              <a:buChar char="v"/>
              <a:defRPr/>
            </a:pPr>
            <a:r>
              <a:rPr lang="en-GB" b="0" dirty="0" smtClean="0">
                <a:solidFill>
                  <a:srgbClr val="0000FF"/>
                </a:solidFill>
              </a:rPr>
              <a:t>What undoes ‘multiplying by 3/4’</a:t>
            </a:r>
            <a:r>
              <a:rPr lang="en-US" b="0" dirty="0" smtClean="0">
                <a:solidFill>
                  <a:srgbClr val="0000FF"/>
                </a:solidFill>
              </a:rPr>
              <a:t>?</a:t>
            </a:r>
            <a:br>
              <a:rPr lang="en-US" b="0" dirty="0" smtClean="0">
                <a:solidFill>
                  <a:srgbClr val="0000FF"/>
                </a:solidFill>
              </a:rPr>
            </a:br>
            <a:r>
              <a:rPr lang="en-US" sz="2400" b="0" dirty="0" smtClean="0">
                <a:solidFill>
                  <a:srgbClr val="000000"/>
                </a:solidFill>
              </a:rPr>
              <a:t>Two different expressions</a:t>
            </a:r>
            <a:endParaRPr lang="en-US" b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09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2" autoUpdateAnimBg="0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Mathematical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describe the mathematical thinking you have done so far today?</a:t>
            </a:r>
          </a:p>
          <a:p>
            <a:r>
              <a:rPr lang="en-GB" dirty="0"/>
              <a:t>How could you incorporate that into students’  learning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have you been attending to:</a:t>
            </a:r>
          </a:p>
          <a:p>
            <a:pPr lvl="1"/>
            <a:r>
              <a:rPr lang="en-GB" dirty="0" smtClean="0"/>
              <a:t>Results?</a:t>
            </a:r>
          </a:p>
          <a:p>
            <a:pPr lvl="1"/>
            <a:r>
              <a:rPr lang="en-GB" dirty="0" smtClean="0"/>
              <a:t>Actions?</a:t>
            </a:r>
          </a:p>
          <a:p>
            <a:pPr lvl="1"/>
            <a:r>
              <a:rPr lang="en-GB" dirty="0" smtClean="0"/>
              <a:t>Effectiveness of actions?</a:t>
            </a:r>
          </a:p>
          <a:p>
            <a:pPr lvl="1"/>
            <a:r>
              <a:rPr lang="en-GB" dirty="0" smtClean="0"/>
              <a:t>Where effective actions came from or how they arose?</a:t>
            </a:r>
          </a:p>
          <a:p>
            <a:pPr lvl="1"/>
            <a:r>
              <a:rPr lang="en-GB" dirty="0" smtClean="0"/>
              <a:t>What you could make use of in the future?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6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 </a:t>
            </a:r>
            <a:r>
              <a:rPr lang="en-US" dirty="0" smtClean="0"/>
              <a:t>Scaling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Getting Started</a:t>
            </a:r>
          </a:p>
          <a:p>
            <a:pPr lvl="1"/>
            <a:r>
              <a:rPr lang="en-US"/>
              <a:t>Take an elastic (rubber band)</a:t>
            </a:r>
          </a:p>
          <a:p>
            <a:pPr lvl="2"/>
            <a:r>
              <a:rPr lang="en-US"/>
              <a:t>Mark finger holds either end</a:t>
            </a:r>
          </a:p>
          <a:p>
            <a:pPr lvl="2"/>
            <a:r>
              <a:rPr lang="en-US"/>
              <a:t>Mark middle</a:t>
            </a:r>
          </a:p>
          <a:p>
            <a:pPr lvl="2"/>
            <a:r>
              <a:rPr lang="en-US"/>
              <a:t>Mark one-third and two-third positions (between finger holds)</a:t>
            </a:r>
          </a:p>
          <a:p>
            <a:pPr lvl="1"/>
            <a:r>
              <a:rPr lang="en-US"/>
              <a:t>Make a copy on a piece of paper for reference</a:t>
            </a:r>
          </a:p>
          <a:p>
            <a:pPr lvl="1"/>
            <a:endParaRPr lang="en-US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943600" y="350520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2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Moves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Stretch elastic by moving both hands.</a:t>
            </a:r>
          </a:p>
          <a:p>
            <a:r>
              <a:rPr lang="en-GB"/>
              <a:t>What stays the same and what changes?</a:t>
            </a:r>
          </a:p>
          <a:p>
            <a:pPr lvl="1"/>
            <a:r>
              <a:rPr lang="en-GB"/>
              <a:t>Mid point fixed</a:t>
            </a:r>
          </a:p>
          <a:p>
            <a:pPr lvl="1"/>
            <a:r>
              <a:rPr lang="en-GB"/>
              <a:t>Marks get wider</a:t>
            </a:r>
          </a:p>
          <a:p>
            <a:pPr lvl="1"/>
            <a:r>
              <a:rPr lang="en-GB"/>
              <a:t>Relative order of marks stays the same</a:t>
            </a:r>
          </a:p>
          <a:p>
            <a:pPr lvl="1"/>
            <a:r>
              <a:rPr lang="en-GB"/>
              <a:t>Relative positions of marks stays the same</a:t>
            </a:r>
            <a:br>
              <a:rPr lang="en-GB"/>
            </a:br>
            <a:r>
              <a:rPr lang="en-GB"/>
              <a:t>(1/3</a:t>
            </a:r>
            <a:r>
              <a:rPr lang="en-GB" baseline="30000"/>
              <a:t>rd</a:t>
            </a:r>
            <a:r>
              <a:rPr lang="en-GB"/>
              <a:t> point is still 1/3</a:t>
            </a:r>
            <a:r>
              <a:rPr lang="en-GB" baseline="30000"/>
              <a:t>rd</a:t>
            </a:r>
            <a:r>
              <a:rPr lang="en-GB"/>
              <a:t> point)</a:t>
            </a:r>
          </a:p>
        </p:txBody>
      </p:sp>
    </p:spTree>
    <p:extLst>
      <p:ext uri="{BB962C8B-B14F-4D97-AF65-F5344CB8AC3E}">
        <p14:creationId xmlns:p14="http://schemas.microsoft.com/office/powerpoint/2010/main" val="222531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Related Moves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Stretch the elastic so that the 1/3</a:t>
            </a:r>
            <a:r>
              <a:rPr lang="en-GB" baseline="30000"/>
              <a:t>rd</a:t>
            </a:r>
            <a:r>
              <a:rPr lang="en-GB"/>
              <a:t> mark (from your left hand) stays the same.</a:t>
            </a:r>
          </a:p>
          <a:p>
            <a:r>
              <a:rPr lang="en-GB"/>
              <a:t>What stays the same and what changes?</a:t>
            </a:r>
          </a:p>
          <a:p>
            <a:pPr lvl="1"/>
            <a:r>
              <a:rPr lang="en-GB"/>
              <a:t>1/3</a:t>
            </a:r>
            <a:r>
              <a:rPr lang="en-GB" baseline="30000"/>
              <a:t>rd</a:t>
            </a:r>
            <a:r>
              <a:rPr lang="en-GB"/>
              <a:t> point stays fixed (mark expands)</a:t>
            </a:r>
          </a:p>
          <a:p>
            <a:pPr lvl="1"/>
            <a:r>
              <a:rPr lang="en-GB"/>
              <a:t>Relative positions remains the same</a:t>
            </a:r>
          </a:p>
          <a:p>
            <a:pPr lvl="1"/>
            <a:r>
              <a:rPr lang="en-GB"/>
              <a:t>Relative distances stays the same</a:t>
            </a:r>
          </a:p>
          <a:p>
            <a:pPr lvl="2"/>
            <a:r>
              <a:rPr lang="en-GB"/>
              <a:t>1/2 mark is still at 1/2 of stretched elastic</a:t>
            </a:r>
          </a:p>
          <a:p>
            <a:pPr lvl="2"/>
            <a:r>
              <a:rPr lang="en-GB"/>
              <a:t>1/3 mark is still at 1/3 of stretched elastic</a:t>
            </a:r>
          </a:p>
        </p:txBody>
      </p:sp>
    </p:spTree>
    <p:extLst>
      <p:ext uri="{BB962C8B-B14F-4D97-AF65-F5344CB8AC3E}">
        <p14:creationId xmlns:p14="http://schemas.microsoft.com/office/powerpoint/2010/main" val="186890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Acting on (measuring out)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Use your elastic to find the midpoint, the one-third point and the two-thirds points of various lengths around you (all at least as long as the elastic!)</a:t>
            </a:r>
          </a:p>
          <a:p>
            <a:r>
              <a:rPr lang="en-GB"/>
              <a:t>How did you do it?</a:t>
            </a:r>
          </a:p>
          <a:p>
            <a:pPr lvl="1"/>
            <a:r>
              <a:rPr lang="en-GB"/>
              <a:t>Stretch and match?</a:t>
            </a:r>
          </a:p>
          <a:p>
            <a:pPr lvl="1"/>
            <a:r>
              <a:rPr lang="en-GB"/>
              <a:t>Guess and stretch?</a:t>
            </a:r>
          </a:p>
        </p:txBody>
      </p:sp>
    </p:spTree>
    <p:extLst>
      <p:ext uri="{BB962C8B-B14F-4D97-AF65-F5344CB8AC3E}">
        <p14:creationId xmlns:p14="http://schemas.microsoft.com/office/powerpoint/2010/main" val="325384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Imagine stretching your elastic by a scale factor of s with the left hand end fixed</a:t>
            </a:r>
          </a:p>
          <a:p>
            <a:r>
              <a:rPr lang="en-GB"/>
              <a:t>Now imagine stretching an identical elastic by a scale factor of s with the 1/3</a:t>
            </a:r>
            <a:r>
              <a:rPr lang="en-GB" baseline="30000"/>
              <a:t>rd</a:t>
            </a:r>
            <a:r>
              <a:rPr lang="en-GB"/>
              <a:t> point fixed</a:t>
            </a:r>
          </a:p>
          <a:p>
            <a:r>
              <a:rPr lang="en-GB"/>
              <a:t>What is the same and what different about the two elastics?</a:t>
            </a:r>
          </a:p>
        </p:txBody>
      </p:sp>
    </p:spTree>
    <p:extLst>
      <p:ext uri="{BB962C8B-B14F-4D97-AF65-F5344CB8AC3E}">
        <p14:creationId xmlns:p14="http://schemas.microsoft.com/office/powerpoint/2010/main" val="172261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Coordination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Global structure for proportional evaluation</a:t>
            </a:r>
          </a:p>
          <a:p>
            <a:r>
              <a:rPr lang="en-GB" dirty="0" smtClean="0"/>
              <a:t>Numerical structure for Splitting &amp; Doubling</a:t>
            </a:r>
          </a:p>
          <a:p>
            <a:r>
              <a:rPr lang="en-GB" dirty="0"/>
              <a:t>one of the most </a:t>
            </a:r>
            <a:r>
              <a:rPr lang="en-GB" dirty="0" smtClean="0"/>
              <a:t>important roles that instruction can play </a:t>
            </a:r>
            <a:r>
              <a:rPr lang="en-GB" dirty="0"/>
              <a:t>is to refine and extend the naturally occurring process whereby new schemas are first </a:t>
            </a:r>
            <a:r>
              <a:rPr lang="en-GB" dirty="0" smtClean="0"/>
              <a:t>constructed out </a:t>
            </a:r>
            <a:r>
              <a:rPr lang="en-GB" dirty="0"/>
              <a:t>of old ones, then </a:t>
            </a:r>
            <a:r>
              <a:rPr lang="en-GB" dirty="0" smtClean="0"/>
              <a:t>gradually differentiated and integrated [Case &amp; Moss 1999]</a:t>
            </a:r>
          </a:p>
          <a:p>
            <a:r>
              <a:rPr lang="en-GB" dirty="0" smtClean="0"/>
              <a:t>Order arbitrary (?) (</a:t>
            </a:r>
            <a:r>
              <a:rPr lang="en-GB" dirty="0" err="1" smtClean="0"/>
              <a:t>Confrey</a:t>
            </a:r>
            <a:r>
              <a:rPr lang="en-GB" dirty="0" smtClean="0"/>
              <a:t> 1994)</a:t>
            </a:r>
          </a:p>
          <a:p>
            <a:pPr lvl="1"/>
            <a:r>
              <a:rPr lang="en-GB" dirty="0" smtClean="0"/>
              <a:t>What is important is coherent progression based on children’s experience</a:t>
            </a:r>
          </a:p>
          <a:p>
            <a:r>
              <a:rPr lang="en-GB" dirty="0" smtClean="0"/>
              <a:t>Use of water, based on Halving from 100 (to link with %) and combining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219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One End Fixed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Throughout, keep the left end fixed</a:t>
            </a:r>
          </a:p>
          <a:p>
            <a:r>
              <a:rPr lang="en-GB" dirty="0"/>
              <a:t>Stretch so that the mid point goes to where the right hand end was</a:t>
            </a:r>
          </a:p>
          <a:p>
            <a:pPr lvl="1"/>
            <a:r>
              <a:rPr lang="en-GB" dirty="0"/>
              <a:t>What is the scale factor?</a:t>
            </a:r>
          </a:p>
          <a:p>
            <a:pPr lvl="1"/>
            <a:r>
              <a:rPr lang="en-GB" dirty="0"/>
              <a:t>Where is 1/3</a:t>
            </a:r>
            <a:r>
              <a:rPr lang="en-GB" baseline="30000" dirty="0"/>
              <a:t>rd</a:t>
            </a:r>
            <a:r>
              <a:rPr lang="en-GB" dirty="0"/>
              <a:t> point on </a:t>
            </a:r>
            <a:r>
              <a:rPr lang="en-GB" dirty="0" smtClean="0"/>
              <a:t>elastic?</a:t>
            </a:r>
            <a:endParaRPr lang="en-GB" dirty="0"/>
          </a:p>
          <a:p>
            <a:pPr lvl="1"/>
            <a:r>
              <a:rPr lang="en-GB" dirty="0"/>
              <a:t>Where is 1/3</a:t>
            </a:r>
            <a:r>
              <a:rPr lang="en-GB" baseline="30000" dirty="0"/>
              <a:t>rd</a:t>
            </a:r>
            <a:r>
              <a:rPr lang="en-GB" dirty="0"/>
              <a:t> point measured by standard reference system?</a:t>
            </a:r>
          </a:p>
          <a:p>
            <a:r>
              <a:rPr lang="en-GB" dirty="0"/>
              <a:t>Stretch so that the 2/3</a:t>
            </a:r>
            <a:r>
              <a:rPr lang="en-GB" baseline="30000" dirty="0"/>
              <a:t>rd</a:t>
            </a:r>
            <a:r>
              <a:rPr lang="en-GB" dirty="0"/>
              <a:t> point goes to where the right hand end was</a:t>
            </a:r>
          </a:p>
          <a:p>
            <a:pPr lvl="1"/>
            <a:r>
              <a:rPr lang="en-GB" dirty="0"/>
              <a:t>What is the scale factor?</a:t>
            </a:r>
          </a:p>
          <a:p>
            <a:pPr lvl="2"/>
            <a:r>
              <a:rPr lang="en-GB" dirty="0"/>
              <a:t>See it as ‘half as long again’</a:t>
            </a:r>
          </a:p>
          <a:p>
            <a:pPr lvl="2"/>
            <a:r>
              <a:rPr lang="en-GB" dirty="0"/>
              <a:t>See it as dividing by 2/3</a:t>
            </a:r>
          </a:p>
          <a:p>
            <a:pPr lvl="2"/>
            <a:r>
              <a:rPr lang="en-GB" dirty="0"/>
              <a:t>Where has the 1/3</a:t>
            </a:r>
            <a:r>
              <a:rPr lang="en-GB" baseline="30000" dirty="0"/>
              <a:t>rd</a:t>
            </a:r>
            <a:r>
              <a:rPr lang="en-GB" dirty="0"/>
              <a:t> point gone?</a:t>
            </a:r>
          </a:p>
          <a:p>
            <a:r>
              <a:rPr lang="en-GB" dirty="0"/>
              <a:t>Generalise!</a:t>
            </a:r>
          </a:p>
        </p:txBody>
      </p:sp>
    </p:spTree>
    <p:extLst>
      <p:ext uri="{BB962C8B-B14F-4D97-AF65-F5344CB8AC3E}">
        <p14:creationId xmlns:p14="http://schemas.microsoft.com/office/powerpoint/2010/main" val="162625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3933056"/>
            <a:ext cx="3085042" cy="2448272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 Journeys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727950" cy="2400672"/>
          </a:xfrm>
        </p:spPr>
        <p:txBody>
          <a:bodyPr/>
          <a:lstStyle/>
          <a:p>
            <a:r>
              <a:rPr lang="en-GB"/>
              <a:t>Which journey over the same distance at two different speeds takes longer:</a:t>
            </a:r>
          </a:p>
          <a:p>
            <a:pPr lvl="1"/>
            <a:r>
              <a:rPr lang="en-GB"/>
              <a:t>One in which both halves of the distance are done at the specified speeds?</a:t>
            </a:r>
          </a:p>
          <a:p>
            <a:pPr lvl="1"/>
            <a:r>
              <a:rPr lang="en-GB"/>
              <a:t>One in which both halves of the time taken are done at the specified speeds?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177114"/>
              </p:ext>
            </p:extLst>
          </p:nvPr>
        </p:nvGraphicFramePr>
        <p:xfrm>
          <a:off x="611560" y="3717032"/>
          <a:ext cx="1118096" cy="950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Equation" r:id="rId5" imgW="508000" imgH="431800" progId="Equation.DSMT4">
                  <p:embed/>
                </p:oleObj>
              </mc:Choice>
              <mc:Fallback>
                <p:oleObj name="Equation" r:id="rId5" imgW="5080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3717032"/>
                        <a:ext cx="1118096" cy="950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821827"/>
              </p:ext>
            </p:extLst>
          </p:nvPr>
        </p:nvGraphicFramePr>
        <p:xfrm>
          <a:off x="1907703" y="3717032"/>
          <a:ext cx="124531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Equation" r:id="rId7" imgW="533400" imgH="431800" progId="Equation.DSMT4">
                  <p:embed/>
                </p:oleObj>
              </mc:Choice>
              <mc:Fallback>
                <p:oleObj name="Equation" r:id="rId7" imgW="5334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7703" y="3717032"/>
                        <a:ext cx="1245315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945640"/>
              </p:ext>
            </p:extLst>
          </p:nvPr>
        </p:nvGraphicFramePr>
        <p:xfrm>
          <a:off x="840291" y="4869160"/>
          <a:ext cx="207552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Equation" r:id="rId9" imgW="889000" imgH="431800" progId="Equation.DSMT4">
                  <p:embed/>
                </p:oleObj>
              </mc:Choice>
              <mc:Fallback>
                <p:oleObj name="Equation" r:id="rId9" imgW="8890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40291" y="4869160"/>
                        <a:ext cx="2075525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856913"/>
              </p:ext>
            </p:extLst>
          </p:nvPr>
        </p:nvGraphicFramePr>
        <p:xfrm>
          <a:off x="6225861" y="3693029"/>
          <a:ext cx="129846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Equation" r:id="rId11" imgW="546100" imgH="393700" progId="Equation.DSMT4">
                  <p:embed/>
                </p:oleObj>
              </mc:Choice>
              <mc:Fallback>
                <p:oleObj name="Equation" r:id="rId11" imgW="5461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25861" y="3693029"/>
                        <a:ext cx="1298467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649713"/>
              </p:ext>
            </p:extLst>
          </p:nvPr>
        </p:nvGraphicFramePr>
        <p:xfrm>
          <a:off x="7668343" y="3693029"/>
          <a:ext cx="1296145" cy="873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tion" r:id="rId13" imgW="584200" imgH="393700" progId="Equation.DSMT4">
                  <p:embed/>
                </p:oleObj>
              </mc:Choice>
              <mc:Fallback>
                <p:oleObj name="Equation" r:id="rId13" imgW="5842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668343" y="3693029"/>
                        <a:ext cx="1296145" cy="873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293213"/>
              </p:ext>
            </p:extLst>
          </p:nvPr>
        </p:nvGraphicFramePr>
        <p:xfrm>
          <a:off x="6516216" y="4845157"/>
          <a:ext cx="1440160" cy="960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15" imgW="647700" imgH="431800" progId="Equation.DSMT4">
                  <p:embed/>
                </p:oleObj>
              </mc:Choice>
              <mc:Fallback>
                <p:oleObj name="Equation" r:id="rId15" imgW="6477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16216" y="4845157"/>
                        <a:ext cx="1440160" cy="960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39552" y="3284984"/>
            <a:ext cx="2736304" cy="360040"/>
            <a:chOff x="683568" y="4077072"/>
            <a:chExt cx="2736304" cy="360040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755576" y="4293096"/>
              <a:ext cx="259228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2051720" y="4077072"/>
              <a:ext cx="0" cy="3600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 flipV="1">
              <a:off x="683568" y="418250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flipV="1">
              <a:off x="3203848" y="418766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940152" y="3284984"/>
            <a:ext cx="2736304" cy="360040"/>
            <a:chOff x="683568" y="4077072"/>
            <a:chExt cx="2736304" cy="360040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755576" y="4293096"/>
              <a:ext cx="259228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2051720" y="4077072"/>
              <a:ext cx="0" cy="3600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Oval 22"/>
            <p:cNvSpPr/>
            <p:nvPr/>
          </p:nvSpPr>
          <p:spPr bwMode="auto">
            <a:xfrm flipV="1">
              <a:off x="683568" y="418250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 flipV="1">
              <a:off x="3203848" y="418766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5496" y="3068960"/>
            <a:ext cx="1099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0">
                <a:solidFill>
                  <a:srgbClr val="732600"/>
                </a:solidFill>
              </a:rPr>
              <a:t>distance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44729" y="3028890"/>
            <a:ext cx="697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0">
                <a:solidFill>
                  <a:srgbClr val="732600"/>
                </a:solidFill>
              </a:rPr>
              <a:t>time</a:t>
            </a:r>
          </a:p>
        </p:txBody>
      </p:sp>
      <p:sp>
        <p:nvSpPr>
          <p:cNvPr id="28" name="Rounded Rectangle 27">
            <a:hlinkClick r:id="" action="ppaction://noaction"/>
          </p:cNvPr>
          <p:cNvSpPr/>
          <p:nvPr/>
        </p:nvSpPr>
        <p:spPr bwMode="auto">
          <a:xfrm>
            <a:off x="8604448" y="6381328"/>
            <a:ext cx="432048" cy="360040"/>
          </a:xfrm>
          <a:prstGeom prst="roundRect">
            <a:avLst/>
          </a:prstGeom>
          <a:solidFill>
            <a:srgbClr val="0000D5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6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ertical Scroll 5"/>
          <p:cNvSpPr>
            <a:spLocks noChangeArrowheads="1"/>
          </p:cNvSpPr>
          <p:nvPr/>
        </p:nvSpPr>
        <p:spPr bwMode="auto">
          <a:xfrm>
            <a:off x="4499992" y="332656"/>
            <a:ext cx="4419600" cy="3960440"/>
          </a:xfrm>
          <a:prstGeom prst="verticalScroll">
            <a:avLst>
              <a:gd name="adj" fmla="val 4750"/>
            </a:avLst>
          </a:prstGeom>
          <a:solidFill>
            <a:srgbClr val="0045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 altLang="ko-K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Frameworks</a:t>
            </a:r>
          </a:p>
        </p:txBody>
      </p:sp>
      <p:pic>
        <p:nvPicPr>
          <p:cNvPr id="5" name="Picture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6712"/>
            <a:ext cx="37211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0" y="620688"/>
            <a:ext cx="4429125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tx2"/>
                </a:solidFill>
              </a:rPr>
              <a:t>Doing – Talking – Recording</a:t>
            </a:r>
            <a:br>
              <a:rPr lang="en-GB" altLang="ko-KR" sz="2400" b="0" smtClean="0">
                <a:solidFill>
                  <a:schemeClr val="tx2"/>
                </a:solidFill>
              </a:rPr>
            </a:br>
            <a:r>
              <a:rPr lang="en-GB" altLang="ko-KR" sz="2400" b="0" smtClean="0">
                <a:solidFill>
                  <a:schemeClr val="tx2"/>
                </a:solidFill>
              </a:rPr>
              <a:t>(DTR)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9992" y="3255367"/>
            <a:ext cx="4429125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tx2"/>
                </a:solidFill>
              </a:rPr>
              <a:t>Enactive – Iconic – Symbolic</a:t>
            </a:r>
            <a:br>
              <a:rPr lang="en-GB" altLang="ko-KR" sz="2400" b="0" smtClean="0">
                <a:solidFill>
                  <a:schemeClr val="tx2"/>
                </a:solidFill>
              </a:rPr>
            </a:br>
            <a:r>
              <a:rPr lang="en-GB" altLang="ko-KR" sz="2400" b="0" smtClean="0">
                <a:solidFill>
                  <a:schemeClr val="tx2"/>
                </a:solidFill>
              </a:rPr>
              <a:t>(EIS)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319263"/>
            <a:ext cx="4429125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tx2"/>
                </a:solidFill>
              </a:rPr>
              <a:t>See – Experience – Master</a:t>
            </a:r>
            <a:br>
              <a:rPr lang="en-GB" altLang="ko-KR" sz="2400" b="0" smtClean="0">
                <a:solidFill>
                  <a:schemeClr val="tx2"/>
                </a:solidFill>
              </a:rPr>
            </a:br>
            <a:r>
              <a:rPr lang="en-GB" altLang="ko-KR" sz="2400" b="0" smtClean="0">
                <a:solidFill>
                  <a:schemeClr val="tx2"/>
                </a:solidFill>
              </a:rPr>
              <a:t>(SEM)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1671191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tx2"/>
                </a:solidFill>
              </a:rPr>
              <a:t>(MGA)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7984" y="5027692"/>
            <a:ext cx="4682645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Specialise … </a:t>
            </a:r>
            <a:br>
              <a:rPr lang="en-GB" altLang="ko-KR" sz="2400" b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GB" altLang="ko-KR" sz="2400" b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order to locate structural relationships …</a:t>
            </a:r>
          </a:p>
          <a:p>
            <a:pPr algn="ctr" eaLnBrk="1" hangingPunct="1">
              <a:defRPr/>
            </a:pPr>
            <a:r>
              <a:rPr lang="en-GB" altLang="ko-KR" sz="2400" b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then re-Generalise for yourself</a:t>
            </a:r>
            <a:endParaRPr lang="en-GB" altLang="ko-KR" sz="2400" b="0" smtClean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229" y="5589240"/>
            <a:ext cx="2982615" cy="52322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altLang="ko-KR" b="0">
                <a:solidFill>
                  <a:srgbClr val="FF0000"/>
                </a:solidFill>
              </a:rPr>
              <a:t>What do I know?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5822" y="6093296"/>
            <a:ext cx="2944130" cy="52322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altLang="ko-KR" b="0">
                <a:solidFill>
                  <a:srgbClr val="FF0000"/>
                </a:solidFill>
              </a:rPr>
              <a:t>What do I want?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44222" y="5445224"/>
            <a:ext cx="1271794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altLang="ko-KR" b="0">
                <a:solidFill>
                  <a:srgbClr val="FF0000"/>
                </a:solidFill>
              </a:rPr>
              <a:t>Stuck?</a:t>
            </a:r>
          </a:p>
        </p:txBody>
      </p:sp>
    </p:spTree>
    <p:extLst>
      <p:ext uri="{BB962C8B-B14F-4D97-AF65-F5344CB8AC3E}">
        <p14:creationId xmlns:p14="http://schemas.microsoft.com/office/powerpoint/2010/main" val="1708681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 as Self-Explanation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1728192"/>
          </a:xfrm>
        </p:spPr>
        <p:txBody>
          <a:bodyPr/>
          <a:lstStyle/>
          <a:p>
            <a:r>
              <a:rPr lang="en-GB" dirty="0"/>
              <a:t>What struck you during this session?</a:t>
            </a:r>
          </a:p>
          <a:p>
            <a:r>
              <a:rPr lang="en-GB" dirty="0"/>
              <a:t>What for you were the main points (cognition)?</a:t>
            </a:r>
          </a:p>
          <a:p>
            <a:r>
              <a:rPr lang="en-GB" dirty="0"/>
              <a:t>What were the dominant emotions evoked? (affect)?</a:t>
            </a:r>
          </a:p>
          <a:p>
            <a:r>
              <a:rPr lang="en-GB" dirty="0"/>
              <a:t>What actions might you want to pursue further? (Awareness)</a:t>
            </a:r>
          </a:p>
        </p:txBody>
      </p:sp>
    </p:spTree>
    <p:extLst>
      <p:ext uri="{BB962C8B-B14F-4D97-AF65-F5344CB8AC3E}">
        <p14:creationId xmlns:p14="http://schemas.microsoft.com/office/powerpoint/2010/main" val="317565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 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7727950" cy="1248544"/>
          </a:xfrm>
        </p:spPr>
        <p:txBody>
          <a:bodyPr/>
          <a:lstStyle/>
          <a:p>
            <a:r>
              <a:rPr lang="en-GB" dirty="0" smtClean="0"/>
              <a:t>www.PMTh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eta.com </a:t>
            </a:r>
            <a:r>
              <a:rPr lang="en-GB" dirty="0" smtClean="0">
                <a:solidFill>
                  <a:schemeClr val="bg1"/>
                </a:solidFill>
              </a:rPr>
              <a:t>and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mcs.open.ac.uk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/jhm3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john.mason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</a:rPr>
              <a:t>@open.ac.uk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536" y="2204864"/>
            <a:ext cx="8136904" cy="36724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3">
                  <a:lumMod val="50000"/>
                </a:schemeClr>
              </a:buClr>
              <a:buSzPct val="75000"/>
              <a:buFont typeface="Wingdings" charset="2"/>
              <a:buChar char="v"/>
              <a:defRPr sz="2800">
                <a:solidFill>
                  <a:srgbClr val="800000"/>
                </a:solidFill>
                <a:effectLst/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Char char="–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GB" sz="2400" b="0" dirty="0"/>
              <a:t>Researching Your own practice Using The Discipline of Noticing (</a:t>
            </a:r>
            <a:r>
              <a:rPr lang="en-GB" sz="2400" b="0" dirty="0" err="1"/>
              <a:t>RoutledgeFalmer</a:t>
            </a:r>
            <a:r>
              <a:rPr lang="en-GB" sz="2400" b="0" dirty="0"/>
              <a:t>)</a:t>
            </a:r>
          </a:p>
          <a:p>
            <a:r>
              <a:rPr lang="en-GB" sz="2400" b="0" dirty="0">
                <a:solidFill>
                  <a:srgbClr val="3400FF"/>
                </a:solidFill>
              </a:rPr>
              <a:t>Questions and Prompts</a:t>
            </a:r>
            <a:r>
              <a:rPr lang="en-GB" sz="2400" b="0" dirty="0" smtClean="0">
                <a:solidFill>
                  <a:srgbClr val="3400FF"/>
                </a:solidFill>
              </a:rPr>
              <a:t>: (</a:t>
            </a:r>
            <a:r>
              <a:rPr lang="en-GB" sz="2400" b="0" dirty="0">
                <a:solidFill>
                  <a:srgbClr val="3400FF"/>
                </a:solidFill>
              </a:rPr>
              <a:t>ATM)</a:t>
            </a:r>
          </a:p>
          <a:p>
            <a:r>
              <a:rPr lang="en-GB" sz="2400" b="0" dirty="0"/>
              <a:t>Key ideas in Mathematics (OUP)</a:t>
            </a:r>
          </a:p>
          <a:p>
            <a:r>
              <a:rPr lang="en-GB" sz="2400" b="0" dirty="0">
                <a:solidFill>
                  <a:srgbClr val="3400FF"/>
                </a:solidFill>
              </a:rPr>
              <a:t>Designing &amp; Using Mathematical Tasks (</a:t>
            </a:r>
            <a:r>
              <a:rPr lang="en-GB" sz="2400" b="0" dirty="0" err="1">
                <a:solidFill>
                  <a:srgbClr val="3400FF"/>
                </a:solidFill>
              </a:rPr>
              <a:t>Tarquin</a:t>
            </a:r>
            <a:r>
              <a:rPr lang="en-GB" sz="2400" b="0" dirty="0">
                <a:solidFill>
                  <a:srgbClr val="3400FF"/>
                </a:solidFill>
              </a:rPr>
              <a:t>)</a:t>
            </a:r>
          </a:p>
          <a:p>
            <a:r>
              <a:rPr lang="en-GB" altLang="ko-KR" sz="2400" b="0" dirty="0"/>
              <a:t>Fundamental Constructs in Mathematics Education (</a:t>
            </a:r>
            <a:r>
              <a:rPr lang="en-GB" altLang="ko-KR" sz="2400" b="0" dirty="0" err="1"/>
              <a:t>RoutledgeFalmer</a:t>
            </a:r>
            <a:r>
              <a:rPr lang="en-GB" altLang="ko-KR" sz="2400" b="0" dirty="0" smtClean="0"/>
              <a:t>)</a:t>
            </a:r>
          </a:p>
          <a:p>
            <a:r>
              <a:rPr lang="en-GB" altLang="ko-KR" sz="2400" b="0" dirty="0" smtClean="0">
                <a:solidFill>
                  <a:srgbClr val="3400FF"/>
                </a:solidFill>
              </a:rPr>
              <a:t>Annual Institute for Mathematical Pedagogy (end of July) (see </a:t>
            </a:r>
            <a:r>
              <a:rPr lang="en-GB" altLang="ko-KR" sz="2400" b="0" dirty="0" err="1" smtClean="0">
                <a:solidFill>
                  <a:srgbClr val="3400FF"/>
                </a:solidFill>
              </a:rPr>
              <a:t>PMTheta.com</a:t>
            </a:r>
            <a:r>
              <a:rPr lang="en-GB" altLang="ko-KR" sz="2400" b="0" dirty="0" smtClean="0">
                <a:solidFill>
                  <a:srgbClr val="3400FF"/>
                </a:solidFill>
              </a:rPr>
              <a:t>)</a:t>
            </a:r>
            <a:endParaRPr lang="en-GB" altLang="ko-KR" sz="2400" b="0" dirty="0">
              <a:solidFill>
                <a:srgbClr val="3400FF"/>
              </a:solidFill>
            </a:endParaRPr>
          </a:p>
          <a:p>
            <a:endParaRPr lang="en-GB" sz="2400" b="0" dirty="0"/>
          </a:p>
          <a:p>
            <a:endParaRPr lang="en-GB" sz="2400" b="0" dirty="0"/>
          </a:p>
          <a:p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1901612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Does it Mean?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276872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dirty="0" smtClean="0">
                <a:solidFill>
                  <a:schemeClr val="bg1"/>
                </a:solidFill>
              </a:rPr>
              <a:t>The instruction </a:t>
            </a:r>
            <a:r>
              <a:rPr lang="en-GB" sz="2000" b="0" dirty="0">
                <a:solidFill>
                  <a:schemeClr val="bg1"/>
                </a:solidFill>
              </a:rPr>
              <a:t>to divide 3 by 5</a:t>
            </a:r>
          </a:p>
          <a:p>
            <a:r>
              <a:rPr lang="en-GB" sz="2000" b="0" dirty="0" smtClean="0">
                <a:solidFill>
                  <a:schemeClr val="bg1"/>
                </a:solidFill>
              </a:rPr>
              <a:t>The action of dividing 3 by </a:t>
            </a:r>
            <a:r>
              <a:rPr lang="en-GB" sz="2000" b="0" dirty="0">
                <a:solidFill>
                  <a:schemeClr val="bg1"/>
                </a:solidFill>
              </a:rPr>
              <a:t>5</a:t>
            </a:r>
          </a:p>
          <a:p>
            <a:r>
              <a:rPr lang="en-GB" sz="2000" b="0" dirty="0" smtClean="0">
                <a:solidFill>
                  <a:schemeClr val="bg1"/>
                </a:solidFill>
              </a:rPr>
              <a:t>The </a:t>
            </a:r>
            <a:r>
              <a:rPr lang="en-GB" sz="2000" b="0" dirty="0" smtClean="0">
                <a:solidFill>
                  <a:schemeClr val="bg1"/>
                </a:solidFill>
              </a:rPr>
              <a:t>result of dividing </a:t>
            </a:r>
            <a:r>
              <a:rPr lang="en-GB" sz="2000" b="0" dirty="0">
                <a:solidFill>
                  <a:schemeClr val="bg1"/>
                </a:solidFill>
              </a:rPr>
              <a:t>3 by 5</a:t>
            </a:r>
          </a:p>
          <a:p>
            <a:r>
              <a:rPr lang="en-GB" sz="2000" b="0" dirty="0">
                <a:solidFill>
                  <a:schemeClr val="bg1"/>
                </a:solidFill>
              </a:rPr>
              <a:t>The action of ‘three fifth-</a:t>
            </a:r>
            <a:r>
              <a:rPr lang="en-GB" sz="2000" b="0" dirty="0" err="1">
                <a:solidFill>
                  <a:schemeClr val="bg1"/>
                </a:solidFill>
              </a:rPr>
              <a:t>ing</a:t>
            </a:r>
            <a:r>
              <a:rPr lang="en-GB" sz="2000" b="0" dirty="0">
                <a:solidFill>
                  <a:schemeClr val="bg1"/>
                </a:solidFill>
              </a:rPr>
              <a:t>’</a:t>
            </a:r>
          </a:p>
          <a:p>
            <a:r>
              <a:rPr lang="en-GB" sz="2000" b="0" dirty="0">
                <a:solidFill>
                  <a:schemeClr val="bg1"/>
                </a:solidFill>
              </a:rPr>
              <a:t>The result of ‘three fifth-</a:t>
            </a:r>
            <a:r>
              <a:rPr lang="en-GB" sz="2000" b="0" dirty="0" err="1">
                <a:solidFill>
                  <a:schemeClr val="bg1"/>
                </a:solidFill>
              </a:rPr>
              <a:t>ing</a:t>
            </a:r>
            <a:r>
              <a:rPr lang="en-GB" sz="2000" b="0" dirty="0">
                <a:solidFill>
                  <a:schemeClr val="bg1"/>
                </a:solidFill>
              </a:rPr>
              <a:t>’ of 1 </a:t>
            </a:r>
            <a:r>
              <a:rPr lang="en-GB" sz="2000" b="0" dirty="0" smtClean="0">
                <a:solidFill>
                  <a:schemeClr val="bg1"/>
                </a:solidFill>
              </a:rPr>
              <a:t>as a point on </a:t>
            </a:r>
            <a:r>
              <a:rPr lang="en-GB" sz="2000" b="0" dirty="0">
                <a:solidFill>
                  <a:schemeClr val="bg1"/>
                </a:solidFill>
              </a:rPr>
              <a:t>the </a:t>
            </a:r>
            <a:r>
              <a:rPr lang="en-GB" sz="2000" b="0" dirty="0" smtClean="0">
                <a:solidFill>
                  <a:schemeClr val="bg1"/>
                </a:solidFill>
              </a:rPr>
              <a:t>number line</a:t>
            </a:r>
            <a:endParaRPr lang="en-GB" sz="2000" b="0" dirty="0">
              <a:solidFill>
                <a:schemeClr val="bg1"/>
              </a:solidFill>
            </a:endParaRPr>
          </a:p>
          <a:p>
            <a:r>
              <a:rPr lang="en-GB" sz="2000" b="0" dirty="0">
                <a:solidFill>
                  <a:schemeClr val="bg1"/>
                </a:solidFill>
              </a:rPr>
              <a:t>Three out of every </a:t>
            </a:r>
            <a:r>
              <a:rPr lang="en-GB" sz="2000" b="0" dirty="0" smtClean="0">
                <a:solidFill>
                  <a:schemeClr val="bg1"/>
                </a:solidFill>
              </a:rPr>
              <a:t>five, as a proportion </a:t>
            </a:r>
            <a:r>
              <a:rPr lang="en-GB" sz="2000" b="0" dirty="0" smtClean="0">
                <a:solidFill>
                  <a:schemeClr val="bg1"/>
                </a:solidFill>
              </a:rPr>
              <a:t>or ‘rate’ or ’density</a:t>
            </a:r>
            <a:r>
              <a:rPr lang="en-GB" sz="2000" b="0" dirty="0" smtClean="0">
                <a:solidFill>
                  <a:schemeClr val="bg1"/>
                </a:solidFill>
              </a:rPr>
              <a:t>’ </a:t>
            </a:r>
            <a:endParaRPr lang="en-GB" sz="2000" b="0" dirty="0">
              <a:solidFill>
                <a:schemeClr val="bg1"/>
              </a:solidFill>
            </a:endParaRPr>
          </a:p>
          <a:p>
            <a:r>
              <a:rPr lang="en-GB" sz="2000" b="0" dirty="0" smtClean="0">
                <a:solidFill>
                  <a:schemeClr val="bg1"/>
                </a:solidFill>
              </a:rPr>
              <a:t>The </a:t>
            </a:r>
            <a:r>
              <a:rPr lang="en-GB" sz="2000" b="0" dirty="0">
                <a:solidFill>
                  <a:schemeClr val="bg1"/>
                </a:solidFill>
              </a:rPr>
              <a:t>value of the ratio of 3 to 5</a:t>
            </a:r>
          </a:p>
          <a:p>
            <a:r>
              <a:rPr lang="en-GB" sz="2000" b="0" dirty="0">
                <a:solidFill>
                  <a:schemeClr val="bg1"/>
                </a:solidFill>
              </a:rPr>
              <a:t>The equivalence class of all fractions with value three fifth’s (a number)</a:t>
            </a:r>
          </a:p>
          <a:p>
            <a:r>
              <a:rPr lang="en-GB" sz="2000" b="0" dirty="0" smtClean="0">
                <a:solidFill>
                  <a:schemeClr val="bg1"/>
                </a:solidFill>
              </a:rPr>
              <a:t>…</a:t>
            </a:r>
            <a:endParaRPr lang="en-GB" sz="2000" b="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1124743"/>
            <a:ext cx="360040" cy="93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7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09600"/>
          </a:xfrm>
        </p:spPr>
        <p:txBody>
          <a:bodyPr/>
          <a:lstStyle/>
          <a:p>
            <a:r>
              <a:rPr lang="en-US" dirty="0" smtClean="0"/>
              <a:t>‘Different’ </a:t>
            </a:r>
            <a:r>
              <a:rPr lang="en-US" dirty="0"/>
              <a:t>Perspectives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153400" cy="35150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is the relation between the numbers of squares of the two </a:t>
            </a:r>
            <a:r>
              <a:rPr lang="en-US" dirty="0" err="1"/>
              <a:t>colours</a:t>
            </a:r>
            <a:r>
              <a:rPr lang="en-US" dirty="0"/>
              <a:t>?</a:t>
            </a:r>
          </a:p>
          <a:p>
            <a:pPr>
              <a:lnSpc>
                <a:spcPct val="90000"/>
              </a:lnSpc>
            </a:pPr>
            <a:r>
              <a:rPr lang="en-US" dirty="0"/>
              <a:t>Difference of 2, one is 2 more: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  additive thinking</a:t>
            </a:r>
          </a:p>
          <a:p>
            <a:pPr>
              <a:lnSpc>
                <a:spcPct val="90000"/>
              </a:lnSpc>
            </a:pPr>
            <a:r>
              <a:rPr lang="en-US" dirty="0"/>
              <a:t>Ratio of 3 to 5; one is five thirds the other etc.: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rgbClr val="993300"/>
                </a:solidFill>
              </a:rPr>
              <a:t> multiplicative </a:t>
            </a:r>
            <a:r>
              <a:rPr lang="en-US" dirty="0" smtClean="0">
                <a:solidFill>
                  <a:srgbClr val="993300"/>
                </a:solidFill>
              </a:rPr>
              <a:t>thinking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What is the same and what is different about them?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993300"/>
                </a:solidFill>
              </a:rPr>
              <a:t>What is the same and what is … about them?</a:t>
            </a:r>
            <a:endParaRPr lang="en-US" dirty="0">
              <a:solidFill>
                <a:srgbClr val="993300"/>
              </a:solidFill>
            </a:endParaRP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676400" y="1371600"/>
            <a:ext cx="533400" cy="533400"/>
          </a:xfrm>
          <a:prstGeom prst="rect">
            <a:avLst/>
          </a:prstGeom>
          <a:solidFill>
            <a:srgbClr val="66FF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2209800" y="1371600"/>
            <a:ext cx="533400" cy="533400"/>
          </a:xfrm>
          <a:prstGeom prst="rect">
            <a:avLst/>
          </a:prstGeom>
          <a:solidFill>
            <a:srgbClr val="66FF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2743200" y="1371600"/>
            <a:ext cx="533400" cy="533400"/>
          </a:xfrm>
          <a:prstGeom prst="rect">
            <a:avLst/>
          </a:prstGeom>
          <a:solidFill>
            <a:srgbClr val="66FF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4267200" y="1371600"/>
            <a:ext cx="533400" cy="533400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4800600" y="1371600"/>
            <a:ext cx="533400" cy="533400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5334000" y="1371600"/>
            <a:ext cx="533400" cy="533400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5867400" y="1371600"/>
            <a:ext cx="533400" cy="533400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6400800" y="1371600"/>
            <a:ext cx="533400" cy="533400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27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064896" cy="753616"/>
          </a:xfrm>
        </p:spPr>
        <p:txBody>
          <a:bodyPr/>
          <a:lstStyle/>
          <a:p>
            <a:pPr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Raise your hand when you can see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064500" cy="2736850"/>
          </a:xfrm>
        </p:spPr>
        <p:txBody>
          <a:bodyPr/>
          <a:lstStyle/>
          <a:p>
            <a:pPr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Something that is 3/5 of something else</a:t>
            </a:r>
          </a:p>
          <a:p>
            <a:pPr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Something that is 2/5 of something else</a:t>
            </a:r>
          </a:p>
          <a:p>
            <a:pPr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Something that is 2/3 of something else</a:t>
            </a:r>
          </a:p>
          <a:p>
            <a:pPr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Something that is 5/3 of something else</a:t>
            </a:r>
          </a:p>
          <a:p>
            <a:pPr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What other fractional actions can you see?</a:t>
            </a:r>
          </a:p>
        </p:txBody>
      </p:sp>
      <p:grpSp>
        <p:nvGrpSpPr>
          <p:cNvPr id="47107" name="Group 41"/>
          <p:cNvGrpSpPr>
            <a:grpSpLocks/>
          </p:cNvGrpSpPr>
          <p:nvPr/>
        </p:nvGrpSpPr>
        <p:grpSpPr bwMode="auto">
          <a:xfrm>
            <a:off x="2700338" y="1052513"/>
            <a:ext cx="2667000" cy="533400"/>
            <a:chOff x="1536" y="3312"/>
            <a:chExt cx="1680" cy="336"/>
          </a:xfrm>
        </p:grpSpPr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1536" y="3312"/>
              <a:ext cx="336" cy="336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6" name="Rectangle 37"/>
            <p:cNvSpPr>
              <a:spLocks noChangeArrowheads="1"/>
            </p:cNvSpPr>
            <p:nvPr/>
          </p:nvSpPr>
          <p:spPr bwMode="auto">
            <a:xfrm>
              <a:off x="1872" y="3312"/>
              <a:ext cx="336" cy="336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Rectangle 38"/>
            <p:cNvSpPr>
              <a:spLocks noChangeArrowheads="1"/>
            </p:cNvSpPr>
            <p:nvPr/>
          </p:nvSpPr>
          <p:spPr bwMode="auto">
            <a:xfrm>
              <a:off x="2208" y="3312"/>
              <a:ext cx="336" cy="336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/>
          </p:nvSpPr>
          <p:spPr bwMode="auto">
            <a:xfrm>
              <a:off x="2544" y="3312"/>
              <a:ext cx="336" cy="336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" name="Rectangle 40"/>
            <p:cNvSpPr>
              <a:spLocks noChangeArrowheads="1"/>
            </p:cNvSpPr>
            <p:nvPr/>
          </p:nvSpPr>
          <p:spPr bwMode="auto">
            <a:xfrm>
              <a:off x="2880" y="3312"/>
              <a:ext cx="336" cy="336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497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064896" cy="753616"/>
          </a:xfrm>
        </p:spPr>
        <p:txBody>
          <a:bodyPr/>
          <a:lstStyle/>
          <a:p>
            <a:pPr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Raise your hand when you can see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852390"/>
            <a:ext cx="8064500" cy="3600946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latin typeface="Chalkboard" charset="0"/>
                <a:ea typeface="ＭＳ Ｐゴシック" charset="0"/>
                <a:cs typeface="ＭＳ Ｐゴシック" charset="0"/>
              </a:rPr>
              <a:t>Two things in the ratio of 2 : 3</a:t>
            </a:r>
            <a:endParaRPr lang="en-GB" dirty="0">
              <a:latin typeface="Chalkboard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Two things in the ratio of </a:t>
            </a:r>
            <a:r>
              <a:rPr lang="en-GB" dirty="0" smtClean="0">
                <a:latin typeface="Chalkboard" charset="0"/>
                <a:ea typeface="ＭＳ Ｐゴシック" charset="0"/>
                <a:cs typeface="ＭＳ Ｐゴシック" charset="0"/>
              </a:rPr>
              <a:t>3 </a:t>
            </a: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: </a:t>
            </a:r>
            <a:r>
              <a:rPr lang="en-GB" dirty="0" smtClean="0">
                <a:latin typeface="Chalkboard" charset="0"/>
                <a:ea typeface="ＭＳ Ｐゴシック" charset="0"/>
                <a:cs typeface="ＭＳ Ｐゴシック" charset="0"/>
              </a:rPr>
              <a:t>4</a:t>
            </a:r>
            <a:endParaRPr lang="en-GB" dirty="0">
              <a:latin typeface="Chalkboard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GB" dirty="0" smtClean="0">
                <a:latin typeface="Chalkboard" charset="0"/>
                <a:ea typeface="ＭＳ Ｐゴシック" charset="0"/>
                <a:cs typeface="ＭＳ Ｐゴシック" charset="0"/>
              </a:rPr>
              <a:t>Two </a:t>
            </a: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things in the ratio of 1 : </a:t>
            </a:r>
            <a:r>
              <a:rPr lang="en-GB" dirty="0" smtClean="0">
                <a:latin typeface="Chalkboard" charset="0"/>
                <a:ea typeface="ＭＳ Ｐゴシック" charset="0"/>
                <a:cs typeface="ＭＳ Ｐゴシック" charset="0"/>
              </a:rPr>
              <a:t>2</a:t>
            </a:r>
          </a:p>
          <a:p>
            <a:pPr lvl="1">
              <a:defRPr/>
            </a:pPr>
            <a:r>
              <a:rPr lang="en-GB" dirty="0" smtClean="0">
                <a:latin typeface="Chalkboard" charset="0"/>
                <a:ea typeface="ＭＳ Ｐゴシック" charset="0"/>
                <a:cs typeface="ＭＳ Ｐゴシック" charset="0"/>
              </a:rPr>
              <a:t>In two different ways!</a:t>
            </a:r>
            <a:endParaRPr lang="en-GB" dirty="0">
              <a:latin typeface="Chalkboard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Two things in the ratio of </a:t>
            </a:r>
            <a:r>
              <a:rPr lang="en-GB" dirty="0" smtClean="0">
                <a:latin typeface="Chalkboard" charset="0"/>
                <a:ea typeface="ＭＳ Ｐゴシック" charset="0"/>
                <a:cs typeface="ＭＳ Ｐゴシック" charset="0"/>
              </a:rPr>
              <a:t>2 </a:t>
            </a: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: </a:t>
            </a:r>
            <a:r>
              <a:rPr lang="en-GB" dirty="0" smtClean="0">
                <a:latin typeface="Chalkboard" charset="0"/>
                <a:ea typeface="ＭＳ Ｐゴシック" charset="0"/>
                <a:cs typeface="ＭＳ Ｐゴシック" charset="0"/>
              </a:rPr>
              <a:t>7</a:t>
            </a:r>
            <a:endParaRPr lang="en-GB" dirty="0">
              <a:latin typeface="Chalkboard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GB" dirty="0" smtClean="0">
                <a:latin typeface="Chalkboard" charset="0"/>
                <a:ea typeface="ＭＳ Ｐゴシック" charset="0"/>
                <a:cs typeface="ＭＳ Ｐゴシック" charset="0"/>
              </a:rPr>
              <a:t>Two things in the ratio 3 : 1</a:t>
            </a:r>
          </a:p>
          <a:p>
            <a:pPr>
              <a:defRPr/>
            </a:pPr>
            <a:r>
              <a:rPr lang="en-GB" dirty="0" smtClean="0">
                <a:latin typeface="Chalkboard" charset="0"/>
                <a:ea typeface="ＭＳ Ｐゴシック" charset="0"/>
                <a:cs typeface="ＭＳ Ｐゴシック" charset="0"/>
              </a:rPr>
              <a:t>What </a:t>
            </a: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other </a:t>
            </a:r>
            <a:r>
              <a:rPr lang="en-GB" dirty="0" smtClean="0">
                <a:latin typeface="Chalkboard" charset="0"/>
                <a:ea typeface="ＭＳ Ｐゴシック" charset="0"/>
                <a:cs typeface="ＭＳ Ｐゴシック" charset="0"/>
              </a:rPr>
              <a:t>ratios </a:t>
            </a:r>
            <a:r>
              <a:rPr lang="en-GB" dirty="0">
                <a:latin typeface="Chalkboard" charset="0"/>
                <a:ea typeface="ＭＳ Ｐゴシック" charset="0"/>
                <a:cs typeface="ＭＳ Ｐゴシック" charset="0"/>
              </a:rPr>
              <a:t>can you see</a:t>
            </a:r>
            <a:r>
              <a:rPr lang="en-GB" dirty="0" smtClean="0">
                <a:latin typeface="Chalkboard" charset="0"/>
                <a:ea typeface="ＭＳ Ｐゴシック" charset="0"/>
                <a:cs typeface="ＭＳ Ｐゴシック" charset="0"/>
              </a:rPr>
              <a:t>?</a:t>
            </a:r>
          </a:p>
          <a:p>
            <a:pPr>
              <a:defRPr/>
            </a:pPr>
            <a:r>
              <a:rPr lang="en-GB" dirty="0" smtClean="0">
                <a:latin typeface="Chalkboard" charset="0"/>
                <a:ea typeface="ＭＳ Ｐゴシック" charset="0"/>
                <a:cs typeface="ＭＳ Ｐゴシック" charset="0"/>
              </a:rPr>
              <a:t>How many different ones can you see (using colours!)</a:t>
            </a:r>
            <a:endParaRPr lang="en-GB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35696" y="1052513"/>
            <a:ext cx="4810670" cy="533623"/>
            <a:chOff x="1835696" y="1052513"/>
            <a:chExt cx="4810670" cy="533623"/>
          </a:xfrm>
        </p:grpSpPr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1835696" y="1052513"/>
              <a:ext cx="533400" cy="533400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6" name="Rectangle 37"/>
            <p:cNvSpPr>
              <a:spLocks noChangeArrowheads="1"/>
            </p:cNvSpPr>
            <p:nvPr/>
          </p:nvSpPr>
          <p:spPr bwMode="auto">
            <a:xfrm>
              <a:off x="2369096" y="1052513"/>
              <a:ext cx="533400" cy="533400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Rectangle 38"/>
            <p:cNvSpPr>
              <a:spLocks noChangeArrowheads="1"/>
            </p:cNvSpPr>
            <p:nvPr/>
          </p:nvSpPr>
          <p:spPr bwMode="auto">
            <a:xfrm>
              <a:off x="2902496" y="1052513"/>
              <a:ext cx="533400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/>
          </p:nvSpPr>
          <p:spPr bwMode="auto">
            <a:xfrm>
              <a:off x="3435896" y="1052513"/>
              <a:ext cx="533400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" name="Rectangle 40"/>
            <p:cNvSpPr>
              <a:spLocks noChangeArrowheads="1"/>
            </p:cNvSpPr>
            <p:nvPr/>
          </p:nvSpPr>
          <p:spPr bwMode="auto">
            <a:xfrm>
              <a:off x="3969296" y="1052513"/>
              <a:ext cx="533400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4512766" y="1052736"/>
              <a:ext cx="5334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5046166" y="1052736"/>
              <a:ext cx="5334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5579566" y="1052736"/>
              <a:ext cx="5334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3" name="Rectangle 40"/>
            <p:cNvSpPr>
              <a:spLocks noChangeArrowheads="1"/>
            </p:cNvSpPr>
            <p:nvPr/>
          </p:nvSpPr>
          <p:spPr bwMode="auto">
            <a:xfrm>
              <a:off x="6112966" y="1052736"/>
              <a:ext cx="5334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33884" y="1583553"/>
            <a:ext cx="4810670" cy="533623"/>
            <a:chOff x="1835696" y="1052513"/>
            <a:chExt cx="4810670" cy="533623"/>
          </a:xfrm>
        </p:grpSpPr>
        <p:sp>
          <p:nvSpPr>
            <p:cNvPr id="15" name="Rectangle 36"/>
            <p:cNvSpPr>
              <a:spLocks noChangeArrowheads="1"/>
            </p:cNvSpPr>
            <p:nvPr/>
          </p:nvSpPr>
          <p:spPr bwMode="auto">
            <a:xfrm>
              <a:off x="1835696" y="1052513"/>
              <a:ext cx="533400" cy="533400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6" name="Rectangle 37"/>
            <p:cNvSpPr>
              <a:spLocks noChangeArrowheads="1"/>
            </p:cNvSpPr>
            <p:nvPr/>
          </p:nvSpPr>
          <p:spPr bwMode="auto">
            <a:xfrm>
              <a:off x="2369096" y="1052513"/>
              <a:ext cx="533400" cy="533400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" name="Rectangle 38"/>
            <p:cNvSpPr>
              <a:spLocks noChangeArrowheads="1"/>
            </p:cNvSpPr>
            <p:nvPr/>
          </p:nvSpPr>
          <p:spPr bwMode="auto">
            <a:xfrm>
              <a:off x="2902496" y="1052513"/>
              <a:ext cx="533400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8" name="Rectangle 39"/>
            <p:cNvSpPr>
              <a:spLocks noChangeArrowheads="1"/>
            </p:cNvSpPr>
            <p:nvPr/>
          </p:nvSpPr>
          <p:spPr bwMode="auto">
            <a:xfrm>
              <a:off x="3435896" y="1052513"/>
              <a:ext cx="533400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9" name="Rectangle 40"/>
            <p:cNvSpPr>
              <a:spLocks noChangeArrowheads="1"/>
            </p:cNvSpPr>
            <p:nvPr/>
          </p:nvSpPr>
          <p:spPr bwMode="auto">
            <a:xfrm>
              <a:off x="3969296" y="1052513"/>
              <a:ext cx="533400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0" name="Rectangle 37"/>
            <p:cNvSpPr>
              <a:spLocks noChangeArrowheads="1"/>
            </p:cNvSpPr>
            <p:nvPr/>
          </p:nvSpPr>
          <p:spPr bwMode="auto">
            <a:xfrm>
              <a:off x="4512766" y="1052736"/>
              <a:ext cx="5334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1" name="Rectangle 38"/>
            <p:cNvSpPr>
              <a:spLocks noChangeArrowheads="1"/>
            </p:cNvSpPr>
            <p:nvPr/>
          </p:nvSpPr>
          <p:spPr bwMode="auto">
            <a:xfrm>
              <a:off x="5046166" y="1052736"/>
              <a:ext cx="5334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5579566" y="1052736"/>
              <a:ext cx="5334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3" name="Rectangle 40"/>
            <p:cNvSpPr>
              <a:spLocks noChangeArrowheads="1"/>
            </p:cNvSpPr>
            <p:nvPr/>
          </p:nvSpPr>
          <p:spPr bwMode="auto">
            <a:xfrm>
              <a:off x="6112966" y="1052736"/>
              <a:ext cx="5334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832072" y="2114593"/>
            <a:ext cx="4810670" cy="533623"/>
            <a:chOff x="1835696" y="1052513"/>
            <a:chExt cx="4810670" cy="533623"/>
          </a:xfrm>
        </p:grpSpPr>
        <p:sp>
          <p:nvSpPr>
            <p:cNvPr id="25" name="Rectangle 36"/>
            <p:cNvSpPr>
              <a:spLocks noChangeArrowheads="1"/>
            </p:cNvSpPr>
            <p:nvPr/>
          </p:nvSpPr>
          <p:spPr bwMode="auto">
            <a:xfrm>
              <a:off x="1835696" y="1052513"/>
              <a:ext cx="533400" cy="533400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6" name="Rectangle 37"/>
            <p:cNvSpPr>
              <a:spLocks noChangeArrowheads="1"/>
            </p:cNvSpPr>
            <p:nvPr/>
          </p:nvSpPr>
          <p:spPr bwMode="auto">
            <a:xfrm>
              <a:off x="2369096" y="1052513"/>
              <a:ext cx="533400" cy="533400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7" name="Rectangle 38"/>
            <p:cNvSpPr>
              <a:spLocks noChangeArrowheads="1"/>
            </p:cNvSpPr>
            <p:nvPr/>
          </p:nvSpPr>
          <p:spPr bwMode="auto">
            <a:xfrm>
              <a:off x="2902496" y="1052513"/>
              <a:ext cx="533400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8" name="Rectangle 39"/>
            <p:cNvSpPr>
              <a:spLocks noChangeArrowheads="1"/>
            </p:cNvSpPr>
            <p:nvPr/>
          </p:nvSpPr>
          <p:spPr bwMode="auto">
            <a:xfrm>
              <a:off x="3435896" y="1052513"/>
              <a:ext cx="533400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9" name="Rectangle 40"/>
            <p:cNvSpPr>
              <a:spLocks noChangeArrowheads="1"/>
            </p:cNvSpPr>
            <p:nvPr/>
          </p:nvSpPr>
          <p:spPr bwMode="auto">
            <a:xfrm>
              <a:off x="3969296" y="1052513"/>
              <a:ext cx="533400" cy="533400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0" name="Rectangle 37"/>
            <p:cNvSpPr>
              <a:spLocks noChangeArrowheads="1"/>
            </p:cNvSpPr>
            <p:nvPr/>
          </p:nvSpPr>
          <p:spPr bwMode="auto">
            <a:xfrm>
              <a:off x="4512766" y="1052736"/>
              <a:ext cx="5334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1" name="Rectangle 38"/>
            <p:cNvSpPr>
              <a:spLocks noChangeArrowheads="1"/>
            </p:cNvSpPr>
            <p:nvPr/>
          </p:nvSpPr>
          <p:spPr bwMode="auto">
            <a:xfrm>
              <a:off x="5046166" y="1052736"/>
              <a:ext cx="5334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2" name="Rectangle 39"/>
            <p:cNvSpPr>
              <a:spLocks noChangeArrowheads="1"/>
            </p:cNvSpPr>
            <p:nvPr/>
          </p:nvSpPr>
          <p:spPr bwMode="auto">
            <a:xfrm>
              <a:off x="5579566" y="1052736"/>
              <a:ext cx="5334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3" name="Rectangle 40"/>
            <p:cNvSpPr>
              <a:spLocks noChangeArrowheads="1"/>
            </p:cNvSpPr>
            <p:nvPr/>
          </p:nvSpPr>
          <p:spPr bwMode="auto">
            <a:xfrm>
              <a:off x="6112966" y="1052736"/>
              <a:ext cx="533400" cy="5334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843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813469" y="526453"/>
            <a:ext cx="5094383" cy="66153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Ratios and Fractions Together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838595" y="536823"/>
            <a:ext cx="5024919" cy="65251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780479" y="450923"/>
            <a:ext cx="5117972" cy="6645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779672" y="451730"/>
            <a:ext cx="5112570" cy="663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0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898720" y="277743"/>
            <a:ext cx="3744416" cy="48623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Ratios and Fractions Together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78553" y="2503108"/>
            <a:ext cx="3788010" cy="4918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651478" y="2320856"/>
            <a:ext cx="3908986" cy="507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9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SWYS (say what you see)</a:t>
            </a:r>
            <a:endParaRPr lang="en-GB" dirty="0"/>
          </a:p>
        </p:txBody>
      </p:sp>
      <p:grpSp>
        <p:nvGrpSpPr>
          <p:cNvPr id="422" name="Group 421"/>
          <p:cNvGrpSpPr/>
          <p:nvPr/>
        </p:nvGrpSpPr>
        <p:grpSpPr>
          <a:xfrm>
            <a:off x="1039189" y="1272012"/>
            <a:ext cx="1872208" cy="1377254"/>
            <a:chOff x="467544" y="1241926"/>
            <a:chExt cx="3389423" cy="2493365"/>
          </a:xfrm>
        </p:grpSpPr>
        <p:grpSp>
          <p:nvGrpSpPr>
            <p:cNvPr id="88" name="Group 87"/>
            <p:cNvGrpSpPr/>
            <p:nvPr/>
          </p:nvGrpSpPr>
          <p:grpSpPr>
            <a:xfrm>
              <a:off x="471964" y="3372050"/>
              <a:ext cx="2520280" cy="360040"/>
              <a:chOff x="4792444" y="3758924"/>
              <a:chExt cx="2520280" cy="360040"/>
            </a:xfrm>
            <a:solidFill>
              <a:srgbClr val="008000"/>
            </a:solidFill>
          </p:grpSpPr>
          <p:sp>
            <p:nvSpPr>
              <p:cNvPr id="5" name="Rectangle 4"/>
              <p:cNvSpPr/>
              <p:nvPr/>
            </p:nvSpPr>
            <p:spPr bwMode="auto">
              <a:xfrm>
                <a:off x="47924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51524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551252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587256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623260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65926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69526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71964" y="3012010"/>
              <a:ext cx="2520280" cy="360040"/>
              <a:chOff x="4792444" y="3398884"/>
              <a:chExt cx="2520280" cy="360040"/>
            </a:xfrm>
            <a:solidFill>
              <a:srgbClr val="008000"/>
            </a:solidFill>
          </p:grpSpPr>
          <p:sp>
            <p:nvSpPr>
              <p:cNvPr id="12" name="Rectangle 11"/>
              <p:cNvSpPr/>
              <p:nvPr/>
            </p:nvSpPr>
            <p:spPr bwMode="auto">
              <a:xfrm>
                <a:off x="47924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51524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551252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587256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623260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65926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69526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471964" y="2651970"/>
              <a:ext cx="2520280" cy="360040"/>
              <a:chOff x="4792444" y="3038844"/>
              <a:chExt cx="2520280" cy="360040"/>
            </a:xfrm>
            <a:solidFill>
              <a:srgbClr val="008000"/>
            </a:solidFill>
          </p:grpSpPr>
          <p:sp>
            <p:nvSpPr>
              <p:cNvPr id="19" name="Rectangle 18"/>
              <p:cNvSpPr/>
              <p:nvPr/>
            </p:nvSpPr>
            <p:spPr bwMode="auto">
              <a:xfrm>
                <a:off x="47924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51524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551252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587256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623260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65926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69526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71964" y="2291930"/>
              <a:ext cx="2520280" cy="360040"/>
              <a:chOff x="4792444" y="2678804"/>
              <a:chExt cx="2520280" cy="360040"/>
            </a:xfrm>
            <a:solidFill>
              <a:srgbClr val="008000"/>
            </a:solidFill>
          </p:grpSpPr>
          <p:sp>
            <p:nvSpPr>
              <p:cNvPr id="26" name="Rectangle 25"/>
              <p:cNvSpPr/>
              <p:nvPr/>
            </p:nvSpPr>
            <p:spPr bwMode="auto">
              <a:xfrm>
                <a:off x="47924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51524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551252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587256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623260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65926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69526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471964" y="1931890"/>
              <a:ext cx="2520280" cy="360040"/>
              <a:chOff x="4792444" y="2318764"/>
              <a:chExt cx="2520280" cy="360040"/>
            </a:xfrm>
            <a:solidFill>
              <a:srgbClr val="008000"/>
            </a:solidFill>
          </p:grpSpPr>
          <p:sp>
            <p:nvSpPr>
              <p:cNvPr id="33" name="Rectangle 32"/>
              <p:cNvSpPr/>
              <p:nvPr/>
            </p:nvSpPr>
            <p:spPr bwMode="auto">
              <a:xfrm>
                <a:off x="47924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51524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51252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87256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623260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65926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69526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67544" y="1700808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41" name="Parallelogram 40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" name="Parallelogram 41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" name="Parallelogram 42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" name="Parallelogram 43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" name="Parallelogram 44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" name="Parallelogram 45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" name="Parallelogram 46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754301" y="1471367"/>
              <a:ext cx="2815909" cy="235254"/>
              <a:chOff x="5071636" y="2765870"/>
              <a:chExt cx="2815909" cy="235254"/>
            </a:xfrm>
          </p:grpSpPr>
          <p:sp>
            <p:nvSpPr>
              <p:cNvPr id="49" name="Parallelogram 48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" name="Parallelogram 49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1" name="Parallelogram 50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2" name="Parallelogram 51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3" name="Parallelogram 52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4" name="Parallelogram 53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5" name="Parallelogram 54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041058" y="1241926"/>
              <a:ext cx="2815909" cy="235254"/>
              <a:chOff x="5071636" y="2765870"/>
              <a:chExt cx="2815909" cy="235254"/>
            </a:xfrm>
          </p:grpSpPr>
          <p:sp>
            <p:nvSpPr>
              <p:cNvPr id="57" name="Parallelogram 56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8" name="Parallelogram 57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9" name="Parallelogram 58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0" name="Parallelogram 59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1" name="Parallelogram 60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" name="Parallelogram 61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" name="Parallelogram 62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2992241" y="1244372"/>
              <a:ext cx="863708" cy="1048331"/>
              <a:chOff x="7596333" y="2309434"/>
              <a:chExt cx="863708" cy="1048331"/>
            </a:xfrm>
          </p:grpSpPr>
          <p:sp>
            <p:nvSpPr>
              <p:cNvPr id="65" name="Parallelogram 64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6" name="Parallelogram 65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" name="Parallelogram 66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2992244" y="1604060"/>
              <a:ext cx="863708" cy="1048331"/>
              <a:chOff x="7596333" y="2309434"/>
              <a:chExt cx="863708" cy="1048331"/>
            </a:xfrm>
          </p:grpSpPr>
          <p:sp>
            <p:nvSpPr>
              <p:cNvPr id="69" name="Parallelogram 68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" name="Parallelogram 69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" name="Parallelogram 70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992247" y="1963748"/>
              <a:ext cx="863708" cy="1048331"/>
              <a:chOff x="7596333" y="2309434"/>
              <a:chExt cx="863708" cy="1048331"/>
            </a:xfrm>
          </p:grpSpPr>
          <p:sp>
            <p:nvSpPr>
              <p:cNvPr id="73" name="Parallelogram 72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4" name="Parallelogram 73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5" name="Parallelogram 74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2992244" y="2325354"/>
              <a:ext cx="863708" cy="1048331"/>
              <a:chOff x="7596333" y="2309434"/>
              <a:chExt cx="863708" cy="1048331"/>
            </a:xfrm>
          </p:grpSpPr>
          <p:sp>
            <p:nvSpPr>
              <p:cNvPr id="77" name="Parallelogram 76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8" name="Parallelogram 77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9" name="Parallelogram 78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2992241" y="2686960"/>
              <a:ext cx="863708" cy="1048331"/>
              <a:chOff x="7596333" y="2309434"/>
              <a:chExt cx="863708" cy="1048331"/>
            </a:xfrm>
          </p:grpSpPr>
          <p:sp>
            <p:nvSpPr>
              <p:cNvPr id="81" name="Parallelogram 80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82" name="Parallelogram 81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83" name="Parallelogram 82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423" name="Group 422"/>
          <p:cNvGrpSpPr/>
          <p:nvPr/>
        </p:nvGrpSpPr>
        <p:grpSpPr>
          <a:xfrm>
            <a:off x="3415451" y="1317819"/>
            <a:ext cx="1948637" cy="1331446"/>
            <a:chOff x="5143644" y="1226868"/>
            <a:chExt cx="3389423" cy="2493365"/>
          </a:xfrm>
        </p:grpSpPr>
        <p:grpSp>
          <p:nvGrpSpPr>
            <p:cNvPr id="169" name="Group 168"/>
            <p:cNvGrpSpPr/>
            <p:nvPr/>
          </p:nvGrpSpPr>
          <p:grpSpPr>
            <a:xfrm>
              <a:off x="5148064" y="3356992"/>
              <a:ext cx="2520280" cy="360040"/>
              <a:chOff x="4792444" y="3758924"/>
              <a:chExt cx="2520280" cy="360040"/>
            </a:xfrm>
            <a:solidFill>
              <a:srgbClr val="CCFFCC"/>
            </a:solidFill>
          </p:grpSpPr>
          <p:sp>
            <p:nvSpPr>
              <p:cNvPr id="170" name="Rectangle 169"/>
              <p:cNvSpPr/>
              <p:nvPr/>
            </p:nvSpPr>
            <p:spPr bwMode="auto">
              <a:xfrm>
                <a:off x="47924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51524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 bwMode="auto">
              <a:xfrm>
                <a:off x="551252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 bwMode="auto">
              <a:xfrm>
                <a:off x="587256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623260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65926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 bwMode="auto">
              <a:xfrm>
                <a:off x="69526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5148064" y="2996952"/>
              <a:ext cx="2520280" cy="360040"/>
              <a:chOff x="4792444" y="3398884"/>
              <a:chExt cx="2520280" cy="360040"/>
            </a:xfrm>
            <a:solidFill>
              <a:srgbClr val="CCFFCC"/>
            </a:solidFill>
          </p:grpSpPr>
          <p:sp>
            <p:nvSpPr>
              <p:cNvPr id="178" name="Rectangle 177"/>
              <p:cNvSpPr/>
              <p:nvPr/>
            </p:nvSpPr>
            <p:spPr bwMode="auto">
              <a:xfrm>
                <a:off x="47924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 bwMode="auto">
              <a:xfrm>
                <a:off x="51524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 bwMode="auto">
              <a:xfrm>
                <a:off x="551252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 bwMode="auto">
              <a:xfrm>
                <a:off x="587256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 bwMode="auto">
              <a:xfrm>
                <a:off x="623260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 bwMode="auto">
              <a:xfrm>
                <a:off x="65926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 bwMode="auto">
              <a:xfrm>
                <a:off x="69526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5148064" y="2636912"/>
              <a:ext cx="2520280" cy="360040"/>
              <a:chOff x="4792444" y="3038844"/>
              <a:chExt cx="2520280" cy="360040"/>
            </a:xfrm>
            <a:solidFill>
              <a:srgbClr val="CCFFCC"/>
            </a:solidFill>
          </p:grpSpPr>
          <p:sp>
            <p:nvSpPr>
              <p:cNvPr id="186" name="Rectangle 185"/>
              <p:cNvSpPr/>
              <p:nvPr/>
            </p:nvSpPr>
            <p:spPr bwMode="auto">
              <a:xfrm>
                <a:off x="47924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 bwMode="auto">
              <a:xfrm>
                <a:off x="51524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 bwMode="auto">
              <a:xfrm>
                <a:off x="551252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 bwMode="auto">
              <a:xfrm>
                <a:off x="587256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 bwMode="auto">
              <a:xfrm>
                <a:off x="623260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 bwMode="auto">
              <a:xfrm>
                <a:off x="65926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 bwMode="auto">
              <a:xfrm>
                <a:off x="69526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5148064" y="2276872"/>
              <a:ext cx="2520280" cy="360040"/>
              <a:chOff x="4792444" y="2678804"/>
              <a:chExt cx="2520280" cy="360040"/>
            </a:xfrm>
            <a:solidFill>
              <a:srgbClr val="CCFFCC"/>
            </a:solidFill>
          </p:grpSpPr>
          <p:sp>
            <p:nvSpPr>
              <p:cNvPr id="194" name="Rectangle 193"/>
              <p:cNvSpPr/>
              <p:nvPr/>
            </p:nvSpPr>
            <p:spPr bwMode="auto">
              <a:xfrm>
                <a:off x="47924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 bwMode="auto">
              <a:xfrm>
                <a:off x="51524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 bwMode="auto">
              <a:xfrm>
                <a:off x="551252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7" name="Rectangle 196"/>
              <p:cNvSpPr/>
              <p:nvPr/>
            </p:nvSpPr>
            <p:spPr bwMode="auto">
              <a:xfrm>
                <a:off x="587256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 bwMode="auto">
              <a:xfrm>
                <a:off x="623260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 bwMode="auto">
              <a:xfrm>
                <a:off x="65926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 bwMode="auto">
              <a:xfrm>
                <a:off x="69526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5148064" y="1916832"/>
              <a:ext cx="2520280" cy="360040"/>
              <a:chOff x="4792444" y="2318764"/>
              <a:chExt cx="2520280" cy="360040"/>
            </a:xfrm>
            <a:solidFill>
              <a:srgbClr val="008000"/>
            </a:solidFill>
          </p:grpSpPr>
          <p:sp>
            <p:nvSpPr>
              <p:cNvPr id="202" name="Rectangle 201"/>
              <p:cNvSpPr/>
              <p:nvPr/>
            </p:nvSpPr>
            <p:spPr bwMode="auto">
              <a:xfrm>
                <a:off x="47924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 bwMode="auto">
              <a:xfrm>
                <a:off x="51524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 bwMode="auto">
              <a:xfrm>
                <a:off x="551252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 bwMode="auto">
              <a:xfrm>
                <a:off x="587256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 bwMode="auto">
              <a:xfrm>
                <a:off x="623260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 bwMode="auto">
              <a:xfrm>
                <a:off x="65926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 bwMode="auto">
              <a:xfrm>
                <a:off x="69526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5143644" y="1685750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210" name="Parallelogram 209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1" name="Parallelogram 210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2" name="Parallelogram 211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3" name="Parallelogram 212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4" name="Parallelogram 213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5" name="Parallelogram 214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6" name="Parallelogram 215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5430401" y="1456309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218" name="Parallelogram 217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19" name="Parallelogram 218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0" name="Parallelogram 219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1" name="Parallelogram 220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2" name="Parallelogram 221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3" name="Parallelogram 222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4" name="Parallelogram 223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5717158" y="1226868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226" name="Parallelogram 225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7" name="Parallelogram 226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8" name="Parallelogram 227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29" name="Parallelogram 228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0" name="Parallelogram 229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1" name="Parallelogram 230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2" name="Parallelogram 231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7668341" y="1229314"/>
              <a:ext cx="863708" cy="1048331"/>
              <a:chOff x="7596333" y="2309434"/>
              <a:chExt cx="863708" cy="1048331"/>
            </a:xfrm>
          </p:grpSpPr>
          <p:sp>
            <p:nvSpPr>
              <p:cNvPr id="234" name="Parallelogram 233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5" name="Parallelogram 234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6" name="Parallelogram 235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37" name="Group 236"/>
            <p:cNvGrpSpPr/>
            <p:nvPr/>
          </p:nvGrpSpPr>
          <p:grpSpPr>
            <a:xfrm>
              <a:off x="7668344" y="1589002"/>
              <a:ext cx="863708" cy="1048331"/>
              <a:chOff x="7596333" y="2309434"/>
              <a:chExt cx="863708" cy="1048331"/>
            </a:xfrm>
          </p:grpSpPr>
          <p:sp>
            <p:nvSpPr>
              <p:cNvPr id="238" name="Parallelogram 237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39" name="Parallelogram 238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0" name="Parallelogram 239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7668347" y="1948690"/>
              <a:ext cx="863708" cy="1048331"/>
              <a:chOff x="7596333" y="2309434"/>
              <a:chExt cx="863708" cy="1048331"/>
            </a:xfrm>
          </p:grpSpPr>
          <p:sp>
            <p:nvSpPr>
              <p:cNvPr id="242" name="Parallelogram 241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3" name="Parallelogram 242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4" name="Parallelogram 243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7668344" y="2310296"/>
              <a:ext cx="863708" cy="1048331"/>
              <a:chOff x="7596333" y="2309434"/>
              <a:chExt cx="863708" cy="1048331"/>
            </a:xfrm>
          </p:grpSpPr>
          <p:sp>
            <p:nvSpPr>
              <p:cNvPr id="246" name="Parallelogram 245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7" name="Parallelogram 246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48" name="Parallelogram 247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49" name="Group 248"/>
            <p:cNvGrpSpPr/>
            <p:nvPr/>
          </p:nvGrpSpPr>
          <p:grpSpPr>
            <a:xfrm>
              <a:off x="7668341" y="2671902"/>
              <a:ext cx="863708" cy="1048331"/>
              <a:chOff x="7596333" y="2309434"/>
              <a:chExt cx="863708" cy="1048331"/>
            </a:xfrm>
          </p:grpSpPr>
          <p:sp>
            <p:nvSpPr>
              <p:cNvPr id="250" name="Parallelogram 249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1" name="Parallelogram 250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2" name="Parallelogram 251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424" name="Group 423"/>
          <p:cNvGrpSpPr/>
          <p:nvPr/>
        </p:nvGrpSpPr>
        <p:grpSpPr>
          <a:xfrm>
            <a:off x="5863724" y="1268760"/>
            <a:ext cx="1876628" cy="1380506"/>
            <a:chOff x="463124" y="3963172"/>
            <a:chExt cx="3389423" cy="2493365"/>
          </a:xfrm>
        </p:grpSpPr>
        <p:grpSp>
          <p:nvGrpSpPr>
            <p:cNvPr id="253" name="Group 252"/>
            <p:cNvGrpSpPr/>
            <p:nvPr/>
          </p:nvGrpSpPr>
          <p:grpSpPr>
            <a:xfrm>
              <a:off x="467544" y="6093296"/>
              <a:ext cx="2520280" cy="360040"/>
              <a:chOff x="4792444" y="3758924"/>
              <a:chExt cx="2520280" cy="360040"/>
            </a:xfrm>
            <a:solidFill>
              <a:srgbClr val="CCFFCC"/>
            </a:solidFill>
          </p:grpSpPr>
          <p:sp>
            <p:nvSpPr>
              <p:cNvPr id="254" name="Rectangle 253"/>
              <p:cNvSpPr/>
              <p:nvPr/>
            </p:nvSpPr>
            <p:spPr bwMode="auto">
              <a:xfrm>
                <a:off x="47924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 bwMode="auto">
              <a:xfrm>
                <a:off x="515248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 bwMode="auto">
              <a:xfrm>
                <a:off x="551252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587256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 bwMode="auto">
              <a:xfrm>
                <a:off x="623260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 bwMode="auto">
              <a:xfrm>
                <a:off x="6592644" y="375892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 bwMode="auto">
              <a:xfrm>
                <a:off x="6952684" y="375892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61" name="Group 260"/>
            <p:cNvGrpSpPr/>
            <p:nvPr/>
          </p:nvGrpSpPr>
          <p:grpSpPr>
            <a:xfrm>
              <a:off x="467544" y="5733256"/>
              <a:ext cx="2520280" cy="360040"/>
              <a:chOff x="4792444" y="3398884"/>
              <a:chExt cx="2520280" cy="360040"/>
            </a:xfrm>
            <a:solidFill>
              <a:srgbClr val="CCFFCC"/>
            </a:solidFill>
          </p:grpSpPr>
          <p:sp>
            <p:nvSpPr>
              <p:cNvPr id="262" name="Rectangle 261"/>
              <p:cNvSpPr/>
              <p:nvPr/>
            </p:nvSpPr>
            <p:spPr bwMode="auto">
              <a:xfrm>
                <a:off x="47924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 bwMode="auto">
              <a:xfrm>
                <a:off x="515248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551252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 bwMode="auto">
              <a:xfrm>
                <a:off x="587256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6" name="Rectangle 265"/>
              <p:cNvSpPr/>
              <p:nvPr/>
            </p:nvSpPr>
            <p:spPr bwMode="auto">
              <a:xfrm>
                <a:off x="623260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7" name="Rectangle 266"/>
              <p:cNvSpPr/>
              <p:nvPr/>
            </p:nvSpPr>
            <p:spPr bwMode="auto">
              <a:xfrm>
                <a:off x="6592644" y="339888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68" name="Rectangle 267"/>
              <p:cNvSpPr/>
              <p:nvPr/>
            </p:nvSpPr>
            <p:spPr bwMode="auto">
              <a:xfrm>
                <a:off x="6952684" y="339888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467544" y="5373216"/>
              <a:ext cx="2520280" cy="360040"/>
              <a:chOff x="4792444" y="3038844"/>
              <a:chExt cx="2520280" cy="360040"/>
            </a:xfrm>
            <a:solidFill>
              <a:srgbClr val="CCFFCC"/>
            </a:solidFill>
          </p:grpSpPr>
          <p:sp>
            <p:nvSpPr>
              <p:cNvPr id="270" name="Rectangle 269"/>
              <p:cNvSpPr/>
              <p:nvPr/>
            </p:nvSpPr>
            <p:spPr bwMode="auto">
              <a:xfrm>
                <a:off x="47924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1" name="Rectangle 270"/>
              <p:cNvSpPr/>
              <p:nvPr/>
            </p:nvSpPr>
            <p:spPr bwMode="auto">
              <a:xfrm>
                <a:off x="515248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2" name="Rectangle 271"/>
              <p:cNvSpPr/>
              <p:nvPr/>
            </p:nvSpPr>
            <p:spPr bwMode="auto">
              <a:xfrm>
                <a:off x="551252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3" name="Rectangle 272"/>
              <p:cNvSpPr/>
              <p:nvPr/>
            </p:nvSpPr>
            <p:spPr bwMode="auto">
              <a:xfrm>
                <a:off x="587256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 bwMode="auto">
              <a:xfrm>
                <a:off x="623260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 bwMode="auto">
              <a:xfrm>
                <a:off x="6592644" y="303884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6" name="Rectangle 275"/>
              <p:cNvSpPr/>
              <p:nvPr/>
            </p:nvSpPr>
            <p:spPr bwMode="auto">
              <a:xfrm>
                <a:off x="6952684" y="303884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77" name="Group 276"/>
            <p:cNvGrpSpPr/>
            <p:nvPr/>
          </p:nvGrpSpPr>
          <p:grpSpPr>
            <a:xfrm>
              <a:off x="467544" y="5013176"/>
              <a:ext cx="2520280" cy="360040"/>
              <a:chOff x="4792444" y="2678804"/>
              <a:chExt cx="2520280" cy="360040"/>
            </a:xfrm>
            <a:solidFill>
              <a:srgbClr val="CCFFCC"/>
            </a:solidFill>
          </p:grpSpPr>
          <p:sp>
            <p:nvSpPr>
              <p:cNvPr id="278" name="Rectangle 277"/>
              <p:cNvSpPr/>
              <p:nvPr/>
            </p:nvSpPr>
            <p:spPr bwMode="auto">
              <a:xfrm>
                <a:off x="47924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79" name="Rectangle 278"/>
              <p:cNvSpPr/>
              <p:nvPr/>
            </p:nvSpPr>
            <p:spPr bwMode="auto">
              <a:xfrm>
                <a:off x="515248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0" name="Rectangle 279"/>
              <p:cNvSpPr/>
              <p:nvPr/>
            </p:nvSpPr>
            <p:spPr bwMode="auto">
              <a:xfrm>
                <a:off x="551252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1" name="Rectangle 280"/>
              <p:cNvSpPr/>
              <p:nvPr/>
            </p:nvSpPr>
            <p:spPr bwMode="auto">
              <a:xfrm>
                <a:off x="587256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2" name="Rectangle 281"/>
              <p:cNvSpPr/>
              <p:nvPr/>
            </p:nvSpPr>
            <p:spPr bwMode="auto">
              <a:xfrm>
                <a:off x="623260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3" name="Rectangle 282"/>
              <p:cNvSpPr/>
              <p:nvPr/>
            </p:nvSpPr>
            <p:spPr bwMode="auto">
              <a:xfrm>
                <a:off x="6592644" y="267880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4" name="Rectangle 283"/>
              <p:cNvSpPr/>
              <p:nvPr/>
            </p:nvSpPr>
            <p:spPr bwMode="auto">
              <a:xfrm>
                <a:off x="6952684" y="267880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85" name="Group 284"/>
            <p:cNvGrpSpPr/>
            <p:nvPr/>
          </p:nvGrpSpPr>
          <p:grpSpPr>
            <a:xfrm>
              <a:off x="467544" y="4653136"/>
              <a:ext cx="2520280" cy="360040"/>
              <a:chOff x="4792444" y="2318764"/>
              <a:chExt cx="2520280" cy="360040"/>
            </a:xfrm>
            <a:solidFill>
              <a:srgbClr val="CCFFCC"/>
            </a:solidFill>
          </p:grpSpPr>
          <p:sp>
            <p:nvSpPr>
              <p:cNvPr id="286" name="Rectangle 285"/>
              <p:cNvSpPr/>
              <p:nvPr/>
            </p:nvSpPr>
            <p:spPr bwMode="auto">
              <a:xfrm>
                <a:off x="47924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7" name="Rectangle 286"/>
              <p:cNvSpPr/>
              <p:nvPr/>
            </p:nvSpPr>
            <p:spPr bwMode="auto">
              <a:xfrm>
                <a:off x="515248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 bwMode="auto">
              <a:xfrm>
                <a:off x="551252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89" name="Rectangle 288"/>
              <p:cNvSpPr/>
              <p:nvPr/>
            </p:nvSpPr>
            <p:spPr bwMode="auto">
              <a:xfrm>
                <a:off x="587256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 bwMode="auto">
              <a:xfrm>
                <a:off x="623260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1" name="Rectangle 290"/>
              <p:cNvSpPr/>
              <p:nvPr/>
            </p:nvSpPr>
            <p:spPr bwMode="auto">
              <a:xfrm>
                <a:off x="6592644" y="2318764"/>
                <a:ext cx="360040" cy="360040"/>
              </a:xfrm>
              <a:prstGeom prst="rect">
                <a:avLst/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2" name="Rectangle 291"/>
              <p:cNvSpPr/>
              <p:nvPr/>
            </p:nvSpPr>
            <p:spPr bwMode="auto">
              <a:xfrm>
                <a:off x="6952684" y="2318764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463124" y="4422054"/>
              <a:ext cx="2815909" cy="235254"/>
              <a:chOff x="5071636" y="2765870"/>
              <a:chExt cx="2815909" cy="235254"/>
            </a:xfrm>
            <a:solidFill>
              <a:srgbClr val="CCFFCC"/>
            </a:solidFill>
          </p:grpSpPr>
          <p:sp>
            <p:nvSpPr>
              <p:cNvPr id="294" name="Parallelogram 293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5" name="Parallelogram 294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6" name="Parallelogram 295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7" name="Parallelogram 296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8" name="Parallelogram 297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299" name="Parallelogram 298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0" name="Parallelogram 299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01" name="Group 300"/>
            <p:cNvGrpSpPr/>
            <p:nvPr/>
          </p:nvGrpSpPr>
          <p:grpSpPr>
            <a:xfrm>
              <a:off x="749881" y="4192613"/>
              <a:ext cx="2815909" cy="235254"/>
              <a:chOff x="5071636" y="2765870"/>
              <a:chExt cx="2815909" cy="235254"/>
            </a:xfrm>
            <a:solidFill>
              <a:srgbClr val="CCFFCC"/>
            </a:solidFill>
          </p:grpSpPr>
          <p:sp>
            <p:nvSpPr>
              <p:cNvPr id="302" name="Parallelogram 301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3" name="Parallelogram 302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4" name="Parallelogram 303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5" name="Parallelogram 304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6" name="Parallelogram 305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7" name="Parallelogram 306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08" name="Parallelogram 307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09" name="Group 308"/>
            <p:cNvGrpSpPr/>
            <p:nvPr/>
          </p:nvGrpSpPr>
          <p:grpSpPr>
            <a:xfrm>
              <a:off x="1036638" y="3963172"/>
              <a:ext cx="2815909" cy="235254"/>
              <a:chOff x="5071636" y="2765870"/>
              <a:chExt cx="2815909" cy="235254"/>
            </a:xfrm>
          </p:grpSpPr>
          <p:sp>
            <p:nvSpPr>
              <p:cNvPr id="310" name="Parallelogram 309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1" name="Parallelogram 310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2" name="Parallelogram 311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3" name="Parallelogram 312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4" name="Parallelogram 313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5" name="Parallelogram 314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6" name="Parallelogram 315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17" name="Group 316"/>
            <p:cNvGrpSpPr/>
            <p:nvPr/>
          </p:nvGrpSpPr>
          <p:grpSpPr>
            <a:xfrm>
              <a:off x="2987821" y="3965618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318" name="Parallelogram 317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19" name="Parallelogram 318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0" name="Parallelogram 319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21" name="Group 320"/>
            <p:cNvGrpSpPr/>
            <p:nvPr/>
          </p:nvGrpSpPr>
          <p:grpSpPr>
            <a:xfrm>
              <a:off x="2987824" y="4325306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322" name="Parallelogram 321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3" name="Parallelogram 322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4" name="Parallelogram 323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2987827" y="4684994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326" name="Parallelogram 325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7" name="Parallelogram 326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28" name="Parallelogram 327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>
              <a:off x="2987824" y="5046600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330" name="Parallelogram 329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1" name="Parallelogram 330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2" name="Parallelogram 331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333" name="Group 332"/>
            <p:cNvGrpSpPr/>
            <p:nvPr/>
          </p:nvGrpSpPr>
          <p:grpSpPr>
            <a:xfrm>
              <a:off x="2987821" y="5408206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334" name="Parallelogram 333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5" name="Parallelogram 334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336" name="Parallelogram 335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665" name="Group 664"/>
          <p:cNvGrpSpPr/>
          <p:nvPr/>
        </p:nvGrpSpPr>
        <p:grpSpPr>
          <a:xfrm>
            <a:off x="895173" y="3171085"/>
            <a:ext cx="1944216" cy="1430226"/>
            <a:chOff x="323528" y="3171084"/>
            <a:chExt cx="3389423" cy="2493365"/>
          </a:xfrm>
        </p:grpSpPr>
        <p:grpSp>
          <p:nvGrpSpPr>
            <p:cNvPr id="425" name="Group 424"/>
            <p:cNvGrpSpPr/>
            <p:nvPr/>
          </p:nvGrpSpPr>
          <p:grpSpPr>
            <a:xfrm>
              <a:off x="327948" y="3861048"/>
              <a:ext cx="2520280" cy="1800200"/>
              <a:chOff x="5076056" y="2996952"/>
              <a:chExt cx="2520280" cy="1800200"/>
            </a:xfrm>
          </p:grpSpPr>
          <p:sp>
            <p:nvSpPr>
              <p:cNvPr id="426" name="Rectangle 425"/>
              <p:cNvSpPr/>
              <p:nvPr/>
            </p:nvSpPr>
            <p:spPr bwMode="auto">
              <a:xfrm>
                <a:off x="507605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7" name="Rectangle 426"/>
              <p:cNvSpPr/>
              <p:nvPr/>
            </p:nvSpPr>
            <p:spPr bwMode="auto">
              <a:xfrm>
                <a:off x="543609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8" name="Rectangle 427"/>
              <p:cNvSpPr/>
              <p:nvPr/>
            </p:nvSpPr>
            <p:spPr bwMode="auto">
              <a:xfrm>
                <a:off x="579613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29" name="Rectangle 428"/>
              <p:cNvSpPr/>
              <p:nvPr/>
            </p:nvSpPr>
            <p:spPr bwMode="auto">
              <a:xfrm>
                <a:off x="615617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0" name="Rectangle 429"/>
              <p:cNvSpPr/>
              <p:nvPr/>
            </p:nvSpPr>
            <p:spPr bwMode="auto">
              <a:xfrm>
                <a:off x="651621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1" name="Rectangle 430"/>
              <p:cNvSpPr/>
              <p:nvPr/>
            </p:nvSpPr>
            <p:spPr bwMode="auto">
              <a:xfrm>
                <a:off x="687625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2" name="Rectangle 431"/>
              <p:cNvSpPr/>
              <p:nvPr/>
            </p:nvSpPr>
            <p:spPr bwMode="auto">
              <a:xfrm>
                <a:off x="7236296" y="443711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3" name="Rectangle 432"/>
              <p:cNvSpPr/>
              <p:nvPr/>
            </p:nvSpPr>
            <p:spPr bwMode="auto">
              <a:xfrm>
                <a:off x="507605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4" name="Rectangle 433"/>
              <p:cNvSpPr/>
              <p:nvPr/>
            </p:nvSpPr>
            <p:spPr bwMode="auto">
              <a:xfrm>
                <a:off x="543609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5" name="Rectangle 434"/>
              <p:cNvSpPr/>
              <p:nvPr/>
            </p:nvSpPr>
            <p:spPr bwMode="auto">
              <a:xfrm>
                <a:off x="579613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6" name="Rectangle 435"/>
              <p:cNvSpPr/>
              <p:nvPr/>
            </p:nvSpPr>
            <p:spPr bwMode="auto">
              <a:xfrm>
                <a:off x="615617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7" name="Rectangle 436"/>
              <p:cNvSpPr/>
              <p:nvPr/>
            </p:nvSpPr>
            <p:spPr bwMode="auto">
              <a:xfrm>
                <a:off x="651621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8" name="Rectangle 437"/>
              <p:cNvSpPr/>
              <p:nvPr/>
            </p:nvSpPr>
            <p:spPr bwMode="auto">
              <a:xfrm>
                <a:off x="687625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39" name="Rectangle 438"/>
              <p:cNvSpPr/>
              <p:nvPr/>
            </p:nvSpPr>
            <p:spPr bwMode="auto">
              <a:xfrm>
                <a:off x="7236296" y="407707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0" name="Rectangle 439"/>
              <p:cNvSpPr/>
              <p:nvPr/>
            </p:nvSpPr>
            <p:spPr bwMode="auto">
              <a:xfrm>
                <a:off x="507605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1" name="Rectangle 440"/>
              <p:cNvSpPr/>
              <p:nvPr/>
            </p:nvSpPr>
            <p:spPr bwMode="auto">
              <a:xfrm>
                <a:off x="543609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2" name="Rectangle 441"/>
              <p:cNvSpPr/>
              <p:nvPr/>
            </p:nvSpPr>
            <p:spPr bwMode="auto">
              <a:xfrm>
                <a:off x="579613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3" name="Rectangle 442"/>
              <p:cNvSpPr/>
              <p:nvPr/>
            </p:nvSpPr>
            <p:spPr bwMode="auto">
              <a:xfrm>
                <a:off x="615617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4" name="Rectangle 443"/>
              <p:cNvSpPr/>
              <p:nvPr/>
            </p:nvSpPr>
            <p:spPr bwMode="auto">
              <a:xfrm>
                <a:off x="651621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5" name="Rectangle 444"/>
              <p:cNvSpPr/>
              <p:nvPr/>
            </p:nvSpPr>
            <p:spPr bwMode="auto">
              <a:xfrm>
                <a:off x="687625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6" name="Rectangle 445"/>
              <p:cNvSpPr/>
              <p:nvPr/>
            </p:nvSpPr>
            <p:spPr bwMode="auto">
              <a:xfrm>
                <a:off x="7236296" y="371703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7" name="Rectangle 446"/>
              <p:cNvSpPr/>
              <p:nvPr/>
            </p:nvSpPr>
            <p:spPr bwMode="auto">
              <a:xfrm>
                <a:off x="507605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8" name="Rectangle 447"/>
              <p:cNvSpPr/>
              <p:nvPr/>
            </p:nvSpPr>
            <p:spPr bwMode="auto">
              <a:xfrm>
                <a:off x="543609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49" name="Rectangle 448"/>
              <p:cNvSpPr/>
              <p:nvPr/>
            </p:nvSpPr>
            <p:spPr bwMode="auto">
              <a:xfrm>
                <a:off x="579613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0" name="Rectangle 449"/>
              <p:cNvSpPr/>
              <p:nvPr/>
            </p:nvSpPr>
            <p:spPr bwMode="auto">
              <a:xfrm>
                <a:off x="615617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1" name="Rectangle 450"/>
              <p:cNvSpPr/>
              <p:nvPr/>
            </p:nvSpPr>
            <p:spPr bwMode="auto">
              <a:xfrm>
                <a:off x="651621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2" name="Rectangle 451"/>
              <p:cNvSpPr/>
              <p:nvPr/>
            </p:nvSpPr>
            <p:spPr bwMode="auto">
              <a:xfrm>
                <a:off x="687625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3" name="Rectangle 452"/>
              <p:cNvSpPr/>
              <p:nvPr/>
            </p:nvSpPr>
            <p:spPr bwMode="auto">
              <a:xfrm>
                <a:off x="7236296" y="335699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4" name="Rectangle 453"/>
              <p:cNvSpPr/>
              <p:nvPr/>
            </p:nvSpPr>
            <p:spPr bwMode="auto">
              <a:xfrm>
                <a:off x="507605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5" name="Rectangle 454"/>
              <p:cNvSpPr/>
              <p:nvPr/>
            </p:nvSpPr>
            <p:spPr bwMode="auto">
              <a:xfrm>
                <a:off x="543609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6" name="Rectangle 455"/>
              <p:cNvSpPr/>
              <p:nvPr/>
            </p:nvSpPr>
            <p:spPr bwMode="auto">
              <a:xfrm>
                <a:off x="579613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7" name="Rectangle 456"/>
              <p:cNvSpPr/>
              <p:nvPr/>
            </p:nvSpPr>
            <p:spPr bwMode="auto">
              <a:xfrm>
                <a:off x="615617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8" name="Rectangle 457"/>
              <p:cNvSpPr/>
              <p:nvPr/>
            </p:nvSpPr>
            <p:spPr bwMode="auto">
              <a:xfrm>
                <a:off x="651621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59" name="Rectangle 458"/>
              <p:cNvSpPr/>
              <p:nvPr/>
            </p:nvSpPr>
            <p:spPr bwMode="auto">
              <a:xfrm>
                <a:off x="687625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0" name="Rectangle 459"/>
              <p:cNvSpPr/>
              <p:nvPr/>
            </p:nvSpPr>
            <p:spPr bwMode="auto">
              <a:xfrm>
                <a:off x="7236296" y="299695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61" name="Group 460"/>
            <p:cNvGrpSpPr/>
            <p:nvPr/>
          </p:nvGrpSpPr>
          <p:grpSpPr>
            <a:xfrm>
              <a:off x="323528" y="3629966"/>
              <a:ext cx="2815909" cy="235254"/>
              <a:chOff x="5071636" y="2765870"/>
              <a:chExt cx="2815909" cy="235254"/>
            </a:xfrm>
          </p:grpSpPr>
          <p:sp>
            <p:nvSpPr>
              <p:cNvPr id="462" name="Parallelogram 461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3" name="Parallelogram 462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4" name="Parallelogram 463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5" name="Parallelogram 464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6" name="Parallelogram 465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7" name="Parallelogram 466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68" name="Parallelogram 467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69" name="Group 468"/>
            <p:cNvGrpSpPr/>
            <p:nvPr/>
          </p:nvGrpSpPr>
          <p:grpSpPr>
            <a:xfrm>
              <a:off x="610285" y="3400525"/>
              <a:ext cx="2815909" cy="235254"/>
              <a:chOff x="5071636" y="2765870"/>
              <a:chExt cx="2815909" cy="235254"/>
            </a:xfrm>
          </p:grpSpPr>
          <p:sp>
            <p:nvSpPr>
              <p:cNvPr id="470" name="Parallelogram 469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1" name="Parallelogram 470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2" name="Parallelogram 471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3" name="Parallelogram 472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4" name="Parallelogram 473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5" name="Parallelogram 474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6" name="Parallelogram 475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77" name="Group 476"/>
            <p:cNvGrpSpPr/>
            <p:nvPr/>
          </p:nvGrpSpPr>
          <p:grpSpPr>
            <a:xfrm>
              <a:off x="897042" y="3171084"/>
              <a:ext cx="2815909" cy="235254"/>
              <a:chOff x="5071636" y="2765870"/>
              <a:chExt cx="2815909" cy="235254"/>
            </a:xfrm>
          </p:grpSpPr>
          <p:sp>
            <p:nvSpPr>
              <p:cNvPr id="478" name="Parallelogram 477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79" name="Parallelogram 478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0" name="Parallelogram 479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1" name="Parallelogram 480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2" name="Parallelogram 481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3" name="Parallelogram 482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4" name="Parallelogram 483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85" name="Group 484"/>
            <p:cNvGrpSpPr/>
            <p:nvPr/>
          </p:nvGrpSpPr>
          <p:grpSpPr>
            <a:xfrm>
              <a:off x="2848225" y="3173530"/>
              <a:ext cx="863708" cy="1048331"/>
              <a:chOff x="7596333" y="2309434"/>
              <a:chExt cx="863708" cy="1048331"/>
            </a:xfrm>
          </p:grpSpPr>
          <p:sp>
            <p:nvSpPr>
              <p:cNvPr id="486" name="Parallelogram 485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7" name="Parallelogram 486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88" name="Parallelogram 487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89" name="Group 488"/>
            <p:cNvGrpSpPr/>
            <p:nvPr/>
          </p:nvGrpSpPr>
          <p:grpSpPr>
            <a:xfrm>
              <a:off x="2848228" y="3533218"/>
              <a:ext cx="863708" cy="1048331"/>
              <a:chOff x="7596333" y="2309434"/>
              <a:chExt cx="863708" cy="1048331"/>
            </a:xfrm>
          </p:grpSpPr>
          <p:sp>
            <p:nvSpPr>
              <p:cNvPr id="490" name="Parallelogram 489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1" name="Parallelogram 490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2" name="Parallelogram 491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93" name="Group 492"/>
            <p:cNvGrpSpPr/>
            <p:nvPr/>
          </p:nvGrpSpPr>
          <p:grpSpPr>
            <a:xfrm>
              <a:off x="2848231" y="3892906"/>
              <a:ext cx="863708" cy="1048331"/>
              <a:chOff x="7596333" y="2309434"/>
              <a:chExt cx="863708" cy="1048331"/>
            </a:xfrm>
          </p:grpSpPr>
          <p:sp>
            <p:nvSpPr>
              <p:cNvPr id="494" name="Parallelogram 493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5" name="Parallelogram 494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6" name="Parallelogram 495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497" name="Group 496"/>
            <p:cNvGrpSpPr/>
            <p:nvPr/>
          </p:nvGrpSpPr>
          <p:grpSpPr>
            <a:xfrm>
              <a:off x="2848228" y="4254512"/>
              <a:ext cx="863708" cy="1048331"/>
              <a:chOff x="7596333" y="2309434"/>
              <a:chExt cx="863708" cy="1048331"/>
            </a:xfrm>
          </p:grpSpPr>
          <p:sp>
            <p:nvSpPr>
              <p:cNvPr id="498" name="Parallelogram 497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499" name="Parallelogram 498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0" name="Parallelogram 499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501" name="Group 500"/>
            <p:cNvGrpSpPr/>
            <p:nvPr/>
          </p:nvGrpSpPr>
          <p:grpSpPr>
            <a:xfrm>
              <a:off x="2848225" y="4616118"/>
              <a:ext cx="863708" cy="1048331"/>
              <a:chOff x="7596333" y="2309434"/>
              <a:chExt cx="863708" cy="1048331"/>
            </a:xfrm>
          </p:grpSpPr>
          <p:sp>
            <p:nvSpPr>
              <p:cNvPr id="502" name="Parallelogram 501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3" name="Parallelogram 502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504" name="Parallelogram 503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666" name="Group 665"/>
          <p:cNvGrpSpPr/>
          <p:nvPr/>
        </p:nvGrpSpPr>
        <p:grpSpPr>
          <a:xfrm>
            <a:off x="3345002" y="3212975"/>
            <a:ext cx="1887270" cy="1388335"/>
            <a:chOff x="4423564" y="3099076"/>
            <a:chExt cx="3389423" cy="2493365"/>
          </a:xfrm>
        </p:grpSpPr>
        <p:sp>
          <p:nvSpPr>
            <p:cNvPr id="586" name="Rectangle 585"/>
            <p:cNvSpPr/>
            <p:nvPr/>
          </p:nvSpPr>
          <p:spPr bwMode="auto">
            <a:xfrm>
              <a:off x="442798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87" name="Rectangle 586"/>
            <p:cNvSpPr/>
            <p:nvPr/>
          </p:nvSpPr>
          <p:spPr bwMode="auto">
            <a:xfrm>
              <a:off x="478802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88" name="Rectangle 587"/>
            <p:cNvSpPr/>
            <p:nvPr/>
          </p:nvSpPr>
          <p:spPr bwMode="auto">
            <a:xfrm>
              <a:off x="514806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89" name="Rectangle 588"/>
            <p:cNvSpPr/>
            <p:nvPr/>
          </p:nvSpPr>
          <p:spPr bwMode="auto">
            <a:xfrm>
              <a:off x="550810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0" name="Rectangle 589"/>
            <p:cNvSpPr/>
            <p:nvPr/>
          </p:nvSpPr>
          <p:spPr bwMode="auto">
            <a:xfrm>
              <a:off x="586814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1" name="Rectangle 590"/>
            <p:cNvSpPr/>
            <p:nvPr/>
          </p:nvSpPr>
          <p:spPr bwMode="auto">
            <a:xfrm>
              <a:off x="622818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2" name="Rectangle 591"/>
            <p:cNvSpPr/>
            <p:nvPr/>
          </p:nvSpPr>
          <p:spPr bwMode="auto">
            <a:xfrm>
              <a:off x="6588224" y="522920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3" name="Rectangle 592"/>
            <p:cNvSpPr/>
            <p:nvPr/>
          </p:nvSpPr>
          <p:spPr bwMode="auto">
            <a:xfrm>
              <a:off x="442798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4" name="Rectangle 593"/>
            <p:cNvSpPr/>
            <p:nvPr/>
          </p:nvSpPr>
          <p:spPr bwMode="auto">
            <a:xfrm>
              <a:off x="478802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5" name="Rectangle 594"/>
            <p:cNvSpPr/>
            <p:nvPr/>
          </p:nvSpPr>
          <p:spPr bwMode="auto">
            <a:xfrm>
              <a:off x="514806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6" name="Rectangle 595"/>
            <p:cNvSpPr/>
            <p:nvPr/>
          </p:nvSpPr>
          <p:spPr bwMode="auto">
            <a:xfrm>
              <a:off x="550810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7" name="Rectangle 596"/>
            <p:cNvSpPr/>
            <p:nvPr/>
          </p:nvSpPr>
          <p:spPr bwMode="auto">
            <a:xfrm>
              <a:off x="586814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8" name="Rectangle 597"/>
            <p:cNvSpPr/>
            <p:nvPr/>
          </p:nvSpPr>
          <p:spPr bwMode="auto">
            <a:xfrm>
              <a:off x="622818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599" name="Rectangle 598"/>
            <p:cNvSpPr/>
            <p:nvPr/>
          </p:nvSpPr>
          <p:spPr bwMode="auto">
            <a:xfrm>
              <a:off x="6588224" y="486916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0" name="Rectangle 599"/>
            <p:cNvSpPr/>
            <p:nvPr/>
          </p:nvSpPr>
          <p:spPr bwMode="auto">
            <a:xfrm>
              <a:off x="442798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1" name="Rectangle 600"/>
            <p:cNvSpPr/>
            <p:nvPr/>
          </p:nvSpPr>
          <p:spPr bwMode="auto">
            <a:xfrm>
              <a:off x="478802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2" name="Rectangle 601"/>
            <p:cNvSpPr/>
            <p:nvPr/>
          </p:nvSpPr>
          <p:spPr bwMode="auto">
            <a:xfrm>
              <a:off x="514806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3" name="Rectangle 602"/>
            <p:cNvSpPr/>
            <p:nvPr/>
          </p:nvSpPr>
          <p:spPr bwMode="auto">
            <a:xfrm>
              <a:off x="550810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4" name="Rectangle 603"/>
            <p:cNvSpPr/>
            <p:nvPr/>
          </p:nvSpPr>
          <p:spPr bwMode="auto">
            <a:xfrm>
              <a:off x="586814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5" name="Rectangle 604"/>
            <p:cNvSpPr/>
            <p:nvPr/>
          </p:nvSpPr>
          <p:spPr bwMode="auto">
            <a:xfrm>
              <a:off x="622818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6" name="Rectangle 605"/>
            <p:cNvSpPr/>
            <p:nvPr/>
          </p:nvSpPr>
          <p:spPr bwMode="auto">
            <a:xfrm>
              <a:off x="6588224" y="450912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7" name="Rectangle 606"/>
            <p:cNvSpPr/>
            <p:nvPr/>
          </p:nvSpPr>
          <p:spPr bwMode="auto">
            <a:xfrm>
              <a:off x="442798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8" name="Rectangle 607"/>
            <p:cNvSpPr/>
            <p:nvPr/>
          </p:nvSpPr>
          <p:spPr bwMode="auto">
            <a:xfrm>
              <a:off x="478802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09" name="Rectangle 608"/>
            <p:cNvSpPr/>
            <p:nvPr/>
          </p:nvSpPr>
          <p:spPr bwMode="auto">
            <a:xfrm>
              <a:off x="514806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0" name="Rectangle 609"/>
            <p:cNvSpPr/>
            <p:nvPr/>
          </p:nvSpPr>
          <p:spPr bwMode="auto">
            <a:xfrm>
              <a:off x="550810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1" name="Rectangle 610"/>
            <p:cNvSpPr/>
            <p:nvPr/>
          </p:nvSpPr>
          <p:spPr bwMode="auto">
            <a:xfrm>
              <a:off x="586814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2" name="Rectangle 611"/>
            <p:cNvSpPr/>
            <p:nvPr/>
          </p:nvSpPr>
          <p:spPr bwMode="auto">
            <a:xfrm>
              <a:off x="622818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3" name="Rectangle 612"/>
            <p:cNvSpPr/>
            <p:nvPr/>
          </p:nvSpPr>
          <p:spPr bwMode="auto">
            <a:xfrm>
              <a:off x="6588224" y="4149080"/>
              <a:ext cx="360040" cy="36004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4" name="Rectangle 613"/>
            <p:cNvSpPr/>
            <p:nvPr/>
          </p:nvSpPr>
          <p:spPr bwMode="auto">
            <a:xfrm>
              <a:off x="442798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5" name="Rectangle 614"/>
            <p:cNvSpPr/>
            <p:nvPr/>
          </p:nvSpPr>
          <p:spPr bwMode="auto">
            <a:xfrm>
              <a:off x="478802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6" name="Rectangle 615"/>
            <p:cNvSpPr/>
            <p:nvPr/>
          </p:nvSpPr>
          <p:spPr bwMode="auto">
            <a:xfrm>
              <a:off x="514806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7" name="Rectangle 616"/>
            <p:cNvSpPr/>
            <p:nvPr/>
          </p:nvSpPr>
          <p:spPr bwMode="auto">
            <a:xfrm>
              <a:off x="550810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8" name="Rectangle 617"/>
            <p:cNvSpPr/>
            <p:nvPr/>
          </p:nvSpPr>
          <p:spPr bwMode="auto">
            <a:xfrm>
              <a:off x="586814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19" name="Rectangle 618"/>
            <p:cNvSpPr/>
            <p:nvPr/>
          </p:nvSpPr>
          <p:spPr bwMode="auto">
            <a:xfrm>
              <a:off x="622818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sp>
          <p:nvSpPr>
            <p:cNvPr id="620" name="Rectangle 619"/>
            <p:cNvSpPr/>
            <p:nvPr/>
          </p:nvSpPr>
          <p:spPr bwMode="auto">
            <a:xfrm>
              <a:off x="6588224" y="3789040"/>
              <a:ext cx="360040" cy="36004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endParaRPr>
            </a:p>
          </p:txBody>
        </p:sp>
        <p:grpSp>
          <p:nvGrpSpPr>
            <p:cNvPr id="621" name="Group 620"/>
            <p:cNvGrpSpPr/>
            <p:nvPr/>
          </p:nvGrpSpPr>
          <p:grpSpPr>
            <a:xfrm>
              <a:off x="4423564" y="3557958"/>
              <a:ext cx="2815909" cy="235254"/>
              <a:chOff x="5071636" y="2765870"/>
              <a:chExt cx="2815909" cy="235254"/>
            </a:xfrm>
            <a:solidFill>
              <a:srgbClr val="008000"/>
            </a:solidFill>
          </p:grpSpPr>
          <p:sp>
            <p:nvSpPr>
              <p:cNvPr id="622" name="Parallelogram 621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3" name="Parallelogram 622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4" name="Parallelogram 623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5" name="Parallelogram 624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6" name="Parallelogram 625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7" name="Parallelogram 626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28" name="Parallelogram 627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29" name="Group 628"/>
            <p:cNvGrpSpPr/>
            <p:nvPr/>
          </p:nvGrpSpPr>
          <p:grpSpPr>
            <a:xfrm>
              <a:off x="4710321" y="3328517"/>
              <a:ext cx="2815909" cy="235254"/>
              <a:chOff x="5071636" y="2765870"/>
              <a:chExt cx="2815909" cy="235254"/>
            </a:xfrm>
          </p:grpSpPr>
          <p:sp>
            <p:nvSpPr>
              <p:cNvPr id="630" name="Parallelogram 629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1" name="Parallelogram 630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2" name="Parallelogram 631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3" name="Parallelogram 632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4" name="Parallelogram 633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5" name="Parallelogram 634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6" name="Parallelogram 635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37" name="Group 636"/>
            <p:cNvGrpSpPr/>
            <p:nvPr/>
          </p:nvGrpSpPr>
          <p:grpSpPr>
            <a:xfrm>
              <a:off x="4997078" y="3099076"/>
              <a:ext cx="2815909" cy="235254"/>
              <a:chOff x="5071636" y="2765870"/>
              <a:chExt cx="2815909" cy="235254"/>
            </a:xfrm>
          </p:grpSpPr>
          <p:sp>
            <p:nvSpPr>
              <p:cNvPr id="638" name="Parallelogram 637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39" name="Parallelogram 638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0" name="Parallelogram 639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1" name="Parallelogram 640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2" name="Parallelogram 641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3" name="Parallelogram 642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4" name="Parallelogram 643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45" name="Group 644"/>
            <p:cNvGrpSpPr/>
            <p:nvPr/>
          </p:nvGrpSpPr>
          <p:grpSpPr>
            <a:xfrm>
              <a:off x="6948261" y="3101522"/>
              <a:ext cx="863708" cy="1048331"/>
              <a:chOff x="7596333" y="2309434"/>
              <a:chExt cx="863708" cy="1048331"/>
            </a:xfrm>
          </p:grpSpPr>
          <p:sp>
            <p:nvSpPr>
              <p:cNvPr id="646" name="Parallelogram 645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7" name="Parallelogram 646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48" name="Parallelogram 647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49" name="Group 648"/>
            <p:cNvGrpSpPr/>
            <p:nvPr/>
          </p:nvGrpSpPr>
          <p:grpSpPr>
            <a:xfrm>
              <a:off x="6948264" y="3461210"/>
              <a:ext cx="863708" cy="1048331"/>
              <a:chOff x="7596333" y="2309434"/>
              <a:chExt cx="863708" cy="1048331"/>
            </a:xfrm>
          </p:grpSpPr>
          <p:sp>
            <p:nvSpPr>
              <p:cNvPr id="650" name="Parallelogram 649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51" name="Parallelogram 650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52" name="Parallelogram 651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53" name="Group 652"/>
            <p:cNvGrpSpPr/>
            <p:nvPr/>
          </p:nvGrpSpPr>
          <p:grpSpPr>
            <a:xfrm>
              <a:off x="6948267" y="3820898"/>
              <a:ext cx="863708" cy="1048331"/>
              <a:chOff x="7596333" y="2309434"/>
              <a:chExt cx="863708" cy="1048331"/>
            </a:xfrm>
          </p:grpSpPr>
          <p:sp>
            <p:nvSpPr>
              <p:cNvPr id="654" name="Parallelogram 653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55" name="Parallelogram 654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56" name="Parallelogram 655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57" name="Group 656"/>
            <p:cNvGrpSpPr/>
            <p:nvPr/>
          </p:nvGrpSpPr>
          <p:grpSpPr>
            <a:xfrm>
              <a:off x="6948264" y="4182504"/>
              <a:ext cx="863708" cy="1048331"/>
              <a:chOff x="7596333" y="2309434"/>
              <a:chExt cx="863708" cy="1048331"/>
            </a:xfrm>
          </p:grpSpPr>
          <p:sp>
            <p:nvSpPr>
              <p:cNvPr id="658" name="Parallelogram 657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59" name="Parallelogram 658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60" name="Parallelogram 659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661" name="Group 660"/>
            <p:cNvGrpSpPr/>
            <p:nvPr/>
          </p:nvGrpSpPr>
          <p:grpSpPr>
            <a:xfrm>
              <a:off x="6948261" y="4544110"/>
              <a:ext cx="863708" cy="1048331"/>
              <a:chOff x="7596333" y="2309434"/>
              <a:chExt cx="863708" cy="1048331"/>
            </a:xfrm>
          </p:grpSpPr>
          <p:sp>
            <p:nvSpPr>
              <p:cNvPr id="662" name="Parallelogram 661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63" name="Parallelogram 662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64" name="Parallelogram 663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pSp>
        <p:nvGrpSpPr>
          <p:cNvPr id="747" name="Group 746"/>
          <p:cNvGrpSpPr/>
          <p:nvPr/>
        </p:nvGrpSpPr>
        <p:grpSpPr>
          <a:xfrm>
            <a:off x="5935732" y="3220805"/>
            <a:ext cx="1876628" cy="1380506"/>
            <a:chOff x="4855612" y="3819156"/>
            <a:chExt cx="3389423" cy="2493365"/>
          </a:xfrm>
        </p:grpSpPr>
        <p:grpSp>
          <p:nvGrpSpPr>
            <p:cNvPr id="667" name="Group 666"/>
            <p:cNvGrpSpPr/>
            <p:nvPr/>
          </p:nvGrpSpPr>
          <p:grpSpPr>
            <a:xfrm>
              <a:off x="4860032" y="4509120"/>
              <a:ext cx="2520280" cy="1800200"/>
              <a:chOff x="5076056" y="2996952"/>
              <a:chExt cx="2520280" cy="1800200"/>
            </a:xfrm>
          </p:grpSpPr>
          <p:sp>
            <p:nvSpPr>
              <p:cNvPr id="668" name="Rectangle 667"/>
              <p:cNvSpPr/>
              <p:nvPr/>
            </p:nvSpPr>
            <p:spPr bwMode="auto">
              <a:xfrm>
                <a:off x="507605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69" name="Rectangle 668"/>
              <p:cNvSpPr/>
              <p:nvPr/>
            </p:nvSpPr>
            <p:spPr bwMode="auto">
              <a:xfrm>
                <a:off x="543609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0" name="Rectangle 669"/>
              <p:cNvSpPr/>
              <p:nvPr/>
            </p:nvSpPr>
            <p:spPr bwMode="auto">
              <a:xfrm>
                <a:off x="579613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1" name="Rectangle 670"/>
              <p:cNvSpPr/>
              <p:nvPr/>
            </p:nvSpPr>
            <p:spPr bwMode="auto">
              <a:xfrm>
                <a:off x="615617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2" name="Rectangle 671"/>
              <p:cNvSpPr/>
              <p:nvPr/>
            </p:nvSpPr>
            <p:spPr bwMode="auto">
              <a:xfrm>
                <a:off x="651621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3" name="Rectangle 672"/>
              <p:cNvSpPr/>
              <p:nvPr/>
            </p:nvSpPr>
            <p:spPr bwMode="auto">
              <a:xfrm>
                <a:off x="687625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4" name="Rectangle 673"/>
              <p:cNvSpPr/>
              <p:nvPr/>
            </p:nvSpPr>
            <p:spPr bwMode="auto">
              <a:xfrm>
                <a:off x="7236296" y="443711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5" name="Rectangle 674"/>
              <p:cNvSpPr/>
              <p:nvPr/>
            </p:nvSpPr>
            <p:spPr bwMode="auto">
              <a:xfrm>
                <a:off x="507605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6" name="Rectangle 675"/>
              <p:cNvSpPr/>
              <p:nvPr/>
            </p:nvSpPr>
            <p:spPr bwMode="auto">
              <a:xfrm>
                <a:off x="543609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7" name="Rectangle 676"/>
              <p:cNvSpPr/>
              <p:nvPr/>
            </p:nvSpPr>
            <p:spPr bwMode="auto">
              <a:xfrm>
                <a:off x="579613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8" name="Rectangle 677"/>
              <p:cNvSpPr/>
              <p:nvPr/>
            </p:nvSpPr>
            <p:spPr bwMode="auto">
              <a:xfrm>
                <a:off x="615617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79" name="Rectangle 678"/>
              <p:cNvSpPr/>
              <p:nvPr/>
            </p:nvSpPr>
            <p:spPr bwMode="auto">
              <a:xfrm>
                <a:off x="651621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0" name="Rectangle 679"/>
              <p:cNvSpPr/>
              <p:nvPr/>
            </p:nvSpPr>
            <p:spPr bwMode="auto">
              <a:xfrm>
                <a:off x="687625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1" name="Rectangle 680"/>
              <p:cNvSpPr/>
              <p:nvPr/>
            </p:nvSpPr>
            <p:spPr bwMode="auto">
              <a:xfrm>
                <a:off x="7236296" y="407707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2" name="Rectangle 681"/>
              <p:cNvSpPr/>
              <p:nvPr/>
            </p:nvSpPr>
            <p:spPr bwMode="auto">
              <a:xfrm>
                <a:off x="507605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3" name="Rectangle 682"/>
              <p:cNvSpPr/>
              <p:nvPr/>
            </p:nvSpPr>
            <p:spPr bwMode="auto">
              <a:xfrm>
                <a:off x="543609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4" name="Rectangle 683"/>
              <p:cNvSpPr/>
              <p:nvPr/>
            </p:nvSpPr>
            <p:spPr bwMode="auto">
              <a:xfrm>
                <a:off x="579613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5" name="Rectangle 684"/>
              <p:cNvSpPr/>
              <p:nvPr/>
            </p:nvSpPr>
            <p:spPr bwMode="auto">
              <a:xfrm>
                <a:off x="615617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6" name="Rectangle 685"/>
              <p:cNvSpPr/>
              <p:nvPr/>
            </p:nvSpPr>
            <p:spPr bwMode="auto">
              <a:xfrm>
                <a:off x="651621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7" name="Rectangle 686"/>
              <p:cNvSpPr/>
              <p:nvPr/>
            </p:nvSpPr>
            <p:spPr bwMode="auto">
              <a:xfrm>
                <a:off x="687625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8" name="Rectangle 687"/>
              <p:cNvSpPr/>
              <p:nvPr/>
            </p:nvSpPr>
            <p:spPr bwMode="auto">
              <a:xfrm>
                <a:off x="7236296" y="371703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89" name="Rectangle 688"/>
              <p:cNvSpPr/>
              <p:nvPr/>
            </p:nvSpPr>
            <p:spPr bwMode="auto">
              <a:xfrm>
                <a:off x="507605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0" name="Rectangle 689"/>
              <p:cNvSpPr/>
              <p:nvPr/>
            </p:nvSpPr>
            <p:spPr bwMode="auto">
              <a:xfrm>
                <a:off x="543609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1" name="Rectangle 690"/>
              <p:cNvSpPr/>
              <p:nvPr/>
            </p:nvSpPr>
            <p:spPr bwMode="auto">
              <a:xfrm>
                <a:off x="579613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2" name="Rectangle 691"/>
              <p:cNvSpPr/>
              <p:nvPr/>
            </p:nvSpPr>
            <p:spPr bwMode="auto">
              <a:xfrm>
                <a:off x="615617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3" name="Rectangle 692"/>
              <p:cNvSpPr/>
              <p:nvPr/>
            </p:nvSpPr>
            <p:spPr bwMode="auto">
              <a:xfrm>
                <a:off x="651621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4" name="Rectangle 693"/>
              <p:cNvSpPr/>
              <p:nvPr/>
            </p:nvSpPr>
            <p:spPr bwMode="auto">
              <a:xfrm>
                <a:off x="687625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5" name="Rectangle 694"/>
              <p:cNvSpPr/>
              <p:nvPr/>
            </p:nvSpPr>
            <p:spPr bwMode="auto">
              <a:xfrm>
                <a:off x="7236296" y="335699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6" name="Rectangle 695"/>
              <p:cNvSpPr/>
              <p:nvPr/>
            </p:nvSpPr>
            <p:spPr bwMode="auto">
              <a:xfrm>
                <a:off x="507605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7" name="Rectangle 696"/>
              <p:cNvSpPr/>
              <p:nvPr/>
            </p:nvSpPr>
            <p:spPr bwMode="auto">
              <a:xfrm>
                <a:off x="543609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8" name="Rectangle 697"/>
              <p:cNvSpPr/>
              <p:nvPr/>
            </p:nvSpPr>
            <p:spPr bwMode="auto">
              <a:xfrm>
                <a:off x="579613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699" name="Rectangle 698"/>
              <p:cNvSpPr/>
              <p:nvPr/>
            </p:nvSpPr>
            <p:spPr bwMode="auto">
              <a:xfrm>
                <a:off x="615617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0" name="Rectangle 699"/>
              <p:cNvSpPr/>
              <p:nvPr/>
            </p:nvSpPr>
            <p:spPr bwMode="auto">
              <a:xfrm>
                <a:off x="651621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1" name="Rectangle 700"/>
              <p:cNvSpPr/>
              <p:nvPr/>
            </p:nvSpPr>
            <p:spPr bwMode="auto">
              <a:xfrm>
                <a:off x="6876256" y="2996952"/>
                <a:ext cx="360040" cy="360040"/>
              </a:xfrm>
              <a:prstGeom prst="rect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2" name="Rectangle 701"/>
              <p:cNvSpPr/>
              <p:nvPr/>
            </p:nvSpPr>
            <p:spPr bwMode="auto">
              <a:xfrm>
                <a:off x="7236296" y="2996952"/>
                <a:ext cx="360040" cy="36004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03" name="Group 702"/>
            <p:cNvGrpSpPr/>
            <p:nvPr/>
          </p:nvGrpSpPr>
          <p:grpSpPr>
            <a:xfrm>
              <a:off x="4855612" y="4278038"/>
              <a:ext cx="2815909" cy="235254"/>
              <a:chOff x="5071636" y="2765870"/>
              <a:chExt cx="2815909" cy="235254"/>
            </a:xfrm>
          </p:grpSpPr>
          <p:sp>
            <p:nvSpPr>
              <p:cNvPr id="704" name="Parallelogram 703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5" name="Parallelogram 704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6" name="Parallelogram 705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7" name="Parallelogram 706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8" name="Parallelogram 707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09" name="Parallelogram 708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0" name="Parallelogram 709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11" name="Group 710"/>
            <p:cNvGrpSpPr/>
            <p:nvPr/>
          </p:nvGrpSpPr>
          <p:grpSpPr>
            <a:xfrm>
              <a:off x="5142369" y="4048597"/>
              <a:ext cx="2815909" cy="235254"/>
              <a:chOff x="5071636" y="2765870"/>
              <a:chExt cx="2815909" cy="235254"/>
            </a:xfrm>
          </p:grpSpPr>
          <p:sp>
            <p:nvSpPr>
              <p:cNvPr id="712" name="Parallelogram 711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3" name="Parallelogram 712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4" name="Parallelogram 713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5" name="Parallelogram 714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6" name="Parallelogram 715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7" name="Parallelogram 716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18" name="Parallelogram 717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19" name="Group 718"/>
            <p:cNvGrpSpPr/>
            <p:nvPr/>
          </p:nvGrpSpPr>
          <p:grpSpPr>
            <a:xfrm>
              <a:off x="5429126" y="3819156"/>
              <a:ext cx="2815909" cy="235254"/>
              <a:chOff x="5071636" y="2765870"/>
              <a:chExt cx="2815909" cy="235254"/>
            </a:xfrm>
          </p:grpSpPr>
          <p:sp>
            <p:nvSpPr>
              <p:cNvPr id="720" name="Parallelogram 719"/>
              <p:cNvSpPr/>
              <p:nvPr/>
            </p:nvSpPr>
            <p:spPr bwMode="auto">
              <a:xfrm>
                <a:off x="7232624" y="2765870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00800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1" name="Parallelogram 720"/>
              <p:cNvSpPr/>
              <p:nvPr/>
            </p:nvSpPr>
            <p:spPr bwMode="auto">
              <a:xfrm>
                <a:off x="6864866" y="276915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2" name="Parallelogram 721"/>
              <p:cNvSpPr/>
              <p:nvPr/>
            </p:nvSpPr>
            <p:spPr bwMode="auto">
              <a:xfrm>
                <a:off x="6502803" y="2766753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3" name="Parallelogram 722"/>
              <p:cNvSpPr/>
              <p:nvPr/>
            </p:nvSpPr>
            <p:spPr bwMode="auto">
              <a:xfrm>
                <a:off x="6135045" y="2770042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4" name="Parallelogram 723"/>
              <p:cNvSpPr/>
              <p:nvPr/>
            </p:nvSpPr>
            <p:spPr bwMode="auto">
              <a:xfrm>
                <a:off x="5784372" y="2773331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5" name="Parallelogram 724"/>
              <p:cNvSpPr/>
              <p:nvPr/>
            </p:nvSpPr>
            <p:spPr bwMode="auto">
              <a:xfrm>
                <a:off x="5428004" y="2770925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6" name="Parallelogram 725"/>
              <p:cNvSpPr/>
              <p:nvPr/>
            </p:nvSpPr>
            <p:spPr bwMode="auto">
              <a:xfrm>
                <a:off x="5071636" y="2768519"/>
                <a:ext cx="654921" cy="227793"/>
              </a:xfrm>
              <a:prstGeom prst="parallelogram">
                <a:avLst>
                  <a:gd name="adj" fmla="val 125340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27" name="Group 726"/>
            <p:cNvGrpSpPr/>
            <p:nvPr/>
          </p:nvGrpSpPr>
          <p:grpSpPr>
            <a:xfrm>
              <a:off x="7380309" y="3821602"/>
              <a:ext cx="863708" cy="1048331"/>
              <a:chOff x="7596333" y="2309434"/>
              <a:chExt cx="863708" cy="1048331"/>
            </a:xfrm>
            <a:solidFill>
              <a:srgbClr val="008000"/>
            </a:solidFill>
          </p:grpSpPr>
          <p:sp>
            <p:nvSpPr>
              <p:cNvPr id="728" name="Parallelogram 727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29" name="Parallelogram 728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30" name="Parallelogram 729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grp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31" name="Group 730"/>
            <p:cNvGrpSpPr/>
            <p:nvPr/>
          </p:nvGrpSpPr>
          <p:grpSpPr>
            <a:xfrm>
              <a:off x="7380312" y="4181290"/>
              <a:ext cx="863708" cy="1048331"/>
              <a:chOff x="7596333" y="2309434"/>
              <a:chExt cx="863708" cy="1048331"/>
            </a:xfrm>
          </p:grpSpPr>
          <p:sp>
            <p:nvSpPr>
              <p:cNvPr id="732" name="Parallelogram 731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33" name="Parallelogram 732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34" name="Parallelogram 733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35" name="Group 734"/>
            <p:cNvGrpSpPr/>
            <p:nvPr/>
          </p:nvGrpSpPr>
          <p:grpSpPr>
            <a:xfrm>
              <a:off x="7380315" y="4540978"/>
              <a:ext cx="863708" cy="1048331"/>
              <a:chOff x="7596333" y="2309434"/>
              <a:chExt cx="863708" cy="1048331"/>
            </a:xfrm>
          </p:grpSpPr>
          <p:sp>
            <p:nvSpPr>
              <p:cNvPr id="736" name="Parallelogram 735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37" name="Parallelogram 736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38" name="Parallelogram 737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39" name="Group 738"/>
            <p:cNvGrpSpPr/>
            <p:nvPr/>
          </p:nvGrpSpPr>
          <p:grpSpPr>
            <a:xfrm>
              <a:off x="7380312" y="4902584"/>
              <a:ext cx="863708" cy="1048331"/>
              <a:chOff x="7596333" y="2309434"/>
              <a:chExt cx="863708" cy="1048331"/>
            </a:xfrm>
          </p:grpSpPr>
          <p:sp>
            <p:nvSpPr>
              <p:cNvPr id="740" name="Parallelogram 739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41" name="Parallelogram 740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42" name="Parallelogram 741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  <p:grpSp>
          <p:nvGrpSpPr>
            <p:cNvPr id="743" name="Group 742"/>
            <p:cNvGrpSpPr/>
            <p:nvPr/>
          </p:nvGrpSpPr>
          <p:grpSpPr>
            <a:xfrm>
              <a:off x="7380309" y="5264190"/>
              <a:ext cx="863708" cy="1048331"/>
              <a:chOff x="7596333" y="2309434"/>
              <a:chExt cx="863708" cy="1048331"/>
            </a:xfrm>
          </p:grpSpPr>
          <p:sp>
            <p:nvSpPr>
              <p:cNvPr id="744" name="Parallelogram 743"/>
              <p:cNvSpPr/>
              <p:nvPr/>
            </p:nvSpPr>
            <p:spPr bwMode="auto">
              <a:xfrm rot="16200000" flipV="1">
                <a:off x="7445885" y="2919675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45" name="Parallelogram 744"/>
              <p:cNvSpPr/>
              <p:nvPr/>
            </p:nvSpPr>
            <p:spPr bwMode="auto">
              <a:xfrm rot="16200000" flipV="1">
                <a:off x="7733918" y="2690026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  <p:sp>
            <p:nvSpPr>
              <p:cNvPr id="746" name="Parallelogram 745"/>
              <p:cNvSpPr/>
              <p:nvPr/>
            </p:nvSpPr>
            <p:spPr bwMode="auto">
              <a:xfrm rot="16200000" flipV="1">
                <a:off x="8021952" y="2459882"/>
                <a:ext cx="588538" cy="287641"/>
              </a:xfrm>
              <a:prstGeom prst="parallelogram">
                <a:avLst>
                  <a:gd name="adj" fmla="val 80241"/>
                </a:avLst>
              </a:prstGeom>
              <a:solidFill>
                <a:srgbClr val="CCFFCC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800" b="0" i="0" u="none" strike="noStrike" cap="none" normalizeH="0" baseline="0" dirty="0">
                  <a:ln>
                    <a:noFill/>
                  </a:ln>
                  <a:solidFill>
                    <a:srgbClr val="631908"/>
                  </a:solidFill>
                  <a:effectLst/>
                  <a:latin typeface="Chalkboard" charset="0"/>
                </a:endParaRPr>
              </a:p>
            </p:txBody>
          </p:sp>
        </p:grpSp>
      </p:grpSp>
      <p:graphicFrame>
        <p:nvGraphicFramePr>
          <p:cNvPr id="748" name="Object 7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761320"/>
              </p:ext>
            </p:extLst>
          </p:nvPr>
        </p:nvGraphicFramePr>
        <p:xfrm>
          <a:off x="3275856" y="5229223"/>
          <a:ext cx="432048" cy="1217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5" name="Equation" r:id="rId4" imgW="139700" imgH="393700" progId="Equation.DSMT4">
                  <p:embed/>
                </p:oleObj>
              </mc:Choice>
              <mc:Fallback>
                <p:oleObj name="Equation" r:id="rId4" imgW="1397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75856" y="5229223"/>
                        <a:ext cx="432048" cy="1217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9" name="Object 7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00938"/>
              </p:ext>
            </p:extLst>
          </p:nvPr>
        </p:nvGraphicFramePr>
        <p:xfrm>
          <a:off x="2411760" y="5229201"/>
          <a:ext cx="471487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6" name="Equation" r:id="rId6" imgW="152400" imgH="393700" progId="Equation.DSMT4">
                  <p:embed/>
                </p:oleObj>
              </mc:Choice>
              <mc:Fallback>
                <p:oleObj name="Equation" r:id="rId6" imgW="1524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11760" y="5229201"/>
                        <a:ext cx="471487" cy="121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0" name="Object 7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246331"/>
              </p:ext>
            </p:extLst>
          </p:nvPr>
        </p:nvGraphicFramePr>
        <p:xfrm>
          <a:off x="1547664" y="5229201"/>
          <a:ext cx="471487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7" name="Equation" r:id="rId8" imgW="152400" imgH="393700" progId="Equation.DSMT4">
                  <p:embed/>
                </p:oleObj>
              </mc:Choice>
              <mc:Fallback>
                <p:oleObj name="Equation" r:id="rId8" imgW="1524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47664" y="5229201"/>
                        <a:ext cx="471487" cy="121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" name="Object 7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342932"/>
              </p:ext>
            </p:extLst>
          </p:nvPr>
        </p:nvGraphicFramePr>
        <p:xfrm>
          <a:off x="6279926" y="5229200"/>
          <a:ext cx="668338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8" name="Equation" r:id="rId10" imgW="215900" imgH="393700" progId="Equation.DSMT4">
                  <p:embed/>
                </p:oleObj>
              </mc:Choice>
              <mc:Fallback>
                <p:oleObj name="Equation" r:id="rId10" imgW="2159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79926" y="5229200"/>
                        <a:ext cx="668338" cy="1217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2" name="Object 7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349139"/>
              </p:ext>
            </p:extLst>
          </p:nvPr>
        </p:nvGraphicFramePr>
        <p:xfrm>
          <a:off x="4104058" y="5229200"/>
          <a:ext cx="668338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9" name="Equation" r:id="rId12" imgW="215900" imgH="393700" progId="Equation.DSMT4">
                  <p:embed/>
                </p:oleObj>
              </mc:Choice>
              <mc:Fallback>
                <p:oleObj name="Equation" r:id="rId12" imgW="2159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104058" y="5229200"/>
                        <a:ext cx="668338" cy="1217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3" name="Object 7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122910"/>
              </p:ext>
            </p:extLst>
          </p:nvPr>
        </p:nvGraphicFramePr>
        <p:xfrm>
          <a:off x="5161707" y="5229201"/>
          <a:ext cx="706437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0" name="Equation" r:id="rId14" imgW="228600" imgH="393700" progId="Equation.DSMT4">
                  <p:embed/>
                </p:oleObj>
              </mc:Choice>
              <mc:Fallback>
                <p:oleObj name="Equation" r:id="rId14" imgW="2286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161707" y="5229201"/>
                        <a:ext cx="706437" cy="121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753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Yellow on Blu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444229"/>
      </a:dk1>
      <a:lt1>
        <a:srgbClr val="BBBDD6"/>
      </a:lt1>
      <a:dk2>
        <a:srgbClr val="000000"/>
      </a:dk2>
      <a:lt2>
        <a:srgbClr val="A46527"/>
      </a:lt2>
      <a:accent1>
        <a:srgbClr val="FF7C00"/>
      </a:accent1>
      <a:accent2>
        <a:srgbClr val="333399"/>
      </a:accent2>
      <a:accent3>
        <a:srgbClr val="DADBE8"/>
      </a:accent3>
      <a:accent4>
        <a:srgbClr val="393721"/>
      </a:accent4>
      <a:accent5>
        <a:srgbClr val="FFB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Chalkboard"/>
        <a:ea typeface="ヒラギノ角ゴ Pro W3"/>
        <a:cs typeface="ヒラギノ角ゴ Pro W3"/>
      </a:majorFont>
      <a:minorFont>
        <a:latin typeface="Chalkboard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7623839</TotalTime>
  <Words>1246</Words>
  <Application>Microsoft Macintosh PowerPoint</Application>
  <PresentationFormat>On-screen Show (4:3)</PresentationFormat>
  <Paragraphs>173</Paragraphs>
  <Slides>24</Slides>
  <Notes>7</Notes>
  <HiddenSlides>1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Yellow on Blue</vt:lpstr>
      <vt:lpstr>Title &amp; Bullets</vt:lpstr>
      <vt:lpstr>Blank Presentation</vt:lpstr>
      <vt:lpstr>Equation</vt:lpstr>
      <vt:lpstr>A Rational Approach to Fractions and Rationals </vt:lpstr>
      <vt:lpstr>Coordination</vt:lpstr>
      <vt:lpstr>What Does it Mean?</vt:lpstr>
      <vt:lpstr>‘Different’ Perspectives</vt:lpstr>
      <vt:lpstr>Raise your hand when you can see …</vt:lpstr>
      <vt:lpstr>Raise your hand when you can see …</vt:lpstr>
      <vt:lpstr>Ratios and Fractions Together</vt:lpstr>
      <vt:lpstr>Ratios and Fractions Together</vt:lpstr>
      <vt:lpstr>SWYS (say what you see)</vt:lpstr>
      <vt:lpstr>Describe to Someone How to See something that is…</vt:lpstr>
      <vt:lpstr>Seeing Actions</vt:lpstr>
      <vt:lpstr>Stepping Stones</vt:lpstr>
      <vt:lpstr>Doing &amp; Undoing</vt:lpstr>
      <vt:lpstr>Mathematical Thinking</vt:lpstr>
      <vt:lpstr>Elastic Scaling</vt:lpstr>
      <vt:lpstr>First Moves</vt:lpstr>
      <vt:lpstr>Related Moves</vt:lpstr>
      <vt:lpstr>Acting on (measuring out)</vt:lpstr>
      <vt:lpstr>Comparisons</vt:lpstr>
      <vt:lpstr>One End Fixed</vt:lpstr>
      <vt:lpstr>Two Journeys</vt:lpstr>
      <vt:lpstr>Frameworks</vt:lpstr>
      <vt:lpstr>Reflection as Self-Explanation</vt:lpstr>
      <vt:lpstr>To Follow Up</vt:lpstr>
    </vt:vector>
  </TitlesOfParts>
  <Company>CME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Mason</cp:lastModifiedBy>
  <cp:revision>655</cp:revision>
  <dcterms:created xsi:type="dcterms:W3CDTF">2009-05-15T05:15:20Z</dcterms:created>
  <dcterms:modified xsi:type="dcterms:W3CDTF">2015-07-08T19:06:16Z</dcterms:modified>
</cp:coreProperties>
</file>