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46"/>
  </p:handoutMasterIdLst>
  <p:sldIdLst>
    <p:sldId id="256" r:id="rId2"/>
    <p:sldId id="257" r:id="rId3"/>
    <p:sldId id="297" r:id="rId4"/>
    <p:sldId id="258" r:id="rId5"/>
    <p:sldId id="298" r:id="rId6"/>
    <p:sldId id="307" r:id="rId7"/>
    <p:sldId id="308" r:id="rId8"/>
    <p:sldId id="259" r:id="rId9"/>
    <p:sldId id="300" r:id="rId10"/>
    <p:sldId id="309" r:id="rId11"/>
    <p:sldId id="301" r:id="rId12"/>
    <p:sldId id="318" r:id="rId13"/>
    <p:sldId id="276" r:id="rId14"/>
    <p:sldId id="303" r:id="rId15"/>
    <p:sldId id="319" r:id="rId16"/>
    <p:sldId id="304" r:id="rId17"/>
    <p:sldId id="277" r:id="rId18"/>
    <p:sldId id="265" r:id="rId19"/>
    <p:sldId id="311" r:id="rId20"/>
    <p:sldId id="285" r:id="rId21"/>
    <p:sldId id="312" r:id="rId22"/>
    <p:sldId id="262" r:id="rId23"/>
    <p:sldId id="313" r:id="rId24"/>
    <p:sldId id="286" r:id="rId25"/>
    <p:sldId id="280" r:id="rId26"/>
    <p:sldId id="305" r:id="rId27"/>
    <p:sldId id="314" r:id="rId28"/>
    <p:sldId id="261" r:id="rId29"/>
    <p:sldId id="302" r:id="rId30"/>
    <p:sldId id="315" r:id="rId31"/>
    <p:sldId id="316" r:id="rId32"/>
    <p:sldId id="260" r:id="rId33"/>
    <p:sldId id="287" r:id="rId34"/>
    <p:sldId id="317" r:id="rId35"/>
    <p:sldId id="266" r:id="rId36"/>
    <p:sldId id="320" r:id="rId37"/>
    <p:sldId id="269" r:id="rId38"/>
    <p:sldId id="270" r:id="rId39"/>
    <p:sldId id="271" r:id="rId40"/>
    <p:sldId id="284" r:id="rId41"/>
    <p:sldId id="267" r:id="rId42"/>
    <p:sldId id="283" r:id="rId43"/>
    <p:sldId id="296" r:id="rId44"/>
    <p:sldId id="321" r:id="rId4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36" autoAdjust="0"/>
    <p:restoredTop sz="94660"/>
  </p:normalViewPr>
  <p:slideViewPr>
    <p:cSldViewPr>
      <p:cViewPr varScale="1">
        <p:scale>
          <a:sx n="84" d="100"/>
          <a:sy n="84" d="100"/>
        </p:scale>
        <p:origin x="-1493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61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C1E9A8-8813-47FE-8543-E2D159AB24CE}" type="datetimeFigureOut">
              <a:rPr lang="en-GB" smtClean="0"/>
              <a:pPr/>
              <a:t>11/03/2014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8340C7-D701-4D67-A81F-380EB1DC3C9B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1FAC6-9CA4-4580-AB26-41A9447336D7}" type="datetimeFigureOut">
              <a:rPr lang="en-GB" smtClean="0"/>
              <a:pPr/>
              <a:t>11/03/2014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E1C20-EC74-4DD5-A7D4-25D45FD38EF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1FAC6-9CA4-4580-AB26-41A9447336D7}" type="datetimeFigureOut">
              <a:rPr lang="en-GB" smtClean="0"/>
              <a:pPr/>
              <a:t>11/03/2014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E1C20-EC74-4DD5-A7D4-25D45FD38EF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1FAC6-9CA4-4580-AB26-41A9447336D7}" type="datetimeFigureOut">
              <a:rPr lang="en-GB" smtClean="0"/>
              <a:pPr/>
              <a:t>11/03/2014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E1C20-EC74-4DD5-A7D4-25D45FD38EF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1FAC6-9CA4-4580-AB26-41A9447336D7}" type="datetimeFigureOut">
              <a:rPr lang="en-GB" smtClean="0"/>
              <a:pPr/>
              <a:t>11/03/2014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E1C20-EC74-4DD5-A7D4-25D45FD38EF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1FAC6-9CA4-4580-AB26-41A9447336D7}" type="datetimeFigureOut">
              <a:rPr lang="en-GB" smtClean="0"/>
              <a:pPr/>
              <a:t>11/03/2014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E1C20-EC74-4DD5-A7D4-25D45FD38EF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1FAC6-9CA4-4580-AB26-41A9447336D7}" type="datetimeFigureOut">
              <a:rPr lang="en-GB" smtClean="0"/>
              <a:pPr/>
              <a:t>11/03/2014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E1C20-EC74-4DD5-A7D4-25D45FD38EF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1FAC6-9CA4-4580-AB26-41A9447336D7}" type="datetimeFigureOut">
              <a:rPr lang="en-GB" smtClean="0"/>
              <a:pPr/>
              <a:t>11/03/2014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E1C20-EC74-4DD5-A7D4-25D45FD38EF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1FAC6-9CA4-4580-AB26-41A9447336D7}" type="datetimeFigureOut">
              <a:rPr lang="en-GB" smtClean="0"/>
              <a:pPr/>
              <a:t>11/03/2014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E1C20-EC74-4DD5-A7D4-25D45FD38EF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1FAC6-9CA4-4580-AB26-41A9447336D7}" type="datetimeFigureOut">
              <a:rPr lang="en-GB" smtClean="0"/>
              <a:pPr/>
              <a:t>11/03/2014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E1C20-EC74-4DD5-A7D4-25D45FD38EF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1FAC6-9CA4-4580-AB26-41A9447336D7}" type="datetimeFigureOut">
              <a:rPr lang="en-GB" smtClean="0"/>
              <a:pPr/>
              <a:t>11/03/2014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E1C20-EC74-4DD5-A7D4-25D45FD38EF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1FAC6-9CA4-4580-AB26-41A9447336D7}" type="datetimeFigureOut">
              <a:rPr lang="en-GB" smtClean="0"/>
              <a:pPr/>
              <a:t>11/03/2014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E1C20-EC74-4DD5-A7D4-25D45FD38EF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C1FAC6-9CA4-4580-AB26-41A9447336D7}" type="datetimeFigureOut">
              <a:rPr lang="en-GB" smtClean="0"/>
              <a:pPr/>
              <a:t>11/03/2014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7E1C20-EC74-4DD5-A7D4-25D45FD38EF0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danngoodcake.blogspot.com/2013/02/challenge-9-coffee-walnut-tray-bake.html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/>
              <a:t>Preparing school students for a problem-solving approach to mathematics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Professor Anne Watson</a:t>
            </a:r>
          </a:p>
          <a:p>
            <a:r>
              <a:rPr lang="en-GB" i="1" dirty="0" smtClean="0"/>
              <a:t>University of Oxford</a:t>
            </a:r>
          </a:p>
          <a:p>
            <a:r>
              <a:rPr lang="en-GB" dirty="0" smtClean="0"/>
              <a:t>Kerala, 2013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420888"/>
            <a:ext cx="8229600" cy="4525963"/>
          </a:xfrm>
        </p:spPr>
        <p:txBody>
          <a:bodyPr/>
          <a:lstStyle/>
          <a:p>
            <a:r>
              <a:rPr lang="en-GB" dirty="0" smtClean="0"/>
              <a:t>Experience at knowing what situations need what procedures</a:t>
            </a:r>
          </a:p>
          <a:p>
            <a:r>
              <a:rPr lang="en-GB" dirty="0" smtClean="0"/>
              <a:t>Modelling a situation mathematically</a:t>
            </a:r>
          </a:p>
          <a:p>
            <a:r>
              <a:rPr lang="en-GB" dirty="0" smtClean="0"/>
              <a:t>Experience at how to sort out the mathematical structure of a problem</a:t>
            </a: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5" name="Rounded Rectangle 4"/>
          <p:cNvSpPr/>
          <p:nvPr/>
        </p:nvSpPr>
        <p:spPr>
          <a:xfrm>
            <a:off x="827584" y="260648"/>
            <a:ext cx="3600400" cy="144016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200" dirty="0" smtClean="0"/>
              <a:t>What is learnt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132856"/>
            <a:ext cx="8229600" cy="4525963"/>
          </a:xfrm>
        </p:spPr>
        <p:txBody>
          <a:bodyPr/>
          <a:lstStyle/>
          <a:p>
            <a:r>
              <a:rPr lang="en-GB" dirty="0" smtClean="0"/>
              <a:t>Do students know what a particular procedure can do for them?</a:t>
            </a:r>
          </a:p>
          <a:p>
            <a:r>
              <a:rPr lang="en-GB" dirty="0" smtClean="0"/>
              <a:t>Focus on relationships between quantities and variables</a:t>
            </a:r>
          </a:p>
          <a:p>
            <a:r>
              <a:rPr lang="en-GB" dirty="0" smtClean="0"/>
              <a:t>The importance of diagrams</a:t>
            </a:r>
          </a:p>
          <a:p>
            <a:endParaRPr lang="en-GB" dirty="0" smtClean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5410944" cy="11430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GB" sz="3200" dirty="0" smtClean="0"/>
              <a:t>Implications for pedagogy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dirty="0" smtClean="0"/>
              <a:t>    A sequence of more non-routine problems to highlight the need for previous experiences ...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nne\Desktop\oblique_hex_pris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124744"/>
            <a:ext cx="8275320" cy="55626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83568" y="3429000"/>
            <a:ext cx="2736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Find the capacity</a:t>
            </a:r>
            <a:endParaRPr lang="en-GB" sz="2800" dirty="0"/>
          </a:p>
        </p:txBody>
      </p:sp>
      <p:sp>
        <p:nvSpPr>
          <p:cNvPr id="6" name="Rectangle 5"/>
          <p:cNvSpPr/>
          <p:nvPr/>
        </p:nvSpPr>
        <p:spPr>
          <a:xfrm>
            <a:off x="5076056" y="5877272"/>
            <a:ext cx="2016224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539552" y="620688"/>
            <a:ext cx="70567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/>
              <a:t>Oblique hexagonal prism problem</a:t>
            </a:r>
            <a:endParaRPr lang="en-GB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564904"/>
            <a:ext cx="8229600" cy="4525963"/>
          </a:xfrm>
        </p:spPr>
        <p:txBody>
          <a:bodyPr/>
          <a:lstStyle/>
          <a:p>
            <a:r>
              <a:rPr lang="en-GB" dirty="0" smtClean="0"/>
              <a:t>Avoid thoughtless application of formulae</a:t>
            </a:r>
          </a:p>
          <a:p>
            <a:r>
              <a:rPr lang="en-GB" dirty="0" smtClean="0"/>
              <a:t>Analyse the features of the shape</a:t>
            </a:r>
          </a:p>
          <a:p>
            <a:r>
              <a:rPr lang="en-GB" dirty="0" smtClean="0"/>
              <a:t>Adapt formulae</a:t>
            </a:r>
          </a:p>
          <a:p>
            <a:r>
              <a:rPr lang="en-GB" dirty="0" smtClean="0"/>
              <a:t>Apply formulae where possible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611560" y="260648"/>
            <a:ext cx="4752528" cy="16561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/>
              <a:t>What is 'problem-solving'?</a:t>
            </a:r>
            <a:endParaRPr lang="en-GB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492896"/>
            <a:ext cx="8229600" cy="4525963"/>
          </a:xfrm>
        </p:spPr>
        <p:txBody>
          <a:bodyPr/>
          <a:lstStyle/>
          <a:p>
            <a:r>
              <a:rPr lang="en-GB" dirty="0" smtClean="0"/>
              <a:t>Clarity about capacity and volume</a:t>
            </a:r>
          </a:p>
          <a:p>
            <a:r>
              <a:rPr lang="en-GB" dirty="0" smtClean="0"/>
              <a:t>Clarity about height of a prism</a:t>
            </a:r>
          </a:p>
          <a:p>
            <a:r>
              <a:rPr lang="en-GB" dirty="0" smtClean="0"/>
              <a:t>Adapting formulae for specific cases</a:t>
            </a:r>
            <a:endParaRPr lang="en-GB" dirty="0"/>
          </a:p>
        </p:txBody>
      </p:sp>
      <p:sp>
        <p:nvSpPr>
          <p:cNvPr id="4" name="Rounded Rectangle 3"/>
          <p:cNvSpPr/>
          <p:nvPr/>
        </p:nvSpPr>
        <p:spPr>
          <a:xfrm>
            <a:off x="827584" y="260648"/>
            <a:ext cx="3600400" cy="1728192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200" dirty="0" smtClean="0"/>
              <a:t>What is learnt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060848"/>
            <a:ext cx="8229600" cy="4525963"/>
          </a:xfrm>
        </p:spPr>
        <p:txBody>
          <a:bodyPr/>
          <a:lstStyle/>
          <a:p>
            <a:r>
              <a:rPr lang="en-GB" dirty="0" smtClean="0"/>
              <a:t>Experience with non-standard shapes</a:t>
            </a:r>
          </a:p>
          <a:p>
            <a:endParaRPr lang="en-GB" dirty="0" smtClean="0"/>
          </a:p>
          <a:p>
            <a:pPr>
              <a:buNone/>
            </a:pPr>
            <a:endParaRPr lang="en-GB" dirty="0" smtClean="0"/>
          </a:p>
          <a:p>
            <a:r>
              <a:rPr lang="en-GB" dirty="0" smtClean="0"/>
              <a:t>Understand the elements of the formula</a:t>
            </a:r>
            <a:endParaRPr lang="en-GB" dirty="0"/>
          </a:p>
        </p:txBody>
      </p:sp>
      <p:pic>
        <p:nvPicPr>
          <p:cNvPr id="4" name="Picture 2" descr="C:\Users\Anne\Documents\Documents\2011-12 papers and presentations\pyrami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628800"/>
            <a:ext cx="8391741" cy="3960440"/>
          </a:xfrm>
          <a:prstGeom prst="rect">
            <a:avLst/>
          </a:prstGeom>
          <a:noFill/>
        </p:spPr>
      </p:pic>
      <p:pic>
        <p:nvPicPr>
          <p:cNvPr id="5" name="Picture 2" descr="C:\Users\Anne\Documents\Documents\2011-12 papers and presentations\pyrami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3933056"/>
            <a:ext cx="4693930" cy="3194310"/>
          </a:xfrm>
          <a:prstGeom prst="rect">
            <a:avLst/>
          </a:prstGeom>
          <a:noFill/>
        </p:spPr>
      </p:pic>
      <p:sp>
        <p:nvSpPr>
          <p:cNvPr id="6" name="Rounded Rectangle 5"/>
          <p:cNvSpPr/>
          <p:nvPr/>
        </p:nvSpPr>
        <p:spPr>
          <a:xfrm>
            <a:off x="539552" y="188640"/>
            <a:ext cx="5112568" cy="1800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GB" sz="3200" dirty="0" smtClean="0"/>
              <a:t>Implications for pedagogy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nne\Desktop\912550-two-coin-towe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3142" y="0"/>
            <a:ext cx="4577715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683568" y="953142"/>
            <a:ext cx="7416824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 </a:t>
            </a:r>
            <a:b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</a:br>
            <a:r>
              <a:rPr lang="en-US" sz="2400" dirty="0" smtClean="0">
                <a:cs typeface="Arial" pitchFamily="34" charset="0"/>
              </a:rPr>
              <a:t>Imagine you have 40-metres of fencing.  Y</a:t>
            </a:r>
            <a: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ou can</a:t>
            </a:r>
            <a:r>
              <a:rPr kumimoji="0" lang="en-US" sz="24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build y</a:t>
            </a:r>
            <a: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our fence up against a wall, so you only need to use the fence for three sides of </a:t>
            </a:r>
            <a:r>
              <a:rPr lang="en-US" sz="2400" dirty="0" smtClean="0">
                <a:cs typeface="Arial" pitchFamily="34" charset="0"/>
              </a:rPr>
              <a:t>a rectangular</a:t>
            </a:r>
            <a: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enclosure:</a:t>
            </a:r>
            <a:b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</a:br>
            <a: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/>
            </a:r>
            <a:b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</a:br>
            <a: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What is the largest area you can fence off?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 descr="http://nrich.maths.org/content/id/2663/FenceIt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3861048"/>
            <a:ext cx="3581400" cy="208597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11560" y="476672"/>
            <a:ext cx="74888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 smtClean="0"/>
              <a:t>Fence problem</a:t>
            </a:r>
            <a:endParaRPr lang="en-GB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Conjecture and test with various diagrams and cases using various media:</a:t>
            </a:r>
          </a:p>
          <a:p>
            <a:pPr lvl="1"/>
            <a:r>
              <a:rPr lang="en-GB" dirty="0" smtClean="0"/>
              <a:t>Practical</a:t>
            </a:r>
          </a:p>
          <a:p>
            <a:pPr lvl="1"/>
            <a:r>
              <a:rPr lang="en-GB" dirty="0" smtClean="0"/>
              <a:t>Squared paper</a:t>
            </a:r>
          </a:p>
          <a:p>
            <a:pPr lvl="1"/>
            <a:r>
              <a:rPr lang="en-GB" dirty="0" smtClean="0"/>
              <a:t>Spreadsheet</a:t>
            </a:r>
          </a:p>
          <a:p>
            <a:pPr lvl="1"/>
            <a:r>
              <a:rPr lang="en-GB" dirty="0" smtClean="0"/>
              <a:t>Algebra</a:t>
            </a:r>
          </a:p>
          <a:p>
            <a:pPr lvl="1"/>
            <a:r>
              <a:rPr lang="en-GB" dirty="0" smtClean="0"/>
              <a:t>Graphing</a:t>
            </a:r>
          </a:p>
          <a:p>
            <a:pPr lvl="1"/>
            <a:r>
              <a:rPr lang="en-GB" dirty="0" smtClean="0"/>
              <a:t>Calculus</a:t>
            </a:r>
          </a:p>
          <a:p>
            <a:pPr lvl="1"/>
            <a:endParaRPr lang="en-GB" dirty="0" smtClean="0"/>
          </a:p>
          <a:p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5482952" cy="1143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/>
              <a:t>What is 'problem-solving'?</a:t>
            </a:r>
            <a:endParaRPr lang="en-GB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  Problems about ‘problem-solving’?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dirty="0" smtClean="0"/>
              <a:t>	</a:t>
            </a:r>
          </a:p>
          <a:p>
            <a:pPr lvl="0">
              <a:buNone/>
            </a:pPr>
            <a:r>
              <a:rPr lang="en-GB" dirty="0" smtClean="0"/>
              <a:t> </a:t>
            </a:r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/>
          </a:p>
        </p:txBody>
      </p:sp>
      <p:sp>
        <p:nvSpPr>
          <p:cNvPr id="4" name="Rounded Rectangle 3"/>
          <p:cNvSpPr/>
          <p:nvPr/>
        </p:nvSpPr>
        <p:spPr>
          <a:xfrm>
            <a:off x="827584" y="1700808"/>
            <a:ext cx="2952328" cy="19442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What is meant by 'problem-solving'?</a:t>
            </a:r>
            <a:endParaRPr lang="en-GB" sz="2400" dirty="0"/>
          </a:p>
        </p:txBody>
      </p:sp>
      <p:sp>
        <p:nvSpPr>
          <p:cNvPr id="5" name="Rounded Rectangle 4"/>
          <p:cNvSpPr/>
          <p:nvPr/>
        </p:nvSpPr>
        <p:spPr>
          <a:xfrm>
            <a:off x="5148064" y="1700808"/>
            <a:ext cx="3312368" cy="2016224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 smtClean="0"/>
              <a:t>What is learnt through 'problem-solving'? 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699792" y="4221088"/>
            <a:ext cx="3960440" cy="1800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GB" sz="2400" dirty="0" smtClean="0"/>
              <a:t>What are the implications for pedagogy?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Knowledge of area and perimeter</a:t>
            </a:r>
          </a:p>
          <a:p>
            <a:r>
              <a:rPr lang="en-GB" dirty="0" smtClean="0"/>
              <a:t>Knowledge of relation between area and perimeter develops (counter-intuitive)</a:t>
            </a:r>
          </a:p>
          <a:p>
            <a:r>
              <a:rPr lang="en-GB" dirty="0" smtClean="0"/>
              <a:t>Optimisation: numerical and graphical solutions</a:t>
            </a:r>
          </a:p>
          <a:p>
            <a:r>
              <a:rPr lang="en-GB" dirty="0" smtClean="0"/>
              <a:t>Development of mathematical thinking: deriving conjectures from cases and exploration and formalising them</a:t>
            </a:r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4762872" cy="114300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200" dirty="0" smtClean="0"/>
              <a:t>What is learnt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525963"/>
          </a:xfrm>
        </p:spPr>
        <p:txBody>
          <a:bodyPr/>
          <a:lstStyle/>
          <a:p>
            <a:r>
              <a:rPr lang="en-GB" dirty="0" smtClean="0"/>
              <a:t>Students need freedom to explore cases and make conjectures</a:t>
            </a:r>
          </a:p>
          <a:p>
            <a:r>
              <a:rPr lang="en-GB" dirty="0" smtClean="0"/>
              <a:t>Teacher needs to decide whether, when and how to introduce more formal methods to test conjectures</a:t>
            </a:r>
          </a:p>
          <a:p>
            <a:r>
              <a:rPr lang="en-GB" dirty="0" smtClean="0"/>
              <a:t>Discuss common intuitive beliefs that perimeter and area increase or decrease together</a:t>
            </a:r>
          </a:p>
          <a:p>
            <a:endParaRPr lang="en-GB" dirty="0"/>
          </a:p>
        </p:txBody>
      </p:sp>
      <p:sp>
        <p:nvSpPr>
          <p:cNvPr id="5" name="Rounded Rectangle 4"/>
          <p:cNvSpPr/>
          <p:nvPr/>
        </p:nvSpPr>
        <p:spPr>
          <a:xfrm>
            <a:off x="539552" y="188640"/>
            <a:ext cx="5112568" cy="144016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GB" sz="3200" dirty="0" smtClean="0"/>
              <a:t>Implications for pedagogy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Holiday problem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972816"/>
          </a:xfrm>
        </p:spPr>
        <p:txBody>
          <a:bodyPr/>
          <a:lstStyle/>
          <a:p>
            <a:r>
              <a:rPr lang="en-GB" dirty="0" smtClean="0"/>
              <a:t>“Plan a holiday” given a range of brochures and prices for a particular family, timescale and budget  </a:t>
            </a:r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 smtClean="0"/>
          </a:p>
        </p:txBody>
      </p:sp>
      <p:pic>
        <p:nvPicPr>
          <p:cNvPr id="1027" name="Picture 3" descr="C:\Users\Anne\Pictures\Pictures\online-content-causes-death-of-the-brochu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3140968"/>
            <a:ext cx="3528392" cy="28083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525963"/>
          </a:xfrm>
        </p:spPr>
        <p:txBody>
          <a:bodyPr/>
          <a:lstStyle/>
          <a:p>
            <a:r>
              <a:rPr lang="en-GB" dirty="0" smtClean="0"/>
              <a:t>How large will the working groups will be?</a:t>
            </a:r>
          </a:p>
          <a:p>
            <a:r>
              <a:rPr lang="en-GB" dirty="0" smtClean="0"/>
              <a:t>How will participation be managed?</a:t>
            </a:r>
          </a:p>
          <a:p>
            <a:r>
              <a:rPr lang="en-GB" dirty="0" smtClean="0"/>
              <a:t>How should answers be presented?</a:t>
            </a:r>
          </a:p>
          <a:p>
            <a:r>
              <a:rPr lang="en-GB" dirty="0" smtClean="0"/>
              <a:t>How long should this take?</a:t>
            </a:r>
          </a:p>
          <a:p>
            <a:r>
              <a:rPr lang="en-GB" dirty="0" smtClean="0"/>
              <a:t>How to manage non-mathematical aspects?</a:t>
            </a:r>
          </a:p>
          <a:p>
            <a:r>
              <a:rPr lang="en-GB" dirty="0" smtClean="0"/>
              <a:t>What new mathematics will students meet?</a:t>
            </a:r>
          </a:p>
          <a:p>
            <a:r>
              <a:rPr lang="en-GB" dirty="0" smtClean="0"/>
              <a:t>How will they all meet it?</a:t>
            </a:r>
            <a:endParaRPr lang="en-GB" dirty="0"/>
          </a:p>
        </p:txBody>
      </p:sp>
      <p:sp>
        <p:nvSpPr>
          <p:cNvPr id="5" name="Rounded Rectangle 4"/>
          <p:cNvSpPr/>
          <p:nvPr/>
        </p:nvSpPr>
        <p:spPr>
          <a:xfrm>
            <a:off x="539552" y="188640"/>
            <a:ext cx="5112568" cy="1368152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GB" sz="3200" dirty="0" smtClean="0"/>
              <a:t>Implications for pedagogy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Shrek</a:t>
            </a:r>
            <a:endParaRPr lang="en-GB" dirty="0"/>
          </a:p>
        </p:txBody>
      </p:sp>
      <p:pic>
        <p:nvPicPr>
          <p:cNvPr id="4" name="Content Placeholder 3" descr="C:\Users\Anne\Desktop\shrek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2348880"/>
            <a:ext cx="2415540" cy="290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67544" y="1556792"/>
            <a:ext cx="5328592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Draw a picture of Shrek using mainly quadratic curves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nne\Documents\Documents\2011-12 papers and presentations\shrek.png"/>
          <p:cNvPicPr>
            <a:picLocks noChangeAspect="1" noChangeArrowheads="1"/>
          </p:cNvPicPr>
          <p:nvPr/>
        </p:nvPicPr>
        <p:blipFill>
          <a:blip r:embed="rId2" cstate="print"/>
          <a:srcRect t="1742" r="48026" b="-1031"/>
          <a:stretch>
            <a:fillRect/>
          </a:stretch>
        </p:blipFill>
        <p:spPr bwMode="auto">
          <a:xfrm>
            <a:off x="1331640" y="980728"/>
            <a:ext cx="4752528" cy="410445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220072" y="908720"/>
            <a:ext cx="30963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My first attempt: both curves need to be ‘the other way up’</a:t>
            </a:r>
            <a:endParaRPr lang="en-GB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132856"/>
            <a:ext cx="8229600" cy="4525963"/>
          </a:xfrm>
        </p:spPr>
        <p:txBody>
          <a:bodyPr/>
          <a:lstStyle/>
          <a:p>
            <a:r>
              <a:rPr lang="en-GB" dirty="0" smtClean="0"/>
              <a:t>Familiarity with various ways of transforming quadratics</a:t>
            </a:r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4546848" cy="114300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200" dirty="0" smtClean="0"/>
              <a:t>What is learnt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Graph-plotting software availability</a:t>
            </a:r>
          </a:p>
          <a:p>
            <a:r>
              <a:rPr lang="en-GB" dirty="0" smtClean="0"/>
              <a:t>Time to explore and become more expert</a:t>
            </a:r>
          </a:p>
          <a:p>
            <a:r>
              <a:rPr lang="en-GB" dirty="0" smtClean="0"/>
              <a:t>Should the teacher suggest possible changes of parameters?</a:t>
            </a:r>
          </a:p>
          <a:p>
            <a:r>
              <a:rPr lang="en-GB" dirty="0" smtClean="0"/>
              <a:t>Should the teacher expect students to learn the effects of different transformations?</a:t>
            </a:r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4402832" cy="11430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pPr lvl="0"/>
            <a:r>
              <a:rPr lang="en-GB" sz="3200" dirty="0" smtClean="0"/>
              <a:t>Implications for pedagogy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GB" dirty="0" smtClean="0"/>
              <a:t>Applications and modelling</a:t>
            </a:r>
            <a:endParaRPr lang="en-GB" dirty="0"/>
          </a:p>
        </p:txBody>
      </p:sp>
      <p:pic>
        <p:nvPicPr>
          <p:cNvPr id="3079" name="Picture 7" descr="http://www.freeimageslive.co.uk/files/images006/street_ligh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1556792"/>
            <a:ext cx="3240360" cy="432048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899592" y="1484784"/>
            <a:ext cx="345638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It is a dark night; there is a street lamp shining 5 metres high; a child one metre high is walking nearby.  Think about the head of the child’s shadow.</a:t>
            </a:r>
          </a:p>
          <a:p>
            <a:endParaRPr lang="en-GB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Visualise the situation</a:t>
            </a:r>
          </a:p>
          <a:p>
            <a:r>
              <a:rPr lang="en-GB" dirty="0" smtClean="0"/>
              <a:t>Pose mathematical questions</a:t>
            </a:r>
          </a:p>
          <a:p>
            <a:r>
              <a:rPr lang="en-GB" dirty="0" smtClean="0"/>
              <a:t>Identify variables and how they relate</a:t>
            </a:r>
          </a:p>
          <a:p>
            <a:r>
              <a:rPr lang="en-GB" dirty="0" smtClean="0"/>
              <a:t>Conjecture and express relationships</a:t>
            </a:r>
          </a:p>
          <a:p>
            <a:pPr>
              <a:buNone/>
            </a:pPr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4618856" cy="1143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pPr algn="ctr"/>
            <a:r>
              <a:rPr lang="en-GB" sz="3200" dirty="0" smtClean="0"/>
              <a:t>What is 'problem-solving'?</a:t>
            </a:r>
            <a:endParaRPr lang="en-GB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2780928"/>
            <a:ext cx="8229600" cy="4525963"/>
          </a:xfrm>
        </p:spPr>
        <p:txBody>
          <a:bodyPr/>
          <a:lstStyle/>
          <a:p>
            <a:r>
              <a:rPr lang="en-GB" dirty="0" smtClean="0"/>
              <a:t>Routine and non-routine word problems</a:t>
            </a:r>
          </a:p>
          <a:p>
            <a:r>
              <a:rPr lang="en-GB" dirty="0" smtClean="0"/>
              <a:t>Application problems</a:t>
            </a:r>
          </a:p>
          <a:p>
            <a:r>
              <a:rPr lang="en-GB" dirty="0" err="1" smtClean="0"/>
              <a:t>Problematising</a:t>
            </a:r>
            <a:r>
              <a:rPr lang="en-GB" dirty="0" smtClean="0"/>
              <a:t> mathematics</a:t>
            </a:r>
          </a:p>
          <a:p>
            <a:pPr>
              <a:buNone/>
            </a:pPr>
            <a:endParaRPr lang="en-GB" dirty="0"/>
          </a:p>
        </p:txBody>
      </p:sp>
      <p:sp>
        <p:nvSpPr>
          <p:cNvPr id="5" name="Rounded Rectangle 4"/>
          <p:cNvSpPr/>
          <p:nvPr/>
        </p:nvSpPr>
        <p:spPr>
          <a:xfrm>
            <a:off x="611560" y="260648"/>
            <a:ext cx="4896544" cy="16561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/>
              <a:t>What is 'problem-solving'?</a:t>
            </a:r>
            <a:endParaRPr lang="en-GB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various possible purposes:</a:t>
            </a:r>
          </a:p>
          <a:p>
            <a:pPr lvl="1"/>
            <a:r>
              <a:rPr lang="en-GB" dirty="0" smtClean="0"/>
              <a:t>experience in spotting uses for similar triangles</a:t>
            </a:r>
          </a:p>
          <a:p>
            <a:pPr lvl="1"/>
            <a:r>
              <a:rPr lang="en-GB" dirty="0" smtClean="0"/>
              <a:t>understanding that loci are generated pathways following a relationship</a:t>
            </a:r>
          </a:p>
          <a:p>
            <a:pPr lvl="1"/>
            <a:r>
              <a:rPr lang="en-GB" dirty="0" smtClean="0"/>
              <a:t>more generally - experiencing modelling</a:t>
            </a:r>
          </a:p>
          <a:p>
            <a:pPr lvl="1"/>
            <a:r>
              <a:rPr lang="en-GB" dirty="0" smtClean="0"/>
              <a:t>comparing practical, physical, geometric and algebraic solutions</a:t>
            </a:r>
          </a:p>
          <a:p>
            <a:pPr lvl="1"/>
            <a:endParaRPr lang="en-GB" dirty="0" smtClean="0"/>
          </a:p>
          <a:p>
            <a:pPr lvl="1"/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67544" y="260648"/>
            <a:ext cx="4680520" cy="114300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200" dirty="0" smtClean="0"/>
              <a:t>What is learnt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641379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en-GB" dirty="0" smtClean="0"/>
              <a:t>focus on relationships between quantities and variables</a:t>
            </a:r>
          </a:p>
          <a:p>
            <a:pPr lvl="0"/>
            <a:r>
              <a:rPr lang="en-GB" dirty="0" smtClean="0"/>
              <a:t>representing and formalising: whether, how, when and who?</a:t>
            </a:r>
          </a:p>
          <a:p>
            <a:pPr lvl="0"/>
            <a:r>
              <a:rPr lang="en-GB" dirty="0" smtClean="0"/>
              <a:t>understanding procedures as a way to manipulate relations between quantities</a:t>
            </a:r>
          </a:p>
          <a:p>
            <a:pPr lvl="0"/>
            <a:r>
              <a:rPr lang="en-GB" dirty="0" smtClean="0"/>
              <a:t>the importance of diagrams, images, models, representations</a:t>
            </a:r>
          </a:p>
          <a:p>
            <a:pPr lvl="0"/>
            <a:r>
              <a:rPr lang="en-GB" dirty="0" smtClean="0"/>
              <a:t>non-standard situations</a:t>
            </a:r>
          </a:p>
          <a:p>
            <a:pPr lvl="0"/>
            <a:r>
              <a:rPr lang="en-GB" dirty="0" smtClean="0"/>
              <a:t>freedom and tools to explore cases and make conjectures</a:t>
            </a:r>
          </a:p>
          <a:p>
            <a:pPr lvl="0"/>
            <a:r>
              <a:rPr lang="en-GB" dirty="0" smtClean="0"/>
              <a:t>social organisation: groups, participation, presentation, time</a:t>
            </a:r>
            <a:endParaRPr lang="en-GB" dirty="0"/>
          </a:p>
        </p:txBody>
      </p:sp>
      <p:sp>
        <p:nvSpPr>
          <p:cNvPr id="5" name="Rounded Rectangle 4"/>
          <p:cNvSpPr/>
          <p:nvPr/>
        </p:nvSpPr>
        <p:spPr>
          <a:xfrm>
            <a:off x="539552" y="188640"/>
            <a:ext cx="6624736" cy="1368152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GB" sz="3200" dirty="0" smtClean="0"/>
              <a:t>Implications for pedagogy (summary)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 smtClean="0"/>
              <a:t>Problematising</a:t>
            </a:r>
            <a:r>
              <a:rPr lang="en-GB" dirty="0" smtClean="0"/>
              <a:t> new mathematics: examples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spcBef>
                <a:spcPts val="700"/>
              </a:spcBef>
            </a:pPr>
            <a:r>
              <a:rPr lang="en-GB" dirty="0" smtClean="0"/>
              <a:t>If two numbers add to make 13, and one of them is 8, how can we find the other?</a:t>
            </a:r>
          </a:p>
          <a:p>
            <a:pPr lvl="0">
              <a:spcBef>
                <a:spcPts val="700"/>
              </a:spcBef>
              <a:buNone/>
            </a:pPr>
            <a:endParaRPr lang="en-GB" dirty="0" smtClean="0"/>
          </a:p>
          <a:p>
            <a:pPr lvl="0">
              <a:spcBef>
                <a:spcPts val="700"/>
              </a:spcBef>
            </a:pPr>
            <a:r>
              <a:rPr lang="en-GB" dirty="0" smtClean="0"/>
              <a:t>What is the effect of changing parameters of functions?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From </a:t>
            </a:r>
            <a:r>
              <a:rPr lang="en-GB" dirty="0" err="1" smtClean="0"/>
              <a:t>Schoenfeld</a:t>
            </a:r>
            <a:r>
              <a:rPr lang="en-GB" dirty="0" smtClean="0"/>
              <a:t> (see paper)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Consider the set of equations</a:t>
            </a:r>
          </a:p>
          <a:p>
            <a:pPr>
              <a:buNone/>
            </a:pPr>
            <a:r>
              <a:rPr lang="en-GB" dirty="0" smtClean="0"/>
              <a:t>		</a:t>
            </a:r>
            <a:r>
              <a:rPr lang="en-GB" i="1" dirty="0" err="1" smtClean="0"/>
              <a:t>ax</a:t>
            </a:r>
            <a:r>
              <a:rPr lang="en-GB" i="1" dirty="0" smtClean="0"/>
              <a:t> + y = a</a:t>
            </a:r>
            <a:r>
              <a:rPr lang="en-GB" i="1" baseline="30000" dirty="0" smtClean="0"/>
              <a:t>2</a:t>
            </a:r>
            <a:endParaRPr lang="en-GB" dirty="0" smtClean="0"/>
          </a:p>
          <a:p>
            <a:pPr>
              <a:buNone/>
            </a:pPr>
            <a:r>
              <a:rPr lang="en-GB" i="1" dirty="0" smtClean="0"/>
              <a:t>		x + ay = 1</a:t>
            </a:r>
            <a:endParaRPr lang="en-GB" dirty="0" smtClean="0"/>
          </a:p>
          <a:p>
            <a:pPr>
              <a:buNone/>
            </a:pPr>
            <a:r>
              <a:rPr lang="en-GB" dirty="0" smtClean="0"/>
              <a:t> 	For what values of </a:t>
            </a:r>
            <a:r>
              <a:rPr lang="en-GB" i="1" dirty="0" smtClean="0"/>
              <a:t>a</a:t>
            </a:r>
            <a:r>
              <a:rPr lang="en-GB" dirty="0" smtClean="0"/>
              <a:t> does this system fail to have solutions, and for what values of </a:t>
            </a:r>
            <a:r>
              <a:rPr lang="en-GB" i="1" dirty="0" smtClean="0"/>
              <a:t>a</a:t>
            </a:r>
            <a:r>
              <a:rPr lang="en-GB" dirty="0" smtClean="0"/>
              <a:t> are there infinitely many solutions?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 smtClean="0"/>
              <a:t>Mathematising</a:t>
            </a:r>
            <a:r>
              <a:rPr lang="en-GB" dirty="0" smtClean="0"/>
              <a:t> a problem situation: recognising underlying structures </a:t>
            </a:r>
          </a:p>
          <a:p>
            <a:r>
              <a:rPr lang="en-GB" dirty="0" err="1" smtClean="0"/>
              <a:t>Problematising</a:t>
            </a:r>
            <a:r>
              <a:rPr lang="en-GB" dirty="0" smtClean="0"/>
              <a:t> mathematics: posing mathematical questions</a:t>
            </a:r>
            <a:endParaRPr lang="en-GB" dirty="0"/>
          </a:p>
        </p:txBody>
      </p:sp>
      <p:sp>
        <p:nvSpPr>
          <p:cNvPr id="7" name="Rounded Rectangle 6"/>
          <p:cNvSpPr/>
          <p:nvPr/>
        </p:nvSpPr>
        <p:spPr>
          <a:xfrm>
            <a:off x="5220072" y="3429000"/>
            <a:ext cx="3312368" cy="108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/>
              <a:t>What is 'problem-solving'?</a:t>
            </a:r>
            <a:endParaRPr lang="en-GB" sz="3200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4474840" cy="11430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pPr lvl="0"/>
            <a:r>
              <a:rPr lang="en-GB" sz="3200" dirty="0" smtClean="0"/>
              <a:t>Implications for pedagogy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1143000"/>
          </a:xfrm>
        </p:spPr>
        <p:txBody>
          <a:bodyPr>
            <a:normAutofit/>
          </a:bodyPr>
          <a:lstStyle/>
          <a:p>
            <a:pPr algn="r"/>
            <a:r>
              <a:rPr lang="en-GB" dirty="0" smtClean="0"/>
              <a:t>Recognising structures requires: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Knowledge of structures</a:t>
            </a:r>
          </a:p>
          <a:p>
            <a:r>
              <a:rPr lang="en-GB" dirty="0" smtClean="0"/>
              <a:t>Experience of recognising them in situations and in hidden forms</a:t>
            </a:r>
            <a:endParaRPr lang="en-GB" dirty="0"/>
          </a:p>
        </p:txBody>
      </p:sp>
      <p:sp>
        <p:nvSpPr>
          <p:cNvPr id="5" name="Rounded Rectangle 4"/>
          <p:cNvSpPr/>
          <p:nvPr/>
        </p:nvSpPr>
        <p:spPr>
          <a:xfrm>
            <a:off x="5364088" y="3429000"/>
            <a:ext cx="3168352" cy="1368152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GB" sz="3200" dirty="0" smtClean="0"/>
              <a:t>Implications for pedagogy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2474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Recognising multiplication, division and fractions in hidden forms: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C:\Users\Anne Watson\AppData\Local\Microsoft\Windows\Temporary Internet Files\Content.IE5\RYZBPBHL\MP900407071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82190"/>
            <a:ext cx="8064896" cy="60936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http://www.edwardtufte.com/tufte/graphics/Tshirt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620688"/>
            <a:ext cx="8474088" cy="52217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524000" y="3246120"/>
          <a:ext cx="6096000" cy="365760"/>
        </p:xfrm>
        <a:graphic>
          <a:graphicData uri="http://schemas.openxmlformats.org/drawingml/2006/table">
            <a:tbl>
              <a:tblPr/>
              <a:tblGrid>
                <a:gridCol w="3048000"/>
                <a:gridCol w="3048000"/>
              </a:tblGrid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/>
                        <a:t>Type: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dirty="0"/>
                        <a:t>JPG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66561" name="Rectangle 1"/>
          <p:cNvSpPr>
            <a:spLocks noChangeArrowheads="1"/>
          </p:cNvSpPr>
          <p:nvPr/>
        </p:nvSpPr>
        <p:spPr bwMode="auto">
          <a:xfrm>
            <a:off x="0" y="-323165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6563" name="Picture 3" descr="http://4.bp.blogspot.com/-xXUqjM4KSQU/USUf3XiyFYI/AAAAAAAAAyA/x_zQbZQjxtw/s1600/_MG_93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76672"/>
            <a:ext cx="8491872" cy="5661248"/>
          </a:xfrm>
          <a:prstGeom prst="rect">
            <a:avLst/>
          </a:prstGeom>
          <a:noFill/>
        </p:spPr>
      </p:pic>
      <p:sp>
        <p:nvSpPr>
          <p:cNvPr id="66564" name="Rectangle 4">
            <a:hlinkClick r:id="rId3"/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683568" y="260648"/>
            <a:ext cx="8229600" cy="1143000"/>
          </a:xfrm>
        </p:spPr>
        <p:txBody>
          <a:bodyPr/>
          <a:lstStyle/>
          <a:p>
            <a:pPr lvl="0"/>
            <a:r>
              <a:rPr lang="en-GB" dirty="0" smtClean="0"/>
              <a:t>Routine word problems</a:t>
            </a:r>
            <a:endParaRPr lang="en-GB" dirty="0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457200" y="1412775"/>
            <a:ext cx="8686800" cy="5184574"/>
          </a:xfrm>
        </p:spPr>
        <p:txBody>
          <a:bodyPr>
            <a:normAutofit fontScale="92500" lnSpcReduction="20000"/>
          </a:bodyPr>
          <a:lstStyle/>
          <a:p>
            <a:pPr lvl="0">
              <a:spcBef>
                <a:spcPts val="700"/>
              </a:spcBef>
              <a:buNone/>
            </a:pPr>
            <a:endParaRPr lang="en-GB" sz="2800" dirty="0" smtClean="0"/>
          </a:p>
          <a:p>
            <a:pPr lvl="0">
              <a:spcBef>
                <a:spcPts val="700"/>
              </a:spcBef>
            </a:pPr>
            <a:r>
              <a:rPr lang="en-GB" sz="2800" dirty="0" smtClean="0"/>
              <a:t>If </a:t>
            </a:r>
            <a:r>
              <a:rPr lang="en-GB" sz="2800" dirty="0"/>
              <a:t>I have 13 sweets and eat 8 of them, how many do I have left over</a:t>
            </a:r>
            <a:r>
              <a:rPr lang="en-GB" sz="2800" dirty="0" smtClean="0"/>
              <a:t>?</a:t>
            </a:r>
          </a:p>
          <a:p>
            <a:pPr lvl="0">
              <a:spcBef>
                <a:spcPts val="700"/>
              </a:spcBef>
            </a:pPr>
            <a:endParaRPr lang="en-GB" sz="2800" dirty="0" smtClean="0"/>
          </a:p>
          <a:p>
            <a:pPr lvl="0">
              <a:spcBef>
                <a:spcPts val="700"/>
              </a:spcBef>
            </a:pPr>
            <a:r>
              <a:rPr lang="en-GB" sz="2800" dirty="0" smtClean="0"/>
              <a:t>Build Your Own Burger allows people to decide exactly how large they want their burger. Burgers sell for $1.50 per ounce. The restaurant's cost to actually make the burger varies with its size. Build Your Own Burger states that if x is the size of the burger in ounces, for each ounce the cost is  </a:t>
            </a:r>
            <a:r>
              <a:rPr lang="en-GB" sz="2800" u="sng" dirty="0" smtClean="0"/>
              <a:t> 1 </a:t>
            </a:r>
            <a:r>
              <a:rPr lang="en-GB" sz="2800" dirty="0" smtClean="0"/>
              <a:t>x</a:t>
            </a:r>
            <a:r>
              <a:rPr lang="en-GB" sz="2800" baseline="30000" dirty="0" smtClean="0"/>
              <a:t>1/3</a:t>
            </a:r>
            <a:r>
              <a:rPr lang="en-GB" sz="2800" dirty="0" smtClean="0"/>
              <a:t> dollars per ounce. </a:t>
            </a:r>
            <a:br>
              <a:rPr lang="en-GB" sz="2800" dirty="0" smtClean="0"/>
            </a:br>
            <a:r>
              <a:rPr lang="en-GB" sz="2800" dirty="0" smtClean="0"/>
              <a:t>2 </a:t>
            </a:r>
            <a:br>
              <a:rPr lang="en-GB" sz="2800" dirty="0" smtClean="0"/>
            </a:br>
            <a:r>
              <a:rPr lang="en-GB" sz="2800" dirty="0" smtClean="0"/>
              <a:t/>
            </a:r>
            <a:br>
              <a:rPr lang="en-GB" sz="2800" dirty="0" smtClean="0"/>
            </a:br>
            <a:r>
              <a:rPr lang="en-GB" sz="2800" dirty="0" smtClean="0">
                <a:solidFill>
                  <a:srgbClr val="FF0000"/>
                </a:solidFill>
              </a:rPr>
              <a:t>Use definite integrals to </a:t>
            </a:r>
            <a:r>
              <a:rPr lang="en-GB" sz="2800" dirty="0" smtClean="0"/>
              <a:t>express and find the profit on the sale of an 8-ounce burger.</a:t>
            </a:r>
          </a:p>
          <a:p>
            <a:pPr lvl="0">
              <a:buNone/>
            </a:pPr>
            <a:endParaRPr lang="en-GB" dirty="0"/>
          </a:p>
          <a:p>
            <a:pPr lvl="0"/>
            <a:endParaRPr lang="en-GB" dirty="0"/>
          </a:p>
        </p:txBody>
      </p:sp>
      <p:pic>
        <p:nvPicPr>
          <p:cNvPr id="1026" name="Picture 2" descr="C:\Users\Anne\AppData\Local\Microsoft\Windows\Temporary Internet Files\Content.IE5\1D5D72WI\MC900232277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2204864"/>
            <a:ext cx="1435959" cy="882476"/>
          </a:xfrm>
          <a:prstGeom prst="rect">
            <a:avLst/>
          </a:prstGeom>
          <a:noFill/>
        </p:spPr>
      </p:pic>
      <p:pic>
        <p:nvPicPr>
          <p:cNvPr id="1027" name="Picture 3" descr="C:\Users\Anne\AppData\Local\Microsoft\Windows\Temporary Internet Files\Content.IE5\1D5D72WI\MC900232277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76673"/>
            <a:ext cx="1296144" cy="796552"/>
          </a:xfrm>
          <a:prstGeom prst="rect">
            <a:avLst/>
          </a:prstGeom>
          <a:noFill/>
        </p:spPr>
      </p:pic>
      <p:pic>
        <p:nvPicPr>
          <p:cNvPr id="1028" name="Picture 4" descr="C:\Users\Anne\AppData\Local\Microsoft\Windows\Temporary Internet Files\Content.IE5\UR6H9AEQ\MC900264322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4725144"/>
            <a:ext cx="1512168" cy="63976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Same quadratic hidden forms: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dirty="0" smtClean="0"/>
              <a:t>6x</a:t>
            </a:r>
            <a:r>
              <a:rPr lang="en-GB" baseline="30000" dirty="0" smtClean="0"/>
              <a:t>2</a:t>
            </a:r>
            <a:r>
              <a:rPr lang="en-GB" dirty="0" smtClean="0"/>
              <a:t> - 5x + 1 = y</a:t>
            </a:r>
          </a:p>
          <a:p>
            <a:pPr>
              <a:buNone/>
            </a:pPr>
            <a:r>
              <a:rPr lang="en-GB" dirty="0" smtClean="0"/>
              <a:t>(3a – 1) (2a - 1) = b</a:t>
            </a:r>
            <a:endParaRPr lang="en-GB" baseline="30000" dirty="0" smtClean="0"/>
          </a:p>
          <a:p>
            <a:pPr>
              <a:buNone/>
            </a:pPr>
            <a:r>
              <a:rPr lang="en-GB" dirty="0" smtClean="0"/>
              <a:t>6e</a:t>
            </a:r>
            <a:r>
              <a:rPr lang="en-GB" baseline="30000" dirty="0" smtClean="0"/>
              <a:t>8z</a:t>
            </a:r>
            <a:r>
              <a:rPr lang="en-GB" dirty="0" smtClean="0"/>
              <a:t> – 5e</a:t>
            </a:r>
            <a:r>
              <a:rPr lang="en-GB" baseline="30000" dirty="0" smtClean="0"/>
              <a:t>4z </a:t>
            </a:r>
            <a:r>
              <a:rPr lang="en-GB" dirty="0" smtClean="0"/>
              <a:t>+ 1 = y</a:t>
            </a:r>
          </a:p>
          <a:p>
            <a:pPr>
              <a:buNone/>
            </a:pPr>
            <a:r>
              <a:rPr lang="en-GB" dirty="0" smtClean="0"/>
              <a:t>7sin</a:t>
            </a:r>
            <a:r>
              <a:rPr lang="en-GB" baseline="30000" dirty="0" smtClean="0"/>
              <a:t>2</a:t>
            </a:r>
            <a:r>
              <a:rPr lang="en-GB" dirty="0" smtClean="0"/>
              <a:t>x</a:t>
            </a:r>
            <a:r>
              <a:rPr lang="en-GB" baseline="30000" dirty="0" smtClean="0"/>
              <a:t>  </a:t>
            </a:r>
            <a:r>
              <a:rPr lang="en-GB" dirty="0" smtClean="0"/>
              <a:t>+ 8cos2x – 5cosx = y</a:t>
            </a:r>
            <a:endParaRPr lang="en-GB" baseline="30000" dirty="0" smtClean="0"/>
          </a:p>
          <a:p>
            <a:pPr>
              <a:buNone/>
            </a:pP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Posing questions requires: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Knowing what mathematics is </a:t>
            </a:r>
          </a:p>
          <a:p>
            <a:r>
              <a:rPr lang="en-GB" dirty="0" smtClean="0"/>
              <a:t>Being interested in:</a:t>
            </a:r>
          </a:p>
          <a:p>
            <a:pPr lvl="1"/>
            <a:r>
              <a:rPr lang="en-GB" dirty="0" smtClean="0"/>
              <a:t>What is the same and what is different?</a:t>
            </a:r>
          </a:p>
          <a:p>
            <a:pPr lvl="1"/>
            <a:r>
              <a:rPr lang="en-GB" dirty="0" smtClean="0"/>
              <a:t>What changes and what stays the same?</a:t>
            </a:r>
          </a:p>
          <a:p>
            <a:pPr lvl="1"/>
            <a:r>
              <a:rPr lang="en-GB" dirty="0" smtClean="0"/>
              <a:t>Transforming, e.g. reversing question and answers</a:t>
            </a:r>
          </a:p>
          <a:p>
            <a:r>
              <a:rPr lang="en-GB" dirty="0" smtClean="0"/>
              <a:t>Experience in answering such questions</a:t>
            </a:r>
          </a:p>
          <a:p>
            <a:endParaRPr lang="en-GB" dirty="0" smtClean="0"/>
          </a:p>
          <a:p>
            <a:pPr lvl="1">
              <a:buNone/>
            </a:pPr>
            <a:endParaRPr lang="en-GB" dirty="0"/>
          </a:p>
        </p:txBody>
      </p:sp>
      <p:sp>
        <p:nvSpPr>
          <p:cNvPr id="7" name="Rounded Rectangle 6"/>
          <p:cNvSpPr/>
          <p:nvPr/>
        </p:nvSpPr>
        <p:spPr>
          <a:xfrm>
            <a:off x="5004048" y="4941168"/>
            <a:ext cx="3312368" cy="1368152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GB" sz="3200" dirty="0" smtClean="0"/>
              <a:t>Implications for pedagogy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9552" y="476672"/>
            <a:ext cx="763284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/>
              <a:t>What is the same and what is different?</a:t>
            </a:r>
            <a:br>
              <a:rPr lang="en-GB" sz="2800" dirty="0" smtClean="0"/>
            </a:br>
            <a:r>
              <a:rPr lang="en-GB" sz="2800" dirty="0" smtClean="0"/>
              <a:t>What changes and what stays the same?</a:t>
            </a:r>
            <a:br>
              <a:rPr lang="en-GB" sz="2800" dirty="0" smtClean="0"/>
            </a:br>
            <a:r>
              <a:rPr lang="en-GB" sz="2800" dirty="0" smtClean="0"/>
              <a:t>Transforming:</a:t>
            </a:r>
          </a:p>
          <a:p>
            <a:r>
              <a:rPr lang="en-GB" sz="2800" dirty="0" smtClean="0"/>
              <a:t>reversing question </a:t>
            </a:r>
          </a:p>
          <a:p>
            <a:r>
              <a:rPr lang="en-GB" sz="2800" dirty="0" smtClean="0"/>
              <a:t>     and answers</a:t>
            </a:r>
            <a:endParaRPr lang="en-GB" sz="2800" dirty="0"/>
          </a:p>
        </p:txBody>
      </p:sp>
      <p:pic>
        <p:nvPicPr>
          <p:cNvPr id="38914" name="Picture 2" descr="http://intmstat.com/blog/2008/11/tree-mounta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1700808"/>
            <a:ext cx="3571875" cy="4762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Mathematical problem solvers need: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Repertoire of structures and questions (knowledge and strategies) </a:t>
            </a:r>
          </a:p>
          <a:p>
            <a:r>
              <a:rPr lang="en-GB" dirty="0" smtClean="0"/>
              <a:t>Experience in using these </a:t>
            </a:r>
          </a:p>
          <a:p>
            <a:r>
              <a:rPr lang="en-GB" dirty="0" smtClean="0"/>
              <a:t>Combinations of knowledge and experience that generate: </a:t>
            </a:r>
          </a:p>
          <a:p>
            <a:pPr lvl="1"/>
            <a:r>
              <a:rPr lang="en-GB" dirty="0" smtClean="0"/>
              <a:t>Awareness of what might be appropriate to use</a:t>
            </a:r>
          </a:p>
          <a:p>
            <a:pPr lvl="1"/>
            <a:r>
              <a:rPr lang="en-GB" dirty="0" smtClean="0"/>
              <a:t>Teachers who are </a:t>
            </a:r>
            <a:r>
              <a:rPr lang="en-GB" dirty="0" smtClean="0"/>
              <a:t>themselves</a:t>
            </a:r>
            <a:r>
              <a:rPr lang="en-GB" dirty="0" smtClean="0"/>
              <a:t> </a:t>
            </a:r>
            <a:r>
              <a:rPr lang="en-GB" dirty="0" smtClean="0"/>
              <a:t>mathematical problem-solvers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2" y="2130425"/>
            <a:ext cx="8640960" cy="1470025"/>
          </a:xfrm>
        </p:spPr>
        <p:txBody>
          <a:bodyPr/>
          <a:lstStyle/>
          <a:p>
            <a:r>
              <a:rPr lang="en-GB" dirty="0" smtClean="0"/>
              <a:t>anne.watson@education.ox.ac.uk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87624" y="3501008"/>
            <a:ext cx="6400800" cy="1752600"/>
          </a:xfrm>
        </p:spPr>
        <p:txBody>
          <a:bodyPr>
            <a:normAutofit fontScale="92500" lnSpcReduction="20000"/>
          </a:bodyPr>
          <a:lstStyle/>
          <a:p>
            <a:r>
              <a:rPr lang="en-GB" sz="4400" b="1" dirty="0" smtClean="0"/>
              <a:t>PMƟ</a:t>
            </a:r>
          </a:p>
          <a:p>
            <a:r>
              <a:rPr lang="en-GB" sz="4400" b="1" smtClean="0"/>
              <a:t>Promoting Mathematical </a:t>
            </a:r>
            <a:r>
              <a:rPr lang="en-GB" sz="4400" b="1" dirty="0" smtClean="0"/>
              <a:t>T</a:t>
            </a:r>
            <a:r>
              <a:rPr lang="en-GB" sz="4400" b="1" smtClean="0"/>
              <a:t>hinking</a:t>
            </a:r>
            <a:endParaRPr lang="en-GB" sz="440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708920"/>
            <a:ext cx="8229600" cy="4525963"/>
          </a:xfrm>
        </p:spPr>
        <p:txBody>
          <a:bodyPr/>
          <a:lstStyle/>
          <a:p>
            <a:r>
              <a:rPr lang="en-GB" dirty="0" smtClean="0"/>
              <a:t>Sweets: spot the relevant procedure</a:t>
            </a:r>
          </a:p>
          <a:p>
            <a:r>
              <a:rPr lang="en-GB" dirty="0" smtClean="0"/>
              <a:t>Burgers: work out how to use the given procedure</a:t>
            </a:r>
          </a:p>
          <a:p>
            <a:endParaRPr lang="en-GB" dirty="0"/>
          </a:p>
        </p:txBody>
      </p:sp>
      <p:sp>
        <p:nvSpPr>
          <p:cNvPr id="5" name="Rounded Rectangle 4"/>
          <p:cNvSpPr/>
          <p:nvPr/>
        </p:nvSpPr>
        <p:spPr>
          <a:xfrm>
            <a:off x="611560" y="260648"/>
            <a:ext cx="4896544" cy="16561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/>
              <a:t>What is 'problem-solving'?</a:t>
            </a:r>
            <a:endParaRPr lang="en-GB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332037"/>
            <a:ext cx="8229600" cy="4525963"/>
          </a:xfrm>
        </p:spPr>
        <p:txBody>
          <a:bodyPr/>
          <a:lstStyle/>
          <a:p>
            <a:r>
              <a:rPr lang="en-GB" dirty="0" smtClean="0"/>
              <a:t>Practice in using the procedure</a:t>
            </a:r>
          </a:p>
          <a:p>
            <a:r>
              <a:rPr lang="en-GB" dirty="0" smtClean="0"/>
              <a:t>How the procedure applies to real situations</a:t>
            </a:r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4330824" cy="114300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en-GB" sz="3200" dirty="0" smtClean="0"/>
              <a:t>What is learnt?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700808"/>
            <a:ext cx="8229600" cy="4525963"/>
          </a:xfrm>
        </p:spPr>
        <p:txBody>
          <a:bodyPr/>
          <a:lstStyle/>
          <a:p>
            <a:r>
              <a:rPr lang="en-GB" dirty="0" smtClean="0"/>
              <a:t>Focusing on:</a:t>
            </a:r>
          </a:p>
          <a:p>
            <a:pPr lvl="1"/>
            <a:r>
              <a:rPr lang="en-GB" dirty="0" smtClean="0"/>
              <a:t>developing procedures </a:t>
            </a:r>
            <a:r>
              <a:rPr lang="en-GB" i="1" dirty="0" smtClean="0"/>
              <a:t>from</a:t>
            </a:r>
            <a:r>
              <a:rPr lang="en-GB" dirty="0" smtClean="0"/>
              <a:t> manipulating quantities</a:t>
            </a:r>
          </a:p>
          <a:p>
            <a:pPr lvl="1"/>
            <a:r>
              <a:rPr lang="en-GB" dirty="0" smtClean="0"/>
              <a:t>formalising what we do already</a:t>
            </a:r>
          </a:p>
          <a:p>
            <a:pPr lvl="1"/>
            <a:r>
              <a:rPr lang="en-GB" dirty="0" smtClean="0"/>
              <a:t>understanding procedures as manipulating relations between quantities</a:t>
            </a:r>
          </a:p>
          <a:p>
            <a:pPr lvl="1"/>
            <a:r>
              <a:rPr lang="en-GB" dirty="0" smtClean="0"/>
              <a:t>methods that arise within mathematics that can be applied outside</a:t>
            </a:r>
          </a:p>
          <a:p>
            <a:pPr lvl="1"/>
            <a:r>
              <a:rPr lang="en-GB" dirty="0" smtClean="0"/>
              <a:t>‘doing’ </a:t>
            </a:r>
            <a:r>
              <a:rPr lang="en-GB" i="1" dirty="0" smtClean="0"/>
              <a:t>and</a:t>
            </a:r>
            <a:r>
              <a:rPr lang="en-GB" dirty="0" smtClean="0"/>
              <a:t> ‘understanding’</a:t>
            </a:r>
          </a:p>
          <a:p>
            <a:pPr lvl="1"/>
            <a:endParaRPr lang="en-GB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6059016" cy="11430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GB" sz="3200" dirty="0" smtClean="0"/>
              <a:t>Implications for pedagogy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24544" y="404664"/>
            <a:ext cx="8229600" cy="1143000"/>
          </a:xfrm>
        </p:spPr>
        <p:txBody>
          <a:bodyPr/>
          <a:lstStyle/>
          <a:p>
            <a:r>
              <a:rPr lang="en-GB" dirty="0" smtClean="0"/>
              <a:t>Non-routine problems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525963"/>
          </a:xfrm>
        </p:spPr>
        <p:txBody>
          <a:bodyPr>
            <a:normAutofit fontScale="85000" lnSpcReduction="20000"/>
          </a:bodyPr>
          <a:lstStyle/>
          <a:p>
            <a:pPr lvl="0">
              <a:spcBef>
                <a:spcPts val="700"/>
              </a:spcBef>
            </a:pPr>
            <a:r>
              <a:rPr lang="en-GB" dirty="0" smtClean="0"/>
              <a:t>Mel and Molly walk home together but Molly has an extra bit to walk after they get to Mel’s house; it takes Molly 13 minutes to walk home and Mel 8 minutes.  For how many minutes is Molly walking on her own?</a:t>
            </a:r>
          </a:p>
          <a:p>
            <a:pPr lvl="0">
              <a:spcBef>
                <a:spcPts val="700"/>
              </a:spcBef>
            </a:pPr>
            <a:r>
              <a:rPr lang="en-GB" dirty="0" smtClean="0"/>
              <a:t>Build Your Own Burger allows people to decide exactly how large they want their burger. Burgers sell for $1.50 per ounce. The restaurant's cost to actually make the burger varies with its size. Build Your Own Burger states that if x is the size of the burger in ounces, for each ounce the cost is</a:t>
            </a:r>
            <a:r>
              <a:rPr lang="en-GB" u="sng" dirty="0" smtClean="0"/>
              <a:t> 1 </a:t>
            </a:r>
            <a:r>
              <a:rPr lang="en-GB" dirty="0" smtClean="0"/>
              <a:t>x</a:t>
            </a:r>
            <a:r>
              <a:rPr lang="en-GB" baseline="30000" dirty="0" smtClean="0"/>
              <a:t>1/3</a:t>
            </a:r>
            <a:r>
              <a:rPr lang="en-GB" dirty="0" smtClean="0"/>
              <a:t> dollars per ounce. </a:t>
            </a:r>
            <a:br>
              <a:rPr lang="en-GB" dirty="0" smtClean="0"/>
            </a:br>
            <a:r>
              <a:rPr lang="en-GB" dirty="0" smtClean="0"/>
              <a:t>			2</a:t>
            </a:r>
            <a:br>
              <a:rPr lang="en-GB" dirty="0" smtClean="0"/>
            </a:br>
            <a:r>
              <a:rPr lang="en-GB" dirty="0" smtClean="0"/>
              <a:t>Express and find the profit on the sale of an 8-ounce burger.</a:t>
            </a:r>
          </a:p>
          <a:p>
            <a:pPr lvl="0">
              <a:spcBef>
                <a:spcPts val="700"/>
              </a:spcBef>
            </a:pPr>
            <a:endParaRPr lang="en-GB" dirty="0" smtClean="0"/>
          </a:p>
        </p:txBody>
      </p:sp>
      <p:pic>
        <p:nvPicPr>
          <p:cNvPr id="2050" name="Picture 2" descr="C:\Users\Anne\AppData\Local\Microsoft\Windows\Temporary Internet Files\Content.IE5\1D5D72WI\MC900445984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260648"/>
            <a:ext cx="1762963" cy="1663294"/>
          </a:xfrm>
          <a:prstGeom prst="rect">
            <a:avLst/>
          </a:prstGeom>
          <a:noFill/>
        </p:spPr>
      </p:pic>
      <p:pic>
        <p:nvPicPr>
          <p:cNvPr id="5" name="Picture 4" descr="C:\Users\Anne\AppData\Local\Microsoft\Windows\Temporary Internet Files\Content.IE5\UR6H9AEQ\MC900264322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4941168"/>
            <a:ext cx="1512168" cy="6397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844824"/>
            <a:ext cx="8229600" cy="4525963"/>
          </a:xfrm>
        </p:spPr>
        <p:txBody>
          <a:bodyPr/>
          <a:lstStyle/>
          <a:p>
            <a:pPr lvl="0"/>
            <a:r>
              <a:rPr lang="en-GB" dirty="0" smtClean="0"/>
              <a:t>Understand the situation and the relations between quantities involved – not just ‘spot the procedure’ or use the given procedure</a:t>
            </a:r>
          </a:p>
          <a:p>
            <a:pPr lvl="0"/>
            <a:r>
              <a:rPr lang="en-GB" dirty="0" smtClean="0"/>
              <a:t>Walking home: understand the structure, maybe using diagrams</a:t>
            </a:r>
          </a:p>
          <a:p>
            <a:pPr lvl="0"/>
            <a:r>
              <a:rPr lang="en-GB" dirty="0" smtClean="0"/>
              <a:t>Burgers: identify variables and express their relationships</a:t>
            </a:r>
          </a:p>
          <a:p>
            <a:pPr>
              <a:buNone/>
            </a:pPr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5987008" cy="1143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/>
              <a:t>What is 'problem-solving'?</a:t>
            </a:r>
            <a:endParaRPr lang="en-GB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1565</TotalTime>
  <Words>1158</Words>
  <Application>Microsoft Office PowerPoint</Application>
  <PresentationFormat>On-screen Show (4:3)</PresentationFormat>
  <Paragraphs>171</Paragraphs>
  <Slides>44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Office Theme</vt:lpstr>
      <vt:lpstr>Preparing school students for a problem-solving approach to mathematics </vt:lpstr>
      <vt:lpstr>  Problems about ‘problem-solving’?</vt:lpstr>
      <vt:lpstr> </vt:lpstr>
      <vt:lpstr>Routine word problems</vt:lpstr>
      <vt:lpstr>Slide 5</vt:lpstr>
      <vt:lpstr>What is learnt?</vt:lpstr>
      <vt:lpstr>Implications for pedagogy</vt:lpstr>
      <vt:lpstr>Non-routine problems</vt:lpstr>
      <vt:lpstr>What is 'problem-solving'?</vt:lpstr>
      <vt:lpstr>Slide 10</vt:lpstr>
      <vt:lpstr>Implications for pedagogy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What is 'problem-solving'?</vt:lpstr>
      <vt:lpstr>What is learnt ?</vt:lpstr>
      <vt:lpstr>Slide 21</vt:lpstr>
      <vt:lpstr>Holiday problem </vt:lpstr>
      <vt:lpstr>Slide 23</vt:lpstr>
      <vt:lpstr>Shrek</vt:lpstr>
      <vt:lpstr>Slide 25</vt:lpstr>
      <vt:lpstr>What is learnt ?</vt:lpstr>
      <vt:lpstr>Implications for pedagogy</vt:lpstr>
      <vt:lpstr>Applications and modelling</vt:lpstr>
      <vt:lpstr>What is 'problem-solving'?</vt:lpstr>
      <vt:lpstr>What is learnt ?</vt:lpstr>
      <vt:lpstr>Slide 31</vt:lpstr>
      <vt:lpstr>Problematising new mathematics: examples</vt:lpstr>
      <vt:lpstr>From Schoenfeld (see paper)</vt:lpstr>
      <vt:lpstr>Implications for pedagogy</vt:lpstr>
      <vt:lpstr>Recognising structures requires:</vt:lpstr>
      <vt:lpstr>Recognising multiplication, division and fractions in hidden forms:</vt:lpstr>
      <vt:lpstr>Slide 37</vt:lpstr>
      <vt:lpstr>Slide 38</vt:lpstr>
      <vt:lpstr>Slide 39</vt:lpstr>
      <vt:lpstr>Same quadratic hidden forms:</vt:lpstr>
      <vt:lpstr>Posing questions requires:</vt:lpstr>
      <vt:lpstr>Slide 42</vt:lpstr>
      <vt:lpstr>Mathematical problem solvers need:</vt:lpstr>
      <vt:lpstr>anne.watson@education.ox.ac.uk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Problem-solving in,with and for mathematics</dc:title>
  <dc:creator>Anne</dc:creator>
  <cp:lastModifiedBy>Anne</cp:lastModifiedBy>
  <cp:revision>55</cp:revision>
  <dcterms:created xsi:type="dcterms:W3CDTF">2013-11-22T14:53:00Z</dcterms:created>
  <dcterms:modified xsi:type="dcterms:W3CDTF">2014-03-11T06:52:49Z</dcterms:modified>
</cp:coreProperties>
</file>