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6" r:id="rId2"/>
    <p:sldId id="264" r:id="rId3"/>
    <p:sldId id="270" r:id="rId4"/>
    <p:sldId id="263" r:id="rId5"/>
    <p:sldId id="300" r:id="rId6"/>
    <p:sldId id="691" r:id="rId7"/>
    <p:sldId id="417" r:id="rId8"/>
    <p:sldId id="678" r:id="rId9"/>
    <p:sldId id="301" r:id="rId10"/>
    <p:sldId id="684" r:id="rId11"/>
    <p:sldId id="685" r:id="rId12"/>
    <p:sldId id="692" r:id="rId13"/>
    <p:sldId id="686" r:id="rId14"/>
    <p:sldId id="687" r:id="rId15"/>
    <p:sldId id="688" r:id="rId16"/>
    <p:sldId id="689" r:id="rId17"/>
    <p:sldId id="690" r:id="rId18"/>
    <p:sldId id="681" r:id="rId19"/>
    <p:sldId id="682" r:id="rId20"/>
    <p:sldId id="683" r:id="rId21"/>
    <p:sldId id="693" r:id="rId22"/>
    <p:sldId id="694" r:id="rId23"/>
    <p:sldId id="294" r:id="rId24"/>
    <p:sldId id="298" r:id="rId25"/>
    <p:sldId id="266" r:id="rId26"/>
    <p:sldId id="297" r:id="rId27"/>
    <p:sldId id="680" r:id="rId28"/>
    <p:sldId id="295" r:id="rId29"/>
    <p:sldId id="296" r:id="rId30"/>
    <p:sldId id="269" r:id="rId31"/>
    <p:sldId id="268" r:id="rId32"/>
    <p:sldId id="274" r:id="rId33"/>
    <p:sldId id="257" r:id="rId34"/>
    <p:sldId id="281" r:id="rId35"/>
    <p:sldId id="282" r:id="rId36"/>
    <p:sldId id="283" r:id="rId37"/>
    <p:sldId id="279" r:id="rId38"/>
    <p:sldId id="277" r:id="rId39"/>
    <p:sldId id="285" r:id="rId40"/>
    <p:sldId id="287" r:id="rId41"/>
    <p:sldId id="288" r:id="rId42"/>
    <p:sldId id="286" r:id="rId43"/>
    <p:sldId id="289" r:id="rId44"/>
    <p:sldId id="290" r:id="rId45"/>
    <p:sldId id="291" r:id="rId46"/>
    <p:sldId id="292" r:id="rId47"/>
    <p:sldId id="293" r:id="rId48"/>
    <p:sldId id="275" r:id="rId49"/>
    <p:sldId id="276" r:id="rId50"/>
    <p:sldId id="259" r:id="rId51"/>
    <p:sldId id="260" r:id="rId52"/>
    <p:sldId id="261" r:id="rId53"/>
    <p:sldId id="262" r:id="rId54"/>
    <p:sldId id="258" r:id="rId55"/>
    <p:sldId id="29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12D"/>
    <a:srgbClr val="CCFF66"/>
    <a:srgbClr val="0432FF"/>
    <a:srgbClr val="825C32"/>
    <a:srgbClr val="944B2F"/>
    <a:srgbClr val="FFF7EB"/>
    <a:srgbClr val="FFF5C4"/>
    <a:srgbClr val="AB7942"/>
    <a:srgbClr val="FFF1BF"/>
    <a:srgbClr val="FCF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9"/>
    <p:restoredTop sz="86439"/>
  </p:normalViewPr>
  <p:slideViewPr>
    <p:cSldViewPr snapToGrid="0" snapToObjects="1">
      <p:cViewPr varScale="1">
        <p:scale>
          <a:sx n="114" d="100"/>
          <a:sy n="114" d="100"/>
        </p:scale>
        <p:origin x="480" y="184"/>
      </p:cViewPr>
      <p:guideLst/>
    </p:cSldViewPr>
  </p:slideViewPr>
  <p:outlineViewPr>
    <p:cViewPr>
      <p:scale>
        <a:sx n="33" d="100"/>
        <a:sy n="33" d="100"/>
      </p:scale>
      <p:origin x="0" y="-37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22311-5CA0-434A-8836-9A35A1117901}" type="datetimeFigureOut">
              <a:rPr lang="en-GB" smtClean="0"/>
              <a:t>01/11/2018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4106F-A996-3546-9410-1E5A685A05E2}" type="slidenum">
              <a:rPr lang="en-GB" smtClean="0"/>
              <a:t>‹#›</a:t>
            </a:fld>
            <a:endParaRPr lang="en-GB"/>
          </a:p>
        </p:txBody>
      </p:sp>
    </p:spTree>
    <p:extLst>
      <p:ext uri="{BB962C8B-B14F-4D97-AF65-F5344CB8AC3E}">
        <p14:creationId xmlns:p14="http://schemas.microsoft.com/office/powerpoint/2010/main" val="219573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Von Worley, S. (2012) </a:t>
            </a:r>
            <a:r>
              <a:rPr lang="en-GB" dirty="0" err="1"/>
              <a:t>datapointed.net</a:t>
            </a:r>
            <a:r>
              <a:rPr lang="en-GB" dirty="0"/>
              <a:t>/2012/10/animated-factorization-diagrams</a:t>
            </a:r>
          </a:p>
          <a:p>
            <a:r>
              <a:rPr lang="en-GB" dirty="0"/>
              <a:t>Based on an idea of</a:t>
            </a:r>
            <a:r>
              <a:rPr lang="en-GB" baseline="0" dirty="0"/>
              <a:t> </a:t>
            </a:r>
          </a:p>
          <a:p>
            <a:r>
              <a:rPr lang="en-GB" dirty="0" err="1"/>
              <a:t>Yorgey</a:t>
            </a:r>
            <a:r>
              <a:rPr lang="en-GB" dirty="0"/>
              <a:t>, B. (2012). </a:t>
            </a:r>
            <a:r>
              <a:rPr lang="en-GB" dirty="0" err="1"/>
              <a:t>mathlesstraveled.com</a:t>
            </a:r>
            <a:r>
              <a:rPr lang="en-GB" dirty="0"/>
              <a:t>/2012/10/05/factorization-diagrams/</a:t>
            </a:r>
          </a:p>
        </p:txBody>
      </p:sp>
      <p:sp>
        <p:nvSpPr>
          <p:cNvPr id="4" name="Slide Number Placeholder 3"/>
          <p:cNvSpPr>
            <a:spLocks noGrp="1"/>
          </p:cNvSpPr>
          <p:nvPr>
            <p:ph type="sldNum" sz="quarter" idx="5"/>
          </p:nvPr>
        </p:nvSpPr>
        <p:spPr/>
        <p:txBody>
          <a:bodyPr/>
          <a:lstStyle/>
          <a:p>
            <a:fld id="{A3A4106F-A996-3546-9410-1E5A685A05E2}" type="slidenum">
              <a:rPr lang="en-GB" smtClean="0"/>
              <a:t>9</a:t>
            </a:fld>
            <a:endParaRPr lang="en-GB"/>
          </a:p>
        </p:txBody>
      </p:sp>
    </p:spTree>
    <p:extLst>
      <p:ext uri="{BB962C8B-B14F-4D97-AF65-F5344CB8AC3E}">
        <p14:creationId xmlns:p14="http://schemas.microsoft.com/office/powerpoint/2010/main" val="66830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D6780-A780-AD43-9EA0-841B2C3CC8A7}" type="slidenum">
              <a:rPr lang="en-US"/>
              <a:pPr/>
              <a:t>41</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289245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04E85-1A37-8647-B973-4AB77FD5AEB1}" type="slidenum">
              <a:rPr lang="en-US"/>
              <a:pPr/>
              <a:t>42</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90109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E4D9D-A40B-BA45-ABA8-75B9A46EB0C9}" type="slidenum">
              <a:rPr lang="en-US"/>
              <a:pPr/>
              <a:t>43</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655262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35CE2-9DDB-EF47-B923-F0D17BE8552A}" type="slidenum">
              <a:rPr lang="en-US"/>
              <a:pPr/>
              <a:t>44</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47166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CC090C-D076-D542-AC00-22007455BF16}" type="slidenum">
              <a:rPr lang="en-US"/>
              <a:pPr/>
              <a:t>45</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74200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81376-AAF8-7740-872E-A8C1A0B6FF13}" type="slidenum">
              <a:rPr lang="en-US"/>
              <a:pPr/>
              <a:t>46</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0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11750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A0BA8-372C-3F42-B441-FE660F90EBFA}" type="slidenum">
              <a:rPr lang="en-US"/>
              <a:pPr/>
              <a:t>47</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52833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76CFED-EABB-744C-90F4-BA86B920B275}" type="slidenum">
              <a:rPr lang="en-US"/>
              <a:pPr/>
              <a:t>48</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22261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2A624EDD-11E3-8046-B788-37D425A78B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7F475A40-85BA-464F-985A-3C9FB99D98E4}" type="slidenum">
              <a:rPr lang="en-US" altLang="en-US" sz="1200" b="0">
                <a:latin typeface="Lucida Grande" panose="020B0600040502020204" pitchFamily="34" charset="0"/>
              </a:rPr>
              <a:pPr/>
              <a:t>18</a:t>
            </a:fld>
            <a:endParaRPr lang="en-US" altLang="en-US" sz="1200" b="0">
              <a:latin typeface="Lucida Grande" panose="020B0600040502020204" pitchFamily="34" charset="0"/>
            </a:endParaRPr>
          </a:p>
        </p:txBody>
      </p:sp>
      <p:sp>
        <p:nvSpPr>
          <p:cNvPr id="53250" name="Rectangle 2">
            <a:extLst>
              <a:ext uri="{FF2B5EF4-FFF2-40B4-BE49-F238E27FC236}">
                <a16:creationId xmlns:a16="http://schemas.microsoft.com/office/drawing/2014/main" id="{E7EC3426-2064-CC4C-AD2D-41758C6CF3A2}"/>
              </a:ext>
            </a:extLst>
          </p:cNvPr>
          <p:cNvSpPr>
            <a:spLocks noGrp="1" noRot="1" noChangeAspect="1" noChangeArrowheads="1"/>
          </p:cNvSpPr>
          <p:nvPr>
            <p:ph type="sldImg"/>
          </p:nvPr>
        </p:nvSpPr>
        <p:spPr>
          <a:solidFill>
            <a:srgbClr val="FFFFFF"/>
          </a:solidFill>
          <a:ln/>
        </p:spPr>
      </p:sp>
      <p:sp>
        <p:nvSpPr>
          <p:cNvPr id="25603" name="Rectangle 3">
            <a:extLst>
              <a:ext uri="{FF2B5EF4-FFF2-40B4-BE49-F238E27FC236}">
                <a16:creationId xmlns:a16="http://schemas.microsoft.com/office/drawing/2014/main" id="{EB38B47D-E7F2-924A-9F8E-8E9DD08B9FB4}"/>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GB">
              <a:cs typeface="+mn-cs"/>
            </a:endParaRPr>
          </a:p>
        </p:txBody>
      </p:sp>
    </p:spTree>
    <p:extLst>
      <p:ext uri="{BB962C8B-B14F-4D97-AF65-F5344CB8AC3E}">
        <p14:creationId xmlns:p14="http://schemas.microsoft.com/office/powerpoint/2010/main" val="323998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8694B120-32A4-1F4E-AFEF-872A4A78E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D9EA875C-0BB8-734A-A236-BB3837505C24}" type="slidenum">
              <a:rPr lang="en-US" altLang="en-US" sz="1200" b="0">
                <a:latin typeface="Lucida Grande" panose="020B0600040502020204" pitchFamily="34" charset="0"/>
              </a:rPr>
              <a:pPr/>
              <a:t>19</a:t>
            </a:fld>
            <a:endParaRPr lang="en-US" altLang="en-US" sz="1200" b="0">
              <a:latin typeface="Lucida Grande" panose="020B0600040502020204" pitchFamily="34" charset="0"/>
            </a:endParaRPr>
          </a:p>
        </p:txBody>
      </p:sp>
      <p:sp>
        <p:nvSpPr>
          <p:cNvPr id="55298" name="Rectangle 2">
            <a:extLst>
              <a:ext uri="{FF2B5EF4-FFF2-40B4-BE49-F238E27FC236}">
                <a16:creationId xmlns:a16="http://schemas.microsoft.com/office/drawing/2014/main" id="{90CD6A46-545C-7F48-A0CD-41C8B3862D8F}"/>
              </a:ext>
            </a:extLst>
          </p:cNvPr>
          <p:cNvSpPr>
            <a:spLocks noGrp="1" noRot="1" noChangeAspect="1" noChangeArrowheads="1"/>
          </p:cNvSpPr>
          <p:nvPr>
            <p:ph type="sldImg"/>
          </p:nvPr>
        </p:nvSpPr>
        <p:spPr>
          <a:solidFill>
            <a:srgbClr val="FFFFFF"/>
          </a:solidFill>
          <a:ln/>
        </p:spPr>
      </p:sp>
      <p:sp>
        <p:nvSpPr>
          <p:cNvPr id="55299" name="Rectangle 3">
            <a:extLst>
              <a:ext uri="{FF2B5EF4-FFF2-40B4-BE49-F238E27FC236}">
                <a16:creationId xmlns:a16="http://schemas.microsoft.com/office/drawing/2014/main" id="{08785CE8-1CFD-2D4D-A1BA-CF7AD1839D3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2954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694758E-FF5F-D342-BE37-D440A70796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8F1861D6-8F82-7F4A-A54E-A46BF2941706}" type="slidenum">
              <a:rPr lang="en-US" altLang="en-US" sz="1200" b="0">
                <a:latin typeface="Lucida Grande" panose="020B0600040502020204" pitchFamily="34" charset="0"/>
              </a:rPr>
              <a:pPr/>
              <a:t>20</a:t>
            </a:fld>
            <a:endParaRPr lang="en-US" altLang="en-US" sz="1200" b="0">
              <a:latin typeface="Lucida Grande" panose="020B0600040502020204" pitchFamily="34" charset="0"/>
            </a:endParaRPr>
          </a:p>
        </p:txBody>
      </p:sp>
      <p:sp>
        <p:nvSpPr>
          <p:cNvPr id="57346" name="Rectangle 2">
            <a:extLst>
              <a:ext uri="{FF2B5EF4-FFF2-40B4-BE49-F238E27FC236}">
                <a16:creationId xmlns:a16="http://schemas.microsoft.com/office/drawing/2014/main" id="{3D97DAE7-70A2-BF4B-803A-69AEA579E4C3}"/>
              </a:ext>
            </a:extLst>
          </p:cNvPr>
          <p:cNvSpPr>
            <a:spLocks noGrp="1" noRot="1" noChangeAspect="1" noChangeArrowheads="1"/>
          </p:cNvSpPr>
          <p:nvPr>
            <p:ph type="sldImg"/>
          </p:nvPr>
        </p:nvSpPr>
        <p:spPr>
          <a:solidFill>
            <a:srgbClr val="FFFFFF"/>
          </a:solidFill>
          <a:ln/>
        </p:spPr>
      </p:sp>
      <p:sp>
        <p:nvSpPr>
          <p:cNvPr id="57347" name="Rectangle 3">
            <a:extLst>
              <a:ext uri="{FF2B5EF4-FFF2-40B4-BE49-F238E27FC236}">
                <a16:creationId xmlns:a16="http://schemas.microsoft.com/office/drawing/2014/main" id="{64FF62EE-5B15-3B4F-B2A4-076D8FC1972B}"/>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GB">
              <a:cs typeface="+mn-cs"/>
            </a:endParaRPr>
          </a:p>
        </p:txBody>
      </p:sp>
    </p:spTree>
    <p:extLst>
      <p:ext uri="{BB962C8B-B14F-4D97-AF65-F5344CB8AC3E}">
        <p14:creationId xmlns:p14="http://schemas.microsoft.com/office/powerpoint/2010/main" val="111725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Theories are collections of distinctions (frameworks) for describing etc.</a:t>
            </a:r>
          </a:p>
        </p:txBody>
      </p:sp>
      <p:sp>
        <p:nvSpPr>
          <p:cNvPr id="33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D97A481-8368-9448-8D66-93EAA2ED295A}" type="slidenum">
              <a:rPr lang="en-US" sz="1200" b="0">
                <a:latin typeface="Lucida Grande" charset="0"/>
              </a:rPr>
              <a:pPr/>
              <a:t>21</a:t>
            </a:fld>
            <a:endParaRPr lang="en-US" sz="1200" b="0">
              <a:latin typeface="Lucida Grande" charset="0"/>
            </a:endParaRPr>
          </a:p>
        </p:txBody>
      </p:sp>
    </p:spTree>
    <p:extLst>
      <p:ext uri="{BB962C8B-B14F-4D97-AF65-F5344CB8AC3E}">
        <p14:creationId xmlns:p14="http://schemas.microsoft.com/office/powerpoint/2010/main" val="307863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24818-2A07-4448-A5DB-EA850D26DBF0}" type="slidenum">
              <a:rPr lang="en-US"/>
              <a:pPr/>
              <a:t>23</a:t>
            </a:fld>
            <a:endParaRPr lang="en-US"/>
          </a:p>
        </p:txBody>
      </p:sp>
      <p:sp>
        <p:nvSpPr>
          <p:cNvPr id="134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Can you see boy reading?, boy copying or checking? Girl thinking?</a:t>
            </a:r>
          </a:p>
        </p:txBody>
      </p:sp>
    </p:spTree>
    <p:extLst>
      <p:ext uri="{BB962C8B-B14F-4D97-AF65-F5344CB8AC3E}">
        <p14:creationId xmlns:p14="http://schemas.microsoft.com/office/powerpoint/2010/main" val="122418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Times" pitchFamily="-111" charset="0"/>
                <a:ea typeface="ＭＳ Ｐゴシック" pitchFamily="-65" charset="-128"/>
                <a:cs typeface="ＭＳ Ｐゴシック" pitchFamily="-65" charset="-128"/>
              </a:rPr>
              <a:t>Mason, J. (2012). You Can Lead a Horse to Water…: Issues in Deepening Learning Through Deepening Teaching. In S. Hegedus &amp; J. Roschelle (Eds.) </a:t>
            </a:r>
            <a:r>
              <a:rPr lang="en-GB" sz="1200" i="1" kern="1200">
                <a:solidFill>
                  <a:schemeClr val="tx1"/>
                </a:solidFill>
                <a:effectLst/>
                <a:latin typeface="Times" pitchFamily="-111" charset="0"/>
                <a:ea typeface="ＭＳ Ｐゴシック" pitchFamily="-65" charset="-128"/>
                <a:cs typeface="ＭＳ Ｐゴシック" pitchFamily="-65" charset="-128"/>
              </a:rPr>
              <a:t>Democratizing Access to Important Mathematics through Dynamic Representations: Contributions and Visions from the SimCalc Research Program</a:t>
            </a:r>
            <a:r>
              <a:rPr lang="en-GB" sz="1200" kern="1200">
                <a:solidFill>
                  <a:schemeClr val="tx1"/>
                </a:solidFill>
                <a:effectLst/>
                <a:latin typeface="Times" pitchFamily="-111" charset="0"/>
                <a:ea typeface="ＭＳ Ｐゴシック" pitchFamily="-65" charset="-128"/>
                <a:cs typeface="ＭＳ Ｐゴシック" pitchFamily="-65" charset="-128"/>
              </a:rPr>
              <a:t>. Berlin: Springer-Verlag.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a:solidFill>
                <a:schemeClr val="tx1"/>
              </a:solidFill>
              <a:effectLst/>
              <a:latin typeface="Times" pitchFamily="-111" charset="0"/>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Times" pitchFamily="-111" charset="0"/>
                <a:ea typeface="ＭＳ Ｐゴシック" pitchFamily="-65" charset="-128"/>
                <a:cs typeface="ＭＳ Ｐゴシック" pitchFamily="-65" charset="-128"/>
              </a:rPr>
              <a:t>Nicolina Malara; Brent Davis</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33</a:t>
            </a:fld>
            <a:endParaRPr lang="en-US"/>
          </a:p>
        </p:txBody>
      </p:sp>
    </p:spTree>
    <p:extLst>
      <p:ext uri="{BB962C8B-B14F-4D97-AF65-F5344CB8AC3E}">
        <p14:creationId xmlns:p14="http://schemas.microsoft.com/office/powerpoint/2010/main" val="106651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atin typeface="Chalkboard" charset="0"/>
                <a:ea typeface="ＭＳ Ｐゴシック" charset="0"/>
              </a:rPr>
              <a:t>Students are working on finding 5/6 of 3/7.</a:t>
            </a:r>
          </a:p>
          <a:p>
            <a:r>
              <a:rPr lang="en-GB">
                <a:latin typeface="Chalkboard" charset="0"/>
                <a:ea typeface="ＭＳ Ｐゴシック" charset="0"/>
              </a:rPr>
              <a:t>(1072) T: Let’s see what Nikol did. Nikol would you like to explain us what you did? But no, let’s hear Syria explain to us what Nikol did.</a:t>
            </a:r>
          </a:p>
          <a:p>
            <a:endParaRPr lang="en-US">
              <a:latin typeface="Chalkboard" charset="0"/>
              <a:ea typeface="ＭＳ Ｐゴシック"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fld id="{3637A967-D8DE-424A-B5ED-6D973AC642C9}" type="slidenum">
              <a:rPr lang="en-US" sz="1200" b="0">
                <a:latin typeface="Lucida Grande" charset="0"/>
              </a:rPr>
              <a:pPr/>
              <a:t>35</a:t>
            </a:fld>
            <a:endParaRPr lang="en-US" sz="1200" b="0">
              <a:latin typeface="Lucida Grande" charset="0"/>
            </a:endParaRPr>
          </a:p>
        </p:txBody>
      </p:sp>
    </p:spTree>
    <p:extLst>
      <p:ext uri="{BB962C8B-B14F-4D97-AF65-F5344CB8AC3E}">
        <p14:creationId xmlns:p14="http://schemas.microsoft.com/office/powerpoint/2010/main" val="203271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5E1F3-2EFA-B046-9A1A-AC6D0B472FD0}" type="slidenum">
              <a:rPr lang="en-US"/>
              <a:pPr/>
              <a:t>40</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89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03794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49482"/>
          </a:xfrm>
        </p:spPr>
        <p:txBody>
          <a:bodyPr anchor="t">
            <a:normAutofit/>
          </a:bodyPr>
          <a:lstStyle>
            <a:lvl1pPr>
              <a:defRPr sz="32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628650" y="1412266"/>
            <a:ext cx="7886700" cy="4351338"/>
          </a:xfrm>
        </p:spPr>
        <p:txBody>
          <a:bodyPr anchor="t"/>
          <a:lstStyle>
            <a:lvl1pPr>
              <a:defRPr sz="2400">
                <a:solidFill>
                  <a:srgbClr val="0432FF"/>
                </a:solidFill>
                <a:latin typeface="Chalkboard" charset="0"/>
                <a:ea typeface="Chalkboard" charset="0"/>
                <a:cs typeface="Chalkboard" charset="0"/>
              </a:defRPr>
            </a:lvl1pPr>
            <a:lvl2pPr>
              <a:defRPr sz="2000" b="0" i="0">
                <a:solidFill>
                  <a:schemeClr val="tx1"/>
                </a:solidFill>
                <a:latin typeface="Chalkboard" charset="0"/>
                <a:ea typeface="Chalkboard" charset="0"/>
                <a:cs typeface="Chalkboard"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39D6D3A5-42D7-4B49-86E7-6082953A0EED}"/>
              </a:ext>
            </a:extLst>
          </p:cNvPr>
          <p:cNvSpPr txBox="1"/>
          <p:nvPr userDrawn="1"/>
        </p:nvSpPr>
        <p:spPr>
          <a:xfrm>
            <a:off x="0" y="6544101"/>
            <a:ext cx="518615" cy="313899"/>
          </a:xfrm>
          <a:prstGeom prst="rect">
            <a:avLst/>
          </a:prstGeom>
          <a:noFill/>
        </p:spPr>
        <p:txBody>
          <a:bodyPr wrap="square" rtlCol="0">
            <a:spAutoFit/>
          </a:bodyPr>
          <a:lstStyle/>
          <a:p>
            <a:pPr algn="l"/>
            <a:fld id="{D067B79B-D067-704A-BC01-8CE881E3BCFD}" type="slidenum">
              <a:rPr lang="en-GB" sz="1400" smtClean="0">
                <a:latin typeface="Chalkboard" charset="0"/>
                <a:ea typeface="Chalkboard" charset="0"/>
                <a:cs typeface="Chalkboard" charset="0"/>
              </a:rPr>
              <a:t>‹#›</a:t>
            </a:fld>
            <a:endParaRPr lang="en-GB" sz="1400" dirty="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71194"/>
          </a:xfrm>
        </p:spPr>
        <p:txBody>
          <a:bodyPr>
            <a:normAutofit/>
          </a:bodyPr>
          <a:lstStyle>
            <a:lvl1pPr>
              <a:defRPr sz="2800">
                <a:solidFill>
                  <a:srgbClr val="0432FF"/>
                </a:solidFill>
                <a:latin typeface="Chalkboard" panose="03050602040202020205" pitchFamily="66" charset="77"/>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11/1/18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20%20%20%20Archive/%20%20Past%20years/2013/03.16-23%20Phuket%20EARCOME/Plenary/Paper%20Applets/Number%20Necklaces/Number%20Necklaces.ppt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2029619"/>
            <a:ext cx="7772400" cy="1480343"/>
          </a:xfrm>
        </p:spPr>
        <p:txBody>
          <a:bodyPr>
            <a:normAutofit fontScale="90000"/>
          </a:bodyPr>
          <a:lstStyle/>
          <a:p>
            <a:r>
              <a:rPr lang="en-GB" sz="3600" b="1" i="1" dirty="0">
                <a:solidFill>
                  <a:srgbClr val="73512D"/>
                </a:solidFill>
                <a:latin typeface="Times New Roman" panose="02020603050405020304" pitchFamily="18" charset="0"/>
              </a:rPr>
              <a:t>Researching from the Inside: </a:t>
            </a:r>
            <a:br>
              <a:rPr lang="en-GB" sz="3600" b="1" i="1" dirty="0">
                <a:solidFill>
                  <a:srgbClr val="73512D"/>
                </a:solidFill>
                <a:latin typeface="Times New Roman" panose="02020603050405020304" pitchFamily="18" charset="0"/>
              </a:rPr>
            </a:br>
            <a:r>
              <a:rPr lang="en-GB" sz="3600" b="1" i="1" dirty="0">
                <a:solidFill>
                  <a:srgbClr val="73512D"/>
                </a:solidFill>
                <a:latin typeface="Times New Roman" panose="02020603050405020304" pitchFamily="18" charset="0"/>
              </a:rPr>
              <a:t>confessions of a lifelong phenomenologist</a:t>
            </a:r>
            <a:br>
              <a:rPr lang="en-GB" sz="3600" b="1" i="1" dirty="0">
                <a:solidFill>
                  <a:srgbClr val="FF0000"/>
                </a:solidFill>
                <a:latin typeface="Times New Roman" panose="02020603050405020304" pitchFamily="18" charset="0"/>
              </a:rPr>
            </a:br>
            <a:endParaRPr lang="en-US" sz="3600" b="1" dirty="0">
              <a:solidFill>
                <a:srgbClr val="825C32"/>
              </a:solidFill>
              <a:latin typeface="Chalkboard" charset="0"/>
              <a:ea typeface="Chalkboard" charset="0"/>
              <a:cs typeface="Chalkboard" charset="0"/>
            </a:endParaRPr>
          </a:p>
        </p:txBody>
      </p:sp>
      <p:sp>
        <p:nvSpPr>
          <p:cNvPr id="11" name="Subtitle 10"/>
          <p:cNvSpPr>
            <a:spLocks noGrp="1"/>
          </p:cNvSpPr>
          <p:nvPr>
            <p:ph type="subTitle" idx="1"/>
          </p:nvPr>
        </p:nvSpPr>
        <p:spPr>
          <a:xfrm>
            <a:off x="1131277" y="4176467"/>
            <a:ext cx="6858000" cy="1963075"/>
          </a:xfrm>
        </p:spPr>
        <p:txBody>
          <a:bodyPr/>
          <a:lstStyle/>
          <a:p>
            <a:r>
              <a:rPr lang="en-US" dirty="0"/>
              <a:t>John Mason</a:t>
            </a:r>
          </a:p>
          <a:p>
            <a:r>
              <a:rPr lang="en-US" dirty="0"/>
              <a:t>Dept of Education</a:t>
            </a:r>
            <a:br>
              <a:rPr lang="en-US" dirty="0"/>
            </a:br>
            <a:r>
              <a:rPr lang="en-US" dirty="0"/>
              <a:t>Charles University</a:t>
            </a:r>
            <a:br>
              <a:rPr lang="en-US" dirty="0"/>
            </a:br>
            <a:r>
              <a:rPr lang="en-US" dirty="0"/>
              <a:t>Prague</a:t>
            </a:r>
          </a:p>
          <a:p>
            <a:r>
              <a:rPr lang="en-US" dirty="0"/>
              <a:t>Nov 2018</a:t>
            </a:r>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3" name="Picture 2"/>
          <p:cNvPicPr>
            <a:picLocks noChangeAspect="1"/>
          </p:cNvPicPr>
          <p:nvPr/>
        </p:nvPicPr>
        <p:blipFill>
          <a:blip r:embed="rId3"/>
          <a:stretch>
            <a:fillRect/>
          </a:stretch>
        </p:blipFill>
        <p:spPr>
          <a:xfrm>
            <a:off x="165100" y="37856"/>
            <a:ext cx="8813800" cy="1803400"/>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1374-9584-1349-8006-E9160588EA92}"/>
              </a:ext>
            </a:extLst>
          </p:cNvPr>
          <p:cNvSpPr>
            <a:spLocks noGrp="1"/>
          </p:cNvSpPr>
          <p:nvPr>
            <p:ph type="title"/>
          </p:nvPr>
        </p:nvSpPr>
        <p:spPr/>
        <p:txBody>
          <a:bodyPr/>
          <a:lstStyle/>
          <a:p>
            <a:r>
              <a:rPr lang="en-GB" dirty="0"/>
              <a:t>”Lots of” Numbers controlled</a:t>
            </a:r>
          </a:p>
        </p:txBody>
      </p:sp>
      <p:sp>
        <p:nvSpPr>
          <p:cNvPr id="4" name="Rounded Rectangle 3">
            <a:hlinkClick r:id="rId2"/>
            <a:extLst>
              <a:ext uri="{FF2B5EF4-FFF2-40B4-BE49-F238E27FC236}">
                <a16:creationId xmlns:a16="http://schemas.microsoft.com/office/drawing/2014/main" id="{0D30ED56-824A-1D4D-B1A6-31E1368111BD}"/>
              </a:ext>
            </a:extLst>
          </p:cNvPr>
          <p:cNvSpPr/>
          <p:nvPr/>
        </p:nvSpPr>
        <p:spPr>
          <a:xfrm>
            <a:off x="2421924" y="1618735"/>
            <a:ext cx="766119" cy="61783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Tree>
    <p:extLst>
      <p:ext uri="{BB962C8B-B14F-4D97-AF65-F5344CB8AC3E}">
        <p14:creationId xmlns:p14="http://schemas.microsoft.com/office/powerpoint/2010/main" val="36410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FFBD-BBDE-AB4B-92F7-4EFE3686FC2E}"/>
              </a:ext>
            </a:extLst>
          </p:cNvPr>
          <p:cNvSpPr>
            <a:spLocks noGrp="1"/>
          </p:cNvSpPr>
          <p:nvPr>
            <p:ph type="title"/>
          </p:nvPr>
        </p:nvSpPr>
        <p:spPr/>
        <p:txBody>
          <a:bodyPr>
            <a:normAutofit fontScale="90000"/>
          </a:bodyPr>
          <a:lstStyle/>
          <a:p>
            <a:r>
              <a:rPr lang="en-GB" dirty="0"/>
              <a:t>Exploiting “Lots Of” </a:t>
            </a:r>
            <a:r>
              <a:rPr lang="en-GB"/>
              <a:t>Numbers Pedagogically</a:t>
            </a:r>
            <a:endParaRPr lang="en-GB" dirty="0"/>
          </a:p>
        </p:txBody>
      </p:sp>
      <p:sp>
        <p:nvSpPr>
          <p:cNvPr id="3" name="Content Placeholder 2">
            <a:extLst>
              <a:ext uri="{FF2B5EF4-FFF2-40B4-BE49-F238E27FC236}">
                <a16:creationId xmlns:a16="http://schemas.microsoft.com/office/drawing/2014/main" id="{6BF4E914-9B03-D14D-B28B-1EE783E15ECC}"/>
              </a:ext>
            </a:extLst>
          </p:cNvPr>
          <p:cNvSpPr>
            <a:spLocks noGrp="1"/>
          </p:cNvSpPr>
          <p:nvPr>
            <p:ph idx="1"/>
          </p:nvPr>
        </p:nvSpPr>
        <p:spPr/>
        <p:txBody>
          <a:bodyPr/>
          <a:lstStyle/>
          <a:p>
            <a:r>
              <a:rPr lang="en-GB" dirty="0"/>
              <a:t>Different orderings of ”Lots of”</a:t>
            </a:r>
          </a:p>
          <a:p>
            <a:r>
              <a:rPr lang="en-GB" dirty="0"/>
              <a:t>Skip Counting with “Lots of”</a:t>
            </a:r>
          </a:p>
          <a:p>
            <a:r>
              <a:rPr lang="en-GB" dirty="0"/>
              <a:t>“Lots of” and Bases</a:t>
            </a:r>
          </a:p>
          <a:p>
            <a:r>
              <a:rPr lang="en-GB" dirty="0"/>
              <a:t>“Lots of” Number Pairs</a:t>
            </a:r>
          </a:p>
          <a:p>
            <a:r>
              <a:rPr lang="en-GB" dirty="0"/>
              <a:t>”Lots of” and Divisor Lattices</a:t>
            </a:r>
          </a:p>
        </p:txBody>
      </p:sp>
    </p:spTree>
    <p:extLst>
      <p:ext uri="{BB962C8B-B14F-4D97-AF65-F5344CB8AC3E}">
        <p14:creationId xmlns:p14="http://schemas.microsoft.com/office/powerpoint/2010/main" val="13869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9554-44DC-F145-84C3-C041813F580C}"/>
              </a:ext>
            </a:extLst>
          </p:cNvPr>
          <p:cNvSpPr>
            <a:spLocks noGrp="1"/>
          </p:cNvSpPr>
          <p:nvPr>
            <p:ph type="title"/>
          </p:nvPr>
        </p:nvSpPr>
        <p:spPr/>
        <p:txBody>
          <a:bodyPr>
            <a:normAutofit/>
          </a:bodyPr>
          <a:lstStyle/>
          <a:p>
            <a:r>
              <a:rPr lang="en-GB" dirty="0"/>
              <a:t>What is the Same &amp; What Different?</a:t>
            </a:r>
          </a:p>
        </p:txBody>
      </p:sp>
      <p:pic>
        <p:nvPicPr>
          <p:cNvPr id="4" name="Picture 3">
            <a:extLst>
              <a:ext uri="{FF2B5EF4-FFF2-40B4-BE49-F238E27FC236}">
                <a16:creationId xmlns:a16="http://schemas.microsoft.com/office/drawing/2014/main" id="{E80CD043-0B32-F840-96F1-21B388D43D78}"/>
              </a:ext>
            </a:extLst>
          </p:cNvPr>
          <p:cNvPicPr>
            <a:picLocks noChangeAspect="1"/>
          </p:cNvPicPr>
          <p:nvPr/>
        </p:nvPicPr>
        <p:blipFill>
          <a:blip r:embed="rId2"/>
          <a:stretch>
            <a:fillRect/>
          </a:stretch>
        </p:blipFill>
        <p:spPr>
          <a:xfrm>
            <a:off x="404586" y="1198336"/>
            <a:ext cx="2550885" cy="2556817"/>
          </a:xfrm>
          <a:prstGeom prst="rect">
            <a:avLst/>
          </a:prstGeom>
        </p:spPr>
      </p:pic>
      <p:pic>
        <p:nvPicPr>
          <p:cNvPr id="5" name="Picture 4">
            <a:extLst>
              <a:ext uri="{FF2B5EF4-FFF2-40B4-BE49-F238E27FC236}">
                <a16:creationId xmlns:a16="http://schemas.microsoft.com/office/drawing/2014/main" id="{B417C262-AD1F-DA4C-A67C-77ADDB66B882}"/>
              </a:ext>
            </a:extLst>
          </p:cNvPr>
          <p:cNvPicPr>
            <a:picLocks noChangeAspect="1"/>
          </p:cNvPicPr>
          <p:nvPr/>
        </p:nvPicPr>
        <p:blipFill>
          <a:blip r:embed="rId3"/>
          <a:stretch>
            <a:fillRect/>
          </a:stretch>
        </p:blipFill>
        <p:spPr>
          <a:xfrm>
            <a:off x="3412028" y="1198336"/>
            <a:ext cx="2589438" cy="2595460"/>
          </a:xfrm>
          <a:prstGeom prst="rect">
            <a:avLst/>
          </a:prstGeom>
        </p:spPr>
      </p:pic>
      <p:pic>
        <p:nvPicPr>
          <p:cNvPr id="6" name="Picture 5">
            <a:extLst>
              <a:ext uri="{FF2B5EF4-FFF2-40B4-BE49-F238E27FC236}">
                <a16:creationId xmlns:a16="http://schemas.microsoft.com/office/drawing/2014/main" id="{7F1E0A71-AA49-FF40-94C7-1F039F8D568F}"/>
              </a:ext>
            </a:extLst>
          </p:cNvPr>
          <p:cNvPicPr>
            <a:picLocks noChangeAspect="1"/>
          </p:cNvPicPr>
          <p:nvPr/>
        </p:nvPicPr>
        <p:blipFill>
          <a:blip r:embed="rId4"/>
          <a:stretch>
            <a:fillRect/>
          </a:stretch>
        </p:blipFill>
        <p:spPr>
          <a:xfrm>
            <a:off x="6207201" y="1198336"/>
            <a:ext cx="2616198" cy="2622283"/>
          </a:xfrm>
          <a:prstGeom prst="rect">
            <a:avLst/>
          </a:prstGeom>
        </p:spPr>
      </p:pic>
      <p:pic>
        <p:nvPicPr>
          <p:cNvPr id="7" name="Picture 6">
            <a:extLst>
              <a:ext uri="{FF2B5EF4-FFF2-40B4-BE49-F238E27FC236}">
                <a16:creationId xmlns:a16="http://schemas.microsoft.com/office/drawing/2014/main" id="{9D1F8675-BCF9-6C4D-937F-15C27D92A462}"/>
              </a:ext>
            </a:extLst>
          </p:cNvPr>
          <p:cNvPicPr>
            <a:picLocks noChangeAspect="1"/>
          </p:cNvPicPr>
          <p:nvPr/>
        </p:nvPicPr>
        <p:blipFill>
          <a:blip r:embed="rId5"/>
          <a:stretch>
            <a:fillRect/>
          </a:stretch>
        </p:blipFill>
        <p:spPr>
          <a:xfrm>
            <a:off x="404586" y="3938880"/>
            <a:ext cx="2630628" cy="2648854"/>
          </a:xfrm>
          <a:prstGeom prst="rect">
            <a:avLst/>
          </a:prstGeom>
        </p:spPr>
      </p:pic>
      <p:pic>
        <p:nvPicPr>
          <p:cNvPr id="8" name="Picture 7">
            <a:extLst>
              <a:ext uri="{FF2B5EF4-FFF2-40B4-BE49-F238E27FC236}">
                <a16:creationId xmlns:a16="http://schemas.microsoft.com/office/drawing/2014/main" id="{2FAECDBA-3EE3-5D42-85FD-877943659F8F}"/>
              </a:ext>
            </a:extLst>
          </p:cNvPr>
          <p:cNvPicPr>
            <a:picLocks noChangeAspect="1"/>
          </p:cNvPicPr>
          <p:nvPr/>
        </p:nvPicPr>
        <p:blipFill>
          <a:blip r:embed="rId6"/>
          <a:stretch>
            <a:fillRect/>
          </a:stretch>
        </p:blipFill>
        <p:spPr>
          <a:xfrm>
            <a:off x="3412028" y="3977523"/>
            <a:ext cx="2589438" cy="2583512"/>
          </a:xfrm>
          <a:prstGeom prst="rect">
            <a:avLst/>
          </a:prstGeom>
        </p:spPr>
      </p:pic>
      <p:pic>
        <p:nvPicPr>
          <p:cNvPr id="9" name="Picture 8">
            <a:extLst>
              <a:ext uri="{FF2B5EF4-FFF2-40B4-BE49-F238E27FC236}">
                <a16:creationId xmlns:a16="http://schemas.microsoft.com/office/drawing/2014/main" id="{D3CBECF1-C82C-904A-A6F3-9EEFF44953DA}"/>
              </a:ext>
            </a:extLst>
          </p:cNvPr>
          <p:cNvPicPr>
            <a:picLocks noChangeAspect="1"/>
          </p:cNvPicPr>
          <p:nvPr/>
        </p:nvPicPr>
        <p:blipFill>
          <a:blip r:embed="rId7"/>
          <a:stretch>
            <a:fillRect/>
          </a:stretch>
        </p:blipFill>
        <p:spPr>
          <a:xfrm>
            <a:off x="6207201" y="3977523"/>
            <a:ext cx="2616198" cy="2610211"/>
          </a:xfrm>
          <a:prstGeom prst="rect">
            <a:avLst/>
          </a:prstGeom>
        </p:spPr>
      </p:pic>
    </p:spTree>
    <p:extLst>
      <p:ext uri="{BB962C8B-B14F-4D97-AF65-F5344CB8AC3E}">
        <p14:creationId xmlns:p14="http://schemas.microsoft.com/office/powerpoint/2010/main" val="249164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A04A8-24A6-1941-B021-92BA2B43EE5E}"/>
              </a:ext>
            </a:extLst>
          </p:cNvPr>
          <p:cNvPicPr>
            <a:picLocks noChangeAspect="1"/>
          </p:cNvPicPr>
          <p:nvPr/>
        </p:nvPicPr>
        <p:blipFill>
          <a:blip r:embed="rId2"/>
          <a:stretch>
            <a:fillRect/>
          </a:stretch>
        </p:blipFill>
        <p:spPr>
          <a:xfrm>
            <a:off x="2023533" y="3338839"/>
            <a:ext cx="1193800" cy="1181100"/>
          </a:xfrm>
          <a:prstGeom prst="rect">
            <a:avLst/>
          </a:prstGeom>
        </p:spPr>
      </p:pic>
      <p:sp>
        <p:nvSpPr>
          <p:cNvPr id="2" name="Title 1">
            <a:extLst>
              <a:ext uri="{FF2B5EF4-FFF2-40B4-BE49-F238E27FC236}">
                <a16:creationId xmlns:a16="http://schemas.microsoft.com/office/drawing/2014/main" id="{2E1AADA8-EECE-6A4A-8DE8-2ADD25E0E15E}"/>
              </a:ext>
            </a:extLst>
          </p:cNvPr>
          <p:cNvSpPr>
            <a:spLocks noGrp="1"/>
          </p:cNvSpPr>
          <p:nvPr>
            <p:ph type="title"/>
          </p:nvPr>
        </p:nvSpPr>
        <p:spPr/>
        <p:txBody>
          <a:bodyPr/>
          <a:lstStyle/>
          <a:p>
            <a:r>
              <a:rPr lang="en-GB" dirty="0"/>
              <a:t>Skip Counting with “Lots of” Numbers</a:t>
            </a:r>
          </a:p>
        </p:txBody>
      </p:sp>
      <p:pic>
        <p:nvPicPr>
          <p:cNvPr id="7" name="Picture 6">
            <a:extLst>
              <a:ext uri="{FF2B5EF4-FFF2-40B4-BE49-F238E27FC236}">
                <a16:creationId xmlns:a16="http://schemas.microsoft.com/office/drawing/2014/main" id="{7767940B-788E-F440-B538-217FDB0AEFAB}"/>
              </a:ext>
            </a:extLst>
          </p:cNvPr>
          <p:cNvPicPr>
            <a:picLocks noChangeAspect="1"/>
          </p:cNvPicPr>
          <p:nvPr/>
        </p:nvPicPr>
        <p:blipFill>
          <a:blip r:embed="rId3"/>
          <a:stretch>
            <a:fillRect/>
          </a:stretch>
        </p:blipFill>
        <p:spPr>
          <a:xfrm>
            <a:off x="2023533" y="3116589"/>
            <a:ext cx="2857500" cy="1625600"/>
          </a:xfrm>
          <a:prstGeom prst="rect">
            <a:avLst/>
          </a:prstGeom>
        </p:spPr>
      </p:pic>
      <p:pic>
        <p:nvPicPr>
          <p:cNvPr id="5" name="Picture 4">
            <a:extLst>
              <a:ext uri="{FF2B5EF4-FFF2-40B4-BE49-F238E27FC236}">
                <a16:creationId xmlns:a16="http://schemas.microsoft.com/office/drawing/2014/main" id="{783F7CC0-A725-D940-BEAF-D6D1B41E20E0}"/>
              </a:ext>
            </a:extLst>
          </p:cNvPr>
          <p:cNvPicPr>
            <a:picLocks noChangeAspect="1"/>
          </p:cNvPicPr>
          <p:nvPr/>
        </p:nvPicPr>
        <p:blipFill>
          <a:blip r:embed="rId4"/>
          <a:stretch>
            <a:fillRect/>
          </a:stretch>
        </p:blipFill>
        <p:spPr>
          <a:xfrm>
            <a:off x="2023533" y="2401932"/>
            <a:ext cx="4572000" cy="3263900"/>
          </a:xfrm>
          <a:prstGeom prst="rect">
            <a:avLst/>
          </a:prstGeom>
        </p:spPr>
      </p:pic>
      <p:pic>
        <p:nvPicPr>
          <p:cNvPr id="8" name="Picture 7">
            <a:extLst>
              <a:ext uri="{FF2B5EF4-FFF2-40B4-BE49-F238E27FC236}">
                <a16:creationId xmlns:a16="http://schemas.microsoft.com/office/drawing/2014/main" id="{B39C1163-5A5F-944A-82A4-24436A60E919}"/>
              </a:ext>
            </a:extLst>
          </p:cNvPr>
          <p:cNvPicPr>
            <a:picLocks noChangeAspect="1"/>
          </p:cNvPicPr>
          <p:nvPr/>
        </p:nvPicPr>
        <p:blipFill>
          <a:blip r:embed="rId5"/>
          <a:stretch>
            <a:fillRect/>
          </a:stretch>
        </p:blipFill>
        <p:spPr>
          <a:xfrm>
            <a:off x="2023533" y="2255882"/>
            <a:ext cx="4724400" cy="3556000"/>
          </a:xfrm>
          <a:prstGeom prst="rect">
            <a:avLst/>
          </a:prstGeom>
        </p:spPr>
      </p:pic>
      <p:sp>
        <p:nvSpPr>
          <p:cNvPr id="9" name="TextBox 8">
            <a:extLst>
              <a:ext uri="{FF2B5EF4-FFF2-40B4-BE49-F238E27FC236}">
                <a16:creationId xmlns:a16="http://schemas.microsoft.com/office/drawing/2014/main" id="{D154353A-8CF7-174C-BC4E-38B254B7AED8}"/>
              </a:ext>
            </a:extLst>
          </p:cNvPr>
          <p:cNvSpPr txBox="1"/>
          <p:nvPr/>
        </p:nvSpPr>
        <p:spPr>
          <a:xfrm>
            <a:off x="489028" y="2716479"/>
            <a:ext cx="27924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a:t>
            </a:r>
          </a:p>
        </p:txBody>
      </p:sp>
      <p:sp>
        <p:nvSpPr>
          <p:cNvPr id="10" name="TextBox 9">
            <a:extLst>
              <a:ext uri="{FF2B5EF4-FFF2-40B4-BE49-F238E27FC236}">
                <a16:creationId xmlns:a16="http://schemas.microsoft.com/office/drawing/2014/main" id="{2C30F66F-C450-CE4F-BE2C-6B25123BE69C}"/>
              </a:ext>
            </a:extLst>
          </p:cNvPr>
          <p:cNvSpPr txBox="1"/>
          <p:nvPr/>
        </p:nvSpPr>
        <p:spPr>
          <a:xfrm>
            <a:off x="2069974" y="2671668"/>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2</a:t>
            </a:r>
          </a:p>
        </p:txBody>
      </p:sp>
      <p:sp>
        <p:nvSpPr>
          <p:cNvPr id="11" name="TextBox 10">
            <a:extLst>
              <a:ext uri="{FF2B5EF4-FFF2-40B4-BE49-F238E27FC236}">
                <a16:creationId xmlns:a16="http://schemas.microsoft.com/office/drawing/2014/main" id="{CF8B1818-C267-3946-B3E9-1AA875CF7015}"/>
              </a:ext>
            </a:extLst>
          </p:cNvPr>
          <p:cNvSpPr txBox="1"/>
          <p:nvPr/>
        </p:nvSpPr>
        <p:spPr>
          <a:xfrm>
            <a:off x="5310062" y="3366277"/>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3</a:t>
            </a:r>
          </a:p>
        </p:txBody>
      </p:sp>
      <p:sp>
        <p:nvSpPr>
          <p:cNvPr id="12" name="TextBox 11">
            <a:extLst>
              <a:ext uri="{FF2B5EF4-FFF2-40B4-BE49-F238E27FC236}">
                <a16:creationId xmlns:a16="http://schemas.microsoft.com/office/drawing/2014/main" id="{40019A7F-56E7-8A4E-9D0A-59538EA4429A}"/>
              </a:ext>
            </a:extLst>
          </p:cNvPr>
          <p:cNvSpPr txBox="1"/>
          <p:nvPr/>
        </p:nvSpPr>
        <p:spPr>
          <a:xfrm>
            <a:off x="1218431" y="6326484"/>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a:t>
            </a:r>
          </a:p>
        </p:txBody>
      </p:sp>
    </p:spTree>
    <p:extLst>
      <p:ext uri="{BB962C8B-B14F-4D97-AF65-F5344CB8AC3E}">
        <p14:creationId xmlns:p14="http://schemas.microsoft.com/office/powerpoint/2010/main" val="11883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5E-6 -0.00995 L -0.21007 0.16389 " pathEditMode="relative" rAng="0" ptsTypes="AA">
                                      <p:cBhvr>
                                        <p:cTn id="22" dur="2000" fill="hold"/>
                                        <p:tgtEl>
                                          <p:spTgt spid="8"/>
                                        </p:tgtEl>
                                        <p:attrNameLst>
                                          <p:attrName>ppt_x</p:attrName>
                                          <p:attrName>ppt_y</p:attrName>
                                        </p:attrNameLst>
                                      </p:cBhvr>
                                      <p:rCtr x="-10503" y="8681"/>
                                    </p:animMotion>
                                  </p:childTnLst>
                                </p:cTn>
                              </p:par>
                              <p:par>
                                <p:cTn id="23" presetID="0" presetClass="path" presetSubtype="0" accel="50000" decel="50000" fill="hold" nodeType="withEffect">
                                  <p:stCondLst>
                                    <p:cond delay="0"/>
                                  </p:stCondLst>
                                  <p:childTnLst>
                                    <p:animMotion origin="layout" path="M 0.00834 -0.02129 L 0.28056 -0.22013 " pathEditMode="relative" rAng="0" ptsTypes="AA">
                                      <p:cBhvr>
                                        <p:cTn id="24" dur="2000" fill="hold"/>
                                        <p:tgtEl>
                                          <p:spTgt spid="5"/>
                                        </p:tgtEl>
                                        <p:attrNameLst>
                                          <p:attrName>ppt_x</p:attrName>
                                          <p:attrName>ppt_y</p:attrName>
                                        </p:attrNameLst>
                                      </p:cBhvr>
                                      <p:rCtr x="13611" y="-9954"/>
                                    </p:animMotion>
                                  </p:childTnLst>
                                </p:cTn>
                              </p:par>
                              <p:par>
                                <p:cTn id="25" presetID="0" presetClass="path" presetSubtype="0" accel="50000" decel="50000" fill="hold" nodeType="withEffect">
                                  <p:stCondLst>
                                    <p:cond delay="0"/>
                                  </p:stCondLst>
                                  <p:childTnLst>
                                    <p:animMotion origin="layout" path="M 0.00591 -0.0213 L -0.07257 -0.23797 " pathEditMode="relative" rAng="0" ptsTypes="AA">
                                      <p:cBhvr>
                                        <p:cTn id="26" dur="2000" fill="hold"/>
                                        <p:tgtEl>
                                          <p:spTgt spid="7"/>
                                        </p:tgtEl>
                                        <p:attrNameLst>
                                          <p:attrName>ppt_x</p:attrName>
                                          <p:attrName>ppt_y</p:attrName>
                                        </p:attrNameLst>
                                      </p:cBhvr>
                                      <p:rCtr x="-3924" y="-10833"/>
                                    </p:animMotion>
                                  </p:childTnLst>
                                </p:cTn>
                              </p:par>
                              <p:par>
                                <p:cTn id="27" presetID="0" presetClass="path" presetSubtype="0" accel="50000" decel="50000" fill="hold" nodeType="withEffect">
                                  <p:stCondLst>
                                    <p:cond delay="0"/>
                                  </p:stCondLst>
                                  <p:childTnLst>
                                    <p:animMotion origin="layout" path="M -0.00052 3.33333E-6 L -0.21788 -0.23797 " pathEditMode="relative" rAng="0" ptsTypes="AA">
                                      <p:cBhvr>
                                        <p:cTn id="28" dur="2000" fill="hold"/>
                                        <p:tgtEl>
                                          <p:spTgt spid="6"/>
                                        </p:tgtEl>
                                        <p:attrNameLst>
                                          <p:attrName>ppt_x</p:attrName>
                                          <p:attrName>ppt_y</p:attrName>
                                        </p:attrNameLst>
                                      </p:cBhvr>
                                      <p:rCtr x="-10868" y="-11898"/>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902C-D3D1-9345-8A89-9A36ACAF7E0C}"/>
              </a:ext>
            </a:extLst>
          </p:cNvPr>
          <p:cNvSpPr>
            <a:spLocks noGrp="1"/>
          </p:cNvSpPr>
          <p:nvPr>
            <p:ph type="title"/>
          </p:nvPr>
        </p:nvSpPr>
        <p:spPr/>
        <p:txBody>
          <a:bodyPr/>
          <a:lstStyle/>
          <a:p>
            <a:r>
              <a:rPr lang="en-GB" dirty="0"/>
              <a:t>“Lots of” in Base 3</a:t>
            </a:r>
          </a:p>
        </p:txBody>
      </p:sp>
      <p:pic>
        <p:nvPicPr>
          <p:cNvPr id="4" name="Picture 3">
            <a:extLst>
              <a:ext uri="{FF2B5EF4-FFF2-40B4-BE49-F238E27FC236}">
                <a16:creationId xmlns:a16="http://schemas.microsoft.com/office/drawing/2014/main" id="{7EFF6A68-493F-9C4A-A9BB-4BC3E38C55C7}"/>
              </a:ext>
            </a:extLst>
          </p:cNvPr>
          <p:cNvPicPr>
            <a:picLocks noChangeAspect="1"/>
          </p:cNvPicPr>
          <p:nvPr/>
        </p:nvPicPr>
        <p:blipFill>
          <a:blip r:embed="rId2"/>
          <a:stretch>
            <a:fillRect/>
          </a:stretch>
        </p:blipFill>
        <p:spPr>
          <a:xfrm>
            <a:off x="5681884" y="1614897"/>
            <a:ext cx="330200" cy="317500"/>
          </a:xfrm>
          <a:prstGeom prst="rect">
            <a:avLst/>
          </a:prstGeom>
        </p:spPr>
      </p:pic>
      <p:pic>
        <p:nvPicPr>
          <p:cNvPr id="5" name="Picture 4">
            <a:extLst>
              <a:ext uri="{FF2B5EF4-FFF2-40B4-BE49-F238E27FC236}">
                <a16:creationId xmlns:a16="http://schemas.microsoft.com/office/drawing/2014/main" id="{FDF7F220-2AB3-0B4D-9F09-E128F2B5D161}"/>
              </a:ext>
            </a:extLst>
          </p:cNvPr>
          <p:cNvPicPr>
            <a:picLocks noChangeAspect="1"/>
          </p:cNvPicPr>
          <p:nvPr/>
        </p:nvPicPr>
        <p:blipFill>
          <a:blip r:embed="rId3"/>
          <a:stretch>
            <a:fillRect/>
          </a:stretch>
        </p:blipFill>
        <p:spPr>
          <a:xfrm>
            <a:off x="7941849" y="1361472"/>
            <a:ext cx="330200" cy="685800"/>
          </a:xfrm>
          <a:prstGeom prst="rect">
            <a:avLst/>
          </a:prstGeom>
        </p:spPr>
      </p:pic>
      <p:pic>
        <p:nvPicPr>
          <p:cNvPr id="6" name="Picture 5">
            <a:extLst>
              <a:ext uri="{FF2B5EF4-FFF2-40B4-BE49-F238E27FC236}">
                <a16:creationId xmlns:a16="http://schemas.microsoft.com/office/drawing/2014/main" id="{22028A57-4807-FF42-930E-7F6A55E686A1}"/>
              </a:ext>
            </a:extLst>
          </p:cNvPr>
          <p:cNvPicPr>
            <a:picLocks noChangeAspect="1"/>
          </p:cNvPicPr>
          <p:nvPr/>
        </p:nvPicPr>
        <p:blipFill>
          <a:blip r:embed="rId4"/>
          <a:stretch>
            <a:fillRect/>
          </a:stretch>
        </p:blipFill>
        <p:spPr>
          <a:xfrm>
            <a:off x="2055309" y="2509094"/>
            <a:ext cx="1612900" cy="635000"/>
          </a:xfrm>
          <a:prstGeom prst="rect">
            <a:avLst/>
          </a:prstGeom>
        </p:spPr>
      </p:pic>
      <p:pic>
        <p:nvPicPr>
          <p:cNvPr id="7" name="Picture 6">
            <a:extLst>
              <a:ext uri="{FF2B5EF4-FFF2-40B4-BE49-F238E27FC236}">
                <a16:creationId xmlns:a16="http://schemas.microsoft.com/office/drawing/2014/main" id="{224118E8-36FA-4544-B249-2112EF1EACFE}"/>
              </a:ext>
            </a:extLst>
          </p:cNvPr>
          <p:cNvPicPr>
            <a:picLocks noChangeAspect="1"/>
          </p:cNvPicPr>
          <p:nvPr/>
        </p:nvPicPr>
        <p:blipFill>
          <a:blip r:embed="rId5"/>
          <a:stretch>
            <a:fillRect/>
          </a:stretch>
        </p:blipFill>
        <p:spPr>
          <a:xfrm>
            <a:off x="4440749" y="2509094"/>
            <a:ext cx="1612900" cy="635000"/>
          </a:xfrm>
          <a:prstGeom prst="rect">
            <a:avLst/>
          </a:prstGeom>
        </p:spPr>
      </p:pic>
      <p:pic>
        <p:nvPicPr>
          <p:cNvPr id="8" name="Picture 7">
            <a:extLst>
              <a:ext uri="{FF2B5EF4-FFF2-40B4-BE49-F238E27FC236}">
                <a16:creationId xmlns:a16="http://schemas.microsoft.com/office/drawing/2014/main" id="{68344623-855E-F246-86AA-AB2E9BBF5450}"/>
              </a:ext>
            </a:extLst>
          </p:cNvPr>
          <p:cNvPicPr>
            <a:picLocks noChangeAspect="1"/>
          </p:cNvPicPr>
          <p:nvPr/>
        </p:nvPicPr>
        <p:blipFill>
          <a:blip r:embed="rId6"/>
          <a:stretch>
            <a:fillRect/>
          </a:stretch>
        </p:blipFill>
        <p:spPr>
          <a:xfrm>
            <a:off x="6675893" y="2490044"/>
            <a:ext cx="1612900" cy="673100"/>
          </a:xfrm>
          <a:prstGeom prst="rect">
            <a:avLst/>
          </a:prstGeom>
        </p:spPr>
      </p:pic>
      <p:pic>
        <p:nvPicPr>
          <p:cNvPr id="9" name="Picture 8">
            <a:extLst>
              <a:ext uri="{FF2B5EF4-FFF2-40B4-BE49-F238E27FC236}">
                <a16:creationId xmlns:a16="http://schemas.microsoft.com/office/drawing/2014/main" id="{1449ACF8-A5F6-F343-95F9-D4769649A1A7}"/>
              </a:ext>
            </a:extLst>
          </p:cNvPr>
          <p:cNvPicPr>
            <a:picLocks noChangeAspect="1"/>
          </p:cNvPicPr>
          <p:nvPr/>
        </p:nvPicPr>
        <p:blipFill>
          <a:blip r:embed="rId7"/>
          <a:stretch>
            <a:fillRect/>
          </a:stretch>
        </p:blipFill>
        <p:spPr>
          <a:xfrm>
            <a:off x="2037925" y="3541757"/>
            <a:ext cx="1612900" cy="1371600"/>
          </a:xfrm>
          <a:prstGeom prst="rect">
            <a:avLst/>
          </a:prstGeom>
        </p:spPr>
      </p:pic>
      <p:pic>
        <p:nvPicPr>
          <p:cNvPr id="10" name="Picture 9">
            <a:extLst>
              <a:ext uri="{FF2B5EF4-FFF2-40B4-BE49-F238E27FC236}">
                <a16:creationId xmlns:a16="http://schemas.microsoft.com/office/drawing/2014/main" id="{8368E71A-8ABC-6E4B-A5AE-01566F412F16}"/>
              </a:ext>
            </a:extLst>
          </p:cNvPr>
          <p:cNvPicPr>
            <a:picLocks noChangeAspect="1"/>
          </p:cNvPicPr>
          <p:nvPr/>
        </p:nvPicPr>
        <p:blipFill>
          <a:blip r:embed="rId8"/>
          <a:stretch>
            <a:fillRect/>
          </a:stretch>
        </p:blipFill>
        <p:spPr>
          <a:xfrm>
            <a:off x="4449865" y="3541757"/>
            <a:ext cx="1612900" cy="1371600"/>
          </a:xfrm>
          <a:prstGeom prst="rect">
            <a:avLst/>
          </a:prstGeom>
        </p:spPr>
      </p:pic>
      <p:pic>
        <p:nvPicPr>
          <p:cNvPr id="11" name="Picture 10">
            <a:extLst>
              <a:ext uri="{FF2B5EF4-FFF2-40B4-BE49-F238E27FC236}">
                <a16:creationId xmlns:a16="http://schemas.microsoft.com/office/drawing/2014/main" id="{E714EF1F-E47A-CE42-833D-418A0AD627DA}"/>
              </a:ext>
            </a:extLst>
          </p:cNvPr>
          <p:cNvPicPr>
            <a:picLocks noChangeAspect="1"/>
          </p:cNvPicPr>
          <p:nvPr/>
        </p:nvPicPr>
        <p:blipFill>
          <a:blip r:embed="rId9"/>
          <a:stretch>
            <a:fillRect/>
          </a:stretch>
        </p:blipFill>
        <p:spPr>
          <a:xfrm>
            <a:off x="6659149" y="3541757"/>
            <a:ext cx="1612900" cy="1371600"/>
          </a:xfrm>
          <a:prstGeom prst="rect">
            <a:avLst/>
          </a:prstGeom>
        </p:spPr>
      </p:pic>
      <p:pic>
        <p:nvPicPr>
          <p:cNvPr id="3" name="Picture 2">
            <a:extLst>
              <a:ext uri="{FF2B5EF4-FFF2-40B4-BE49-F238E27FC236}">
                <a16:creationId xmlns:a16="http://schemas.microsoft.com/office/drawing/2014/main" id="{5E1590E5-E00D-F447-BBB3-727AA94A7276}"/>
              </a:ext>
            </a:extLst>
          </p:cNvPr>
          <p:cNvPicPr>
            <a:picLocks noChangeAspect="1"/>
          </p:cNvPicPr>
          <p:nvPr/>
        </p:nvPicPr>
        <p:blipFill>
          <a:blip r:embed="rId10"/>
          <a:stretch>
            <a:fillRect/>
          </a:stretch>
        </p:blipFill>
        <p:spPr>
          <a:xfrm>
            <a:off x="2029909" y="5311020"/>
            <a:ext cx="1663700" cy="1079500"/>
          </a:xfrm>
          <a:prstGeom prst="rect">
            <a:avLst/>
          </a:prstGeom>
        </p:spPr>
      </p:pic>
      <p:pic>
        <p:nvPicPr>
          <p:cNvPr id="13" name="Picture 12">
            <a:extLst>
              <a:ext uri="{FF2B5EF4-FFF2-40B4-BE49-F238E27FC236}">
                <a16:creationId xmlns:a16="http://schemas.microsoft.com/office/drawing/2014/main" id="{C889715C-6BC4-2A41-AFFE-DC50E6A0E434}"/>
              </a:ext>
            </a:extLst>
          </p:cNvPr>
          <p:cNvPicPr>
            <a:picLocks noChangeAspect="1"/>
          </p:cNvPicPr>
          <p:nvPr/>
        </p:nvPicPr>
        <p:blipFill>
          <a:blip r:embed="rId11"/>
          <a:stretch>
            <a:fillRect/>
          </a:stretch>
        </p:blipFill>
        <p:spPr>
          <a:xfrm>
            <a:off x="628650" y="5213928"/>
            <a:ext cx="1333500" cy="1168400"/>
          </a:xfrm>
          <a:prstGeom prst="rect">
            <a:avLst/>
          </a:prstGeom>
        </p:spPr>
      </p:pic>
    </p:spTree>
    <p:extLst>
      <p:ext uri="{BB962C8B-B14F-4D97-AF65-F5344CB8AC3E}">
        <p14:creationId xmlns:p14="http://schemas.microsoft.com/office/powerpoint/2010/main" val="33376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E481DD-F5A0-EF40-9ACE-5DBDBFCDB2C5}"/>
              </a:ext>
            </a:extLst>
          </p:cNvPr>
          <p:cNvPicPr>
            <a:picLocks noChangeAspect="1"/>
          </p:cNvPicPr>
          <p:nvPr/>
        </p:nvPicPr>
        <p:blipFill>
          <a:blip r:embed="rId2"/>
          <a:stretch>
            <a:fillRect/>
          </a:stretch>
        </p:blipFill>
        <p:spPr>
          <a:xfrm>
            <a:off x="3437681" y="3749834"/>
            <a:ext cx="5600165" cy="3011184"/>
          </a:xfrm>
          <a:prstGeom prst="rect">
            <a:avLst/>
          </a:prstGeom>
        </p:spPr>
      </p:pic>
      <p:sp>
        <p:nvSpPr>
          <p:cNvPr id="2" name="Title 1">
            <a:extLst>
              <a:ext uri="{FF2B5EF4-FFF2-40B4-BE49-F238E27FC236}">
                <a16:creationId xmlns:a16="http://schemas.microsoft.com/office/drawing/2014/main" id="{CDEA50E2-ED11-DE40-B052-EECECF37C126}"/>
              </a:ext>
            </a:extLst>
          </p:cNvPr>
          <p:cNvSpPr>
            <a:spLocks noGrp="1"/>
          </p:cNvSpPr>
          <p:nvPr>
            <p:ph type="title"/>
          </p:nvPr>
        </p:nvSpPr>
        <p:spPr/>
        <p:txBody>
          <a:bodyPr/>
          <a:lstStyle/>
          <a:p>
            <a:r>
              <a:rPr lang="en-GB" dirty="0"/>
              <a:t>Pairs of “Lots of” Diagrams</a:t>
            </a:r>
          </a:p>
        </p:txBody>
      </p:sp>
      <p:sp>
        <p:nvSpPr>
          <p:cNvPr id="3" name="Content Placeholder 2">
            <a:extLst>
              <a:ext uri="{FF2B5EF4-FFF2-40B4-BE49-F238E27FC236}">
                <a16:creationId xmlns:a16="http://schemas.microsoft.com/office/drawing/2014/main" id="{0054697C-A48E-474B-A8AE-8983AE56D25E}"/>
              </a:ext>
            </a:extLst>
          </p:cNvPr>
          <p:cNvSpPr>
            <a:spLocks noGrp="1"/>
          </p:cNvSpPr>
          <p:nvPr>
            <p:ph idx="1"/>
          </p:nvPr>
        </p:nvSpPr>
        <p:spPr>
          <a:xfrm>
            <a:off x="219919" y="1412266"/>
            <a:ext cx="3217762" cy="1180463"/>
          </a:xfrm>
        </p:spPr>
        <p:txBody>
          <a:bodyPr/>
          <a:lstStyle/>
          <a:p>
            <a:r>
              <a:rPr lang="en-GB" dirty="0"/>
              <a:t>Say What You See!</a:t>
            </a:r>
          </a:p>
          <a:p>
            <a:r>
              <a:rPr lang="en-GB" dirty="0"/>
              <a:t>What is the same, and what different?</a:t>
            </a:r>
          </a:p>
        </p:txBody>
      </p:sp>
      <p:sp>
        <p:nvSpPr>
          <p:cNvPr id="4" name="TextBox 3">
            <a:extLst>
              <a:ext uri="{FF2B5EF4-FFF2-40B4-BE49-F238E27FC236}">
                <a16:creationId xmlns:a16="http://schemas.microsoft.com/office/drawing/2014/main" id="{B4748FC3-D9F3-D247-98B6-185AE648C77F}"/>
              </a:ext>
            </a:extLst>
          </p:cNvPr>
          <p:cNvSpPr txBox="1"/>
          <p:nvPr/>
        </p:nvSpPr>
        <p:spPr>
          <a:xfrm>
            <a:off x="4322621" y="4778951"/>
            <a:ext cx="907621" cy="707886"/>
          </a:xfrm>
          <a:prstGeom prst="rect">
            <a:avLst/>
          </a:prstGeom>
          <a:noFill/>
        </p:spPr>
        <p:txBody>
          <a:bodyPr wrap="none" rtlCol="0">
            <a:spAutoFit/>
          </a:bodyPr>
          <a:lstStyle/>
          <a:p>
            <a:pPr algn="l"/>
            <a:r>
              <a:rPr lang="en-GB" sz="2000" dirty="0">
                <a:latin typeface="Chalkboard" charset="0"/>
                <a:ea typeface="Chalkboard" charset="0"/>
                <a:cs typeface="Chalkboard" charset="0"/>
              </a:rPr>
              <a:t>6 of 3</a:t>
            </a:r>
          </a:p>
          <a:p>
            <a:pPr algn="ctr"/>
            <a:r>
              <a:rPr lang="en-GB" sz="2000" dirty="0">
                <a:latin typeface="Chalkboard" charset="0"/>
                <a:ea typeface="Chalkboard" charset="0"/>
                <a:cs typeface="Chalkboard" charset="0"/>
              </a:rPr>
              <a:t>18</a:t>
            </a:r>
          </a:p>
        </p:txBody>
      </p:sp>
      <p:sp>
        <p:nvSpPr>
          <p:cNvPr id="7" name="TextBox 6">
            <a:extLst>
              <a:ext uri="{FF2B5EF4-FFF2-40B4-BE49-F238E27FC236}">
                <a16:creationId xmlns:a16="http://schemas.microsoft.com/office/drawing/2014/main" id="{BA35341D-A868-A244-8D53-AF47F1BEFC33}"/>
              </a:ext>
            </a:extLst>
          </p:cNvPr>
          <p:cNvSpPr txBox="1"/>
          <p:nvPr/>
        </p:nvSpPr>
        <p:spPr>
          <a:xfrm>
            <a:off x="7304734" y="4792806"/>
            <a:ext cx="907621" cy="707886"/>
          </a:xfrm>
          <a:prstGeom prst="rect">
            <a:avLst/>
          </a:prstGeom>
          <a:noFill/>
        </p:spPr>
        <p:txBody>
          <a:bodyPr wrap="none" rtlCol="0">
            <a:spAutoFit/>
          </a:bodyPr>
          <a:lstStyle/>
          <a:p>
            <a:pPr algn="l"/>
            <a:r>
              <a:rPr lang="en-GB" sz="2000" dirty="0">
                <a:latin typeface="Chalkboard" charset="0"/>
                <a:ea typeface="Chalkboard" charset="0"/>
                <a:cs typeface="Chalkboard" charset="0"/>
              </a:rPr>
              <a:t>7 of 3</a:t>
            </a:r>
          </a:p>
          <a:p>
            <a:pPr algn="ctr"/>
            <a:r>
              <a:rPr lang="en-GB" sz="2000" dirty="0">
                <a:latin typeface="Chalkboard" charset="0"/>
                <a:ea typeface="Chalkboard" charset="0"/>
                <a:cs typeface="Chalkboard" charset="0"/>
              </a:rPr>
              <a:t>21</a:t>
            </a:r>
          </a:p>
        </p:txBody>
      </p:sp>
      <p:pic>
        <p:nvPicPr>
          <p:cNvPr id="10" name="Picture 9">
            <a:extLst>
              <a:ext uri="{FF2B5EF4-FFF2-40B4-BE49-F238E27FC236}">
                <a16:creationId xmlns:a16="http://schemas.microsoft.com/office/drawing/2014/main" id="{E6AABFA0-F120-0C47-B9EF-36CA3F49AA5B}"/>
              </a:ext>
            </a:extLst>
          </p:cNvPr>
          <p:cNvPicPr>
            <a:picLocks noChangeAspect="1"/>
          </p:cNvPicPr>
          <p:nvPr/>
        </p:nvPicPr>
        <p:blipFill>
          <a:blip r:embed="rId3"/>
          <a:stretch>
            <a:fillRect/>
          </a:stretch>
        </p:blipFill>
        <p:spPr>
          <a:xfrm>
            <a:off x="4898398" y="805130"/>
            <a:ext cx="2909159" cy="2858270"/>
          </a:xfrm>
          <a:prstGeom prst="rect">
            <a:avLst/>
          </a:prstGeom>
        </p:spPr>
      </p:pic>
      <p:sp>
        <p:nvSpPr>
          <p:cNvPr id="8" name="TextBox 7">
            <a:extLst>
              <a:ext uri="{FF2B5EF4-FFF2-40B4-BE49-F238E27FC236}">
                <a16:creationId xmlns:a16="http://schemas.microsoft.com/office/drawing/2014/main" id="{9BD5DC38-965A-3D4B-86C0-37997FC48D68}"/>
              </a:ext>
            </a:extLst>
          </p:cNvPr>
          <p:cNvSpPr txBox="1"/>
          <p:nvPr/>
        </p:nvSpPr>
        <p:spPr>
          <a:xfrm>
            <a:off x="5722340" y="1938809"/>
            <a:ext cx="1354858" cy="646331"/>
          </a:xfrm>
          <a:prstGeom prst="rect">
            <a:avLst/>
          </a:prstGeom>
          <a:noFill/>
        </p:spPr>
        <p:txBody>
          <a:bodyPr wrap="none" rtlCol="0">
            <a:spAutoFit/>
          </a:bodyPr>
          <a:lstStyle/>
          <a:p>
            <a:pPr algn="l"/>
            <a:r>
              <a:rPr lang="en-GB" dirty="0">
                <a:latin typeface="Chalkboard" charset="0"/>
                <a:ea typeface="Chalkboard" charset="0"/>
                <a:cs typeface="Chalkboard" charset="0"/>
              </a:rPr>
              <a:t>7 of 6 of 3</a:t>
            </a:r>
          </a:p>
          <a:p>
            <a:pPr algn="ctr"/>
            <a:r>
              <a:rPr lang="en-GB" dirty="0">
                <a:latin typeface="Chalkboard" charset="0"/>
                <a:ea typeface="Chalkboard" charset="0"/>
                <a:cs typeface="Chalkboard" charset="0"/>
              </a:rPr>
              <a:t>126</a:t>
            </a:r>
          </a:p>
        </p:txBody>
      </p:sp>
      <p:pic>
        <p:nvPicPr>
          <p:cNvPr id="5" name="Picture 4">
            <a:extLst>
              <a:ext uri="{FF2B5EF4-FFF2-40B4-BE49-F238E27FC236}">
                <a16:creationId xmlns:a16="http://schemas.microsoft.com/office/drawing/2014/main" id="{98C66AE9-DE5B-3F43-93E0-5DE39BBCB094}"/>
              </a:ext>
            </a:extLst>
          </p:cNvPr>
          <p:cNvPicPr>
            <a:picLocks noChangeAspect="1"/>
          </p:cNvPicPr>
          <p:nvPr/>
        </p:nvPicPr>
        <p:blipFill>
          <a:blip r:embed="rId4"/>
          <a:stretch>
            <a:fillRect/>
          </a:stretch>
        </p:blipFill>
        <p:spPr>
          <a:xfrm>
            <a:off x="4898398" y="809651"/>
            <a:ext cx="2944315" cy="2892811"/>
          </a:xfrm>
          <a:prstGeom prst="rect">
            <a:avLst/>
          </a:prstGeom>
        </p:spPr>
      </p:pic>
      <p:sp>
        <p:nvSpPr>
          <p:cNvPr id="9" name="TextBox 8">
            <a:extLst>
              <a:ext uri="{FF2B5EF4-FFF2-40B4-BE49-F238E27FC236}">
                <a16:creationId xmlns:a16="http://schemas.microsoft.com/office/drawing/2014/main" id="{FF147FAF-18FF-CE4B-BF50-427566C5AA23}"/>
              </a:ext>
            </a:extLst>
          </p:cNvPr>
          <p:cNvSpPr txBox="1"/>
          <p:nvPr/>
        </p:nvSpPr>
        <p:spPr>
          <a:xfrm>
            <a:off x="5758047" y="1797446"/>
            <a:ext cx="1225015" cy="584775"/>
          </a:xfrm>
          <a:prstGeom prst="rect">
            <a:avLst/>
          </a:prstGeom>
          <a:noFill/>
        </p:spPr>
        <p:txBody>
          <a:bodyPr wrap="none" rtlCol="0">
            <a:spAutoFit/>
          </a:bodyPr>
          <a:lstStyle/>
          <a:p>
            <a:pPr algn="l"/>
            <a:r>
              <a:rPr lang="en-GB" sz="1600" dirty="0">
                <a:latin typeface="Chalkboard" charset="0"/>
                <a:ea typeface="Chalkboard" charset="0"/>
                <a:cs typeface="Chalkboard" charset="0"/>
              </a:rPr>
              <a:t>6 of 7 of 3</a:t>
            </a:r>
          </a:p>
          <a:p>
            <a:pPr algn="ctr"/>
            <a:r>
              <a:rPr lang="en-GB" sz="1600" dirty="0">
                <a:latin typeface="Chalkboard" charset="0"/>
                <a:ea typeface="Chalkboard" charset="0"/>
                <a:cs typeface="Chalkboard" charset="0"/>
              </a:rPr>
              <a:t>126</a:t>
            </a:r>
          </a:p>
        </p:txBody>
      </p:sp>
      <p:sp>
        <p:nvSpPr>
          <p:cNvPr id="6" name="Rounded Rectangle 5">
            <a:extLst>
              <a:ext uri="{FF2B5EF4-FFF2-40B4-BE49-F238E27FC236}">
                <a16:creationId xmlns:a16="http://schemas.microsoft.com/office/drawing/2014/main" id="{CC8D0E56-54F4-074F-B5FC-94388648DEAC}"/>
              </a:ext>
            </a:extLst>
          </p:cNvPr>
          <p:cNvSpPr/>
          <p:nvPr/>
        </p:nvSpPr>
        <p:spPr>
          <a:xfrm>
            <a:off x="375586" y="2950823"/>
            <a:ext cx="2549237" cy="159802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Given a number N,</a:t>
            </a:r>
            <a:br>
              <a:rPr lang="en-GB" sz="2000" dirty="0">
                <a:solidFill>
                  <a:srgbClr val="FFFF00"/>
                </a:solidFill>
              </a:rPr>
            </a:br>
            <a:r>
              <a:rPr lang="en-GB" sz="2000" dirty="0">
                <a:solidFill>
                  <a:srgbClr val="FFFF00"/>
                </a:solidFill>
              </a:rPr>
              <a:t>for how many pairs of positive numbers is it the LCM?</a:t>
            </a:r>
          </a:p>
        </p:txBody>
      </p:sp>
      <p:sp>
        <p:nvSpPr>
          <p:cNvPr id="12" name="Rounded Rectangle 11">
            <a:extLst>
              <a:ext uri="{FF2B5EF4-FFF2-40B4-BE49-F238E27FC236}">
                <a16:creationId xmlns:a16="http://schemas.microsoft.com/office/drawing/2014/main" id="{FF4540D3-3EFA-6C44-9880-947740A31599}"/>
              </a:ext>
            </a:extLst>
          </p:cNvPr>
          <p:cNvSpPr/>
          <p:nvPr/>
        </p:nvSpPr>
        <p:spPr>
          <a:xfrm>
            <a:off x="633278" y="4456416"/>
            <a:ext cx="2291545" cy="5866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3512D"/>
                </a:solidFill>
              </a:rPr>
              <a:t>Doing &amp; Undoing</a:t>
            </a:r>
          </a:p>
        </p:txBody>
      </p:sp>
    </p:spTree>
    <p:extLst>
      <p:ext uri="{BB962C8B-B14F-4D97-AF65-F5344CB8AC3E}">
        <p14:creationId xmlns:p14="http://schemas.microsoft.com/office/powerpoint/2010/main" val="1951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p:bldP spid="8" grpId="1"/>
      <p:bldP spid="9" grpId="0"/>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8E89-C991-6B4E-B039-A91BAC76E0A1}"/>
              </a:ext>
            </a:extLst>
          </p:cNvPr>
          <p:cNvSpPr>
            <a:spLocks noGrp="1"/>
          </p:cNvSpPr>
          <p:nvPr>
            <p:ph type="title"/>
          </p:nvPr>
        </p:nvSpPr>
        <p:spPr/>
        <p:txBody>
          <a:bodyPr/>
          <a:lstStyle/>
          <a:p>
            <a:r>
              <a:rPr lang="en-GB" dirty="0"/>
              <a:t>”Lots of” Factors and Divisors</a:t>
            </a:r>
          </a:p>
        </p:txBody>
      </p:sp>
      <p:pic>
        <p:nvPicPr>
          <p:cNvPr id="4" name="Picture 3">
            <a:extLst>
              <a:ext uri="{FF2B5EF4-FFF2-40B4-BE49-F238E27FC236}">
                <a16:creationId xmlns:a16="http://schemas.microsoft.com/office/drawing/2014/main" id="{BDCCAB10-CEFD-A846-B794-1E1460634DB3}"/>
              </a:ext>
            </a:extLst>
          </p:cNvPr>
          <p:cNvPicPr>
            <a:picLocks noChangeAspect="1"/>
          </p:cNvPicPr>
          <p:nvPr/>
        </p:nvPicPr>
        <p:blipFill>
          <a:blip r:embed="rId2"/>
          <a:stretch>
            <a:fillRect/>
          </a:stretch>
        </p:blipFill>
        <p:spPr>
          <a:xfrm>
            <a:off x="389726" y="3363678"/>
            <a:ext cx="1816100" cy="2679700"/>
          </a:xfrm>
          <a:prstGeom prst="rect">
            <a:avLst/>
          </a:prstGeom>
        </p:spPr>
      </p:pic>
      <p:sp>
        <p:nvSpPr>
          <p:cNvPr id="5" name="TextBox 4">
            <a:extLst>
              <a:ext uri="{FF2B5EF4-FFF2-40B4-BE49-F238E27FC236}">
                <a16:creationId xmlns:a16="http://schemas.microsoft.com/office/drawing/2014/main" id="{8B749831-C1B3-AF4E-836A-DCF2D39A1D18}"/>
              </a:ext>
            </a:extLst>
          </p:cNvPr>
          <p:cNvSpPr txBox="1"/>
          <p:nvPr/>
        </p:nvSpPr>
        <p:spPr>
          <a:xfrm>
            <a:off x="275391" y="2544955"/>
            <a:ext cx="2635761" cy="707886"/>
          </a:xfrm>
          <a:prstGeom prst="rect">
            <a:avLst/>
          </a:prstGeom>
          <a:noFill/>
        </p:spPr>
        <p:txBody>
          <a:bodyPr wrap="square" rtlCol="0">
            <a:spAutoFit/>
          </a:bodyPr>
          <a:lstStyle/>
          <a:p>
            <a:pPr algn="l"/>
            <a:r>
              <a:rPr lang="en-GB" sz="2000" dirty="0">
                <a:solidFill>
                  <a:srgbClr val="0432FF"/>
                </a:solidFill>
                <a:latin typeface="Chalkboard" charset="0"/>
                <a:ea typeface="Chalkboard" charset="0"/>
                <a:cs typeface="Chalkboard" charset="0"/>
              </a:rPr>
              <a:t>What numbers could appear at the top?</a:t>
            </a:r>
          </a:p>
        </p:txBody>
      </p:sp>
      <p:sp>
        <p:nvSpPr>
          <p:cNvPr id="6" name="TextBox 5">
            <a:extLst>
              <a:ext uri="{FF2B5EF4-FFF2-40B4-BE49-F238E27FC236}">
                <a16:creationId xmlns:a16="http://schemas.microsoft.com/office/drawing/2014/main" id="{23C468A1-5C65-1241-B765-BEE729581B31}"/>
              </a:ext>
            </a:extLst>
          </p:cNvPr>
          <p:cNvSpPr txBox="1"/>
          <p:nvPr/>
        </p:nvSpPr>
        <p:spPr>
          <a:xfrm>
            <a:off x="389726" y="1069588"/>
            <a:ext cx="8754274" cy="1015663"/>
          </a:xfrm>
          <a:prstGeom prst="rect">
            <a:avLst/>
          </a:prstGeom>
          <a:noFill/>
        </p:spPr>
        <p:txBody>
          <a:bodyPr wrap="square" rtlCol="0">
            <a:spAutoFit/>
          </a:bodyPr>
          <a:lstStyle/>
          <a:p>
            <a:pPr algn="l"/>
            <a:r>
              <a:rPr lang="en-GB" sz="2000" dirty="0">
                <a:latin typeface="Chalkboard" charset="0"/>
                <a:ea typeface="Chalkboard" charset="0"/>
                <a:cs typeface="Chalkboard" charset="0"/>
              </a:rPr>
              <a:t>Each red dot is a number;</a:t>
            </a:r>
          </a:p>
          <a:p>
            <a:pPr algn="l"/>
            <a:r>
              <a:rPr lang="en-GB" sz="2000" dirty="0">
                <a:latin typeface="Chalkboard" charset="0"/>
                <a:ea typeface="Chalkboard" charset="0"/>
                <a:cs typeface="Chalkboard" charset="0"/>
              </a:rPr>
              <a:t>Two numbers are joined when one is a prime number times the other. </a:t>
            </a:r>
          </a:p>
          <a:p>
            <a:pPr algn="l"/>
            <a:r>
              <a:rPr lang="en-GB" sz="2000" dirty="0">
                <a:latin typeface="Chalkboard" charset="0"/>
                <a:ea typeface="Chalkboard" charset="0"/>
                <a:cs typeface="Chalkboard" charset="0"/>
              </a:rPr>
              <a:t>The white dot is the number 1</a:t>
            </a:r>
          </a:p>
        </p:txBody>
      </p:sp>
      <p:pic>
        <p:nvPicPr>
          <p:cNvPr id="3" name="Picture 2">
            <a:extLst>
              <a:ext uri="{FF2B5EF4-FFF2-40B4-BE49-F238E27FC236}">
                <a16:creationId xmlns:a16="http://schemas.microsoft.com/office/drawing/2014/main" id="{53DE2444-9F61-4840-AED0-86F7B4E3093F}"/>
              </a:ext>
            </a:extLst>
          </p:cNvPr>
          <p:cNvPicPr>
            <a:picLocks noChangeAspect="1"/>
          </p:cNvPicPr>
          <p:nvPr/>
        </p:nvPicPr>
        <p:blipFill>
          <a:blip r:embed="rId3"/>
          <a:stretch>
            <a:fillRect/>
          </a:stretch>
        </p:blipFill>
        <p:spPr>
          <a:xfrm>
            <a:off x="2301005" y="3363678"/>
            <a:ext cx="2146300" cy="2730500"/>
          </a:xfrm>
          <a:prstGeom prst="rect">
            <a:avLst/>
          </a:prstGeom>
        </p:spPr>
      </p:pic>
      <p:pic>
        <p:nvPicPr>
          <p:cNvPr id="7" name="Picture 6">
            <a:extLst>
              <a:ext uri="{FF2B5EF4-FFF2-40B4-BE49-F238E27FC236}">
                <a16:creationId xmlns:a16="http://schemas.microsoft.com/office/drawing/2014/main" id="{A21E4038-1B21-D04C-891F-F8443BC5B642}"/>
              </a:ext>
            </a:extLst>
          </p:cNvPr>
          <p:cNvPicPr>
            <a:picLocks noChangeAspect="1"/>
          </p:cNvPicPr>
          <p:nvPr/>
        </p:nvPicPr>
        <p:blipFill>
          <a:blip r:embed="rId4"/>
          <a:stretch>
            <a:fillRect/>
          </a:stretch>
        </p:blipFill>
        <p:spPr>
          <a:xfrm>
            <a:off x="4516580" y="3363678"/>
            <a:ext cx="2146300" cy="2730500"/>
          </a:xfrm>
          <a:prstGeom prst="rect">
            <a:avLst/>
          </a:prstGeom>
        </p:spPr>
      </p:pic>
      <p:pic>
        <p:nvPicPr>
          <p:cNvPr id="8" name="Picture 7">
            <a:extLst>
              <a:ext uri="{FF2B5EF4-FFF2-40B4-BE49-F238E27FC236}">
                <a16:creationId xmlns:a16="http://schemas.microsoft.com/office/drawing/2014/main" id="{DF2BF263-0C17-064E-A691-971D7386CE3A}"/>
              </a:ext>
            </a:extLst>
          </p:cNvPr>
          <p:cNvPicPr>
            <a:picLocks noChangeAspect="1"/>
          </p:cNvPicPr>
          <p:nvPr/>
        </p:nvPicPr>
        <p:blipFill>
          <a:blip r:embed="rId2"/>
          <a:stretch>
            <a:fillRect/>
          </a:stretch>
        </p:blipFill>
        <p:spPr>
          <a:xfrm>
            <a:off x="6942926" y="3414478"/>
            <a:ext cx="1816100" cy="2679700"/>
          </a:xfrm>
          <a:prstGeom prst="rect">
            <a:avLst/>
          </a:prstGeom>
        </p:spPr>
      </p:pic>
      <p:sp>
        <p:nvSpPr>
          <p:cNvPr id="9" name="TextBox 8">
            <a:extLst>
              <a:ext uri="{FF2B5EF4-FFF2-40B4-BE49-F238E27FC236}">
                <a16:creationId xmlns:a16="http://schemas.microsoft.com/office/drawing/2014/main" id="{7D25DE49-27F8-3746-A4C9-969C112CBB48}"/>
              </a:ext>
            </a:extLst>
          </p:cNvPr>
          <p:cNvSpPr txBox="1"/>
          <p:nvPr/>
        </p:nvSpPr>
        <p:spPr>
          <a:xfrm>
            <a:off x="7949169" y="3332992"/>
            <a:ext cx="566181" cy="400110"/>
          </a:xfrm>
          <a:prstGeom prst="rect">
            <a:avLst/>
          </a:prstGeom>
          <a:noFill/>
        </p:spPr>
        <p:txBody>
          <a:bodyPr wrap="none" rtlCol="0">
            <a:spAutoFit/>
          </a:bodyPr>
          <a:lstStyle/>
          <a:p>
            <a:pPr algn="l"/>
            <a:r>
              <a:rPr lang="en-GB" sz="2000" dirty="0" err="1">
                <a:latin typeface="Chalkboard" charset="0"/>
                <a:ea typeface="Chalkboard" charset="0"/>
                <a:cs typeface="Chalkboard" charset="0"/>
              </a:rPr>
              <a:t>pqr</a:t>
            </a:r>
            <a:endParaRPr lang="en-GB" sz="2000" dirty="0">
              <a:latin typeface="Chalkboard" charset="0"/>
              <a:ea typeface="Chalkboard" charset="0"/>
              <a:cs typeface="Chalkboard" charset="0"/>
            </a:endParaRPr>
          </a:p>
        </p:txBody>
      </p:sp>
      <p:sp>
        <p:nvSpPr>
          <p:cNvPr id="10" name="TextBox 9">
            <a:extLst>
              <a:ext uri="{FF2B5EF4-FFF2-40B4-BE49-F238E27FC236}">
                <a16:creationId xmlns:a16="http://schemas.microsoft.com/office/drawing/2014/main" id="{660D11C3-2763-8249-8AEE-4CFA9AA9144A}"/>
              </a:ext>
            </a:extLst>
          </p:cNvPr>
          <p:cNvSpPr txBox="1"/>
          <p:nvPr/>
        </p:nvSpPr>
        <p:spPr>
          <a:xfrm>
            <a:off x="7916264" y="5724724"/>
            <a:ext cx="27924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a:t>
            </a:r>
          </a:p>
        </p:txBody>
      </p:sp>
      <p:sp>
        <p:nvSpPr>
          <p:cNvPr id="11" name="TextBox 10">
            <a:extLst>
              <a:ext uri="{FF2B5EF4-FFF2-40B4-BE49-F238E27FC236}">
                <a16:creationId xmlns:a16="http://schemas.microsoft.com/office/drawing/2014/main" id="{579AAB03-E959-504B-9927-A1BE682798B4}"/>
              </a:ext>
            </a:extLst>
          </p:cNvPr>
          <p:cNvSpPr txBox="1"/>
          <p:nvPr/>
        </p:nvSpPr>
        <p:spPr>
          <a:xfrm>
            <a:off x="8140600" y="4154163"/>
            <a:ext cx="429926" cy="400110"/>
          </a:xfrm>
          <a:prstGeom prst="rect">
            <a:avLst/>
          </a:prstGeom>
          <a:noFill/>
        </p:spPr>
        <p:txBody>
          <a:bodyPr wrap="none" rtlCol="0">
            <a:spAutoFit/>
          </a:bodyPr>
          <a:lstStyle/>
          <a:p>
            <a:pPr algn="l"/>
            <a:r>
              <a:rPr lang="en-GB" sz="2000" dirty="0" err="1">
                <a:latin typeface="Chalkboard" charset="0"/>
                <a:ea typeface="Chalkboard" charset="0"/>
                <a:cs typeface="Chalkboard" charset="0"/>
              </a:rPr>
              <a:t>qr</a:t>
            </a:r>
            <a:endParaRPr lang="en-GB" sz="2000" dirty="0">
              <a:latin typeface="Chalkboard" charset="0"/>
              <a:ea typeface="Chalkboard" charset="0"/>
              <a:cs typeface="Chalkboard" charset="0"/>
            </a:endParaRPr>
          </a:p>
        </p:txBody>
      </p:sp>
      <p:sp>
        <p:nvSpPr>
          <p:cNvPr id="12" name="TextBox 11">
            <a:extLst>
              <a:ext uri="{FF2B5EF4-FFF2-40B4-BE49-F238E27FC236}">
                <a16:creationId xmlns:a16="http://schemas.microsoft.com/office/drawing/2014/main" id="{B04154C4-4A14-7448-AF04-369F658EFDDA}"/>
              </a:ext>
            </a:extLst>
          </p:cNvPr>
          <p:cNvSpPr txBox="1"/>
          <p:nvPr/>
        </p:nvSpPr>
        <p:spPr>
          <a:xfrm>
            <a:off x="7097999" y="4136343"/>
            <a:ext cx="453970" cy="400110"/>
          </a:xfrm>
          <a:prstGeom prst="rect">
            <a:avLst/>
          </a:prstGeom>
          <a:noFill/>
        </p:spPr>
        <p:txBody>
          <a:bodyPr wrap="none" rtlCol="0">
            <a:spAutoFit/>
          </a:bodyPr>
          <a:lstStyle/>
          <a:p>
            <a:pPr algn="l"/>
            <a:r>
              <a:rPr lang="en-GB" sz="2000" dirty="0" err="1">
                <a:latin typeface="Chalkboard" charset="0"/>
                <a:ea typeface="Chalkboard" charset="0"/>
                <a:cs typeface="Chalkboard" charset="0"/>
              </a:rPr>
              <a:t>pq</a:t>
            </a:r>
            <a:endParaRPr lang="en-GB" sz="2000" dirty="0">
              <a:latin typeface="Chalkboard" charset="0"/>
              <a:ea typeface="Chalkboard" charset="0"/>
              <a:cs typeface="Chalkboard" charset="0"/>
            </a:endParaRPr>
          </a:p>
        </p:txBody>
      </p:sp>
      <p:sp>
        <p:nvSpPr>
          <p:cNvPr id="13" name="TextBox 12">
            <a:extLst>
              <a:ext uri="{FF2B5EF4-FFF2-40B4-BE49-F238E27FC236}">
                <a16:creationId xmlns:a16="http://schemas.microsoft.com/office/drawing/2014/main" id="{27BAA28D-ACA7-8A49-BCD1-E7EDFC22DC51}"/>
              </a:ext>
            </a:extLst>
          </p:cNvPr>
          <p:cNvSpPr txBox="1"/>
          <p:nvPr/>
        </p:nvSpPr>
        <p:spPr>
          <a:xfrm>
            <a:off x="7604894" y="4354218"/>
            <a:ext cx="427168" cy="400110"/>
          </a:xfrm>
          <a:prstGeom prst="rect">
            <a:avLst/>
          </a:prstGeom>
          <a:noFill/>
        </p:spPr>
        <p:txBody>
          <a:bodyPr wrap="none" rtlCol="0">
            <a:spAutoFit/>
          </a:bodyPr>
          <a:lstStyle/>
          <a:p>
            <a:pPr algn="l"/>
            <a:r>
              <a:rPr lang="en-GB" sz="2000" dirty="0" err="1">
                <a:latin typeface="Chalkboard" charset="0"/>
                <a:ea typeface="Chalkboard" charset="0"/>
                <a:cs typeface="Chalkboard" charset="0"/>
              </a:rPr>
              <a:t>pr</a:t>
            </a:r>
            <a:endParaRPr lang="en-GB" sz="2000" dirty="0">
              <a:latin typeface="Chalkboard" charset="0"/>
              <a:ea typeface="Chalkboard" charset="0"/>
              <a:cs typeface="Chalkboard" charset="0"/>
            </a:endParaRPr>
          </a:p>
        </p:txBody>
      </p:sp>
      <p:sp>
        <p:nvSpPr>
          <p:cNvPr id="14" name="TextBox 13">
            <a:extLst>
              <a:ext uri="{FF2B5EF4-FFF2-40B4-BE49-F238E27FC236}">
                <a16:creationId xmlns:a16="http://schemas.microsoft.com/office/drawing/2014/main" id="{25A9B937-5581-1843-BF1D-D6CC7F256993}"/>
              </a:ext>
            </a:extLst>
          </p:cNvPr>
          <p:cNvSpPr txBox="1"/>
          <p:nvPr/>
        </p:nvSpPr>
        <p:spPr>
          <a:xfrm>
            <a:off x="8474387" y="5167074"/>
            <a:ext cx="29687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r</a:t>
            </a:r>
          </a:p>
        </p:txBody>
      </p:sp>
      <p:sp>
        <p:nvSpPr>
          <p:cNvPr id="15" name="TextBox 14">
            <a:extLst>
              <a:ext uri="{FF2B5EF4-FFF2-40B4-BE49-F238E27FC236}">
                <a16:creationId xmlns:a16="http://schemas.microsoft.com/office/drawing/2014/main" id="{19802091-776B-2C46-BAFD-BAC4CFD144C9}"/>
              </a:ext>
            </a:extLst>
          </p:cNvPr>
          <p:cNvSpPr txBox="1"/>
          <p:nvPr/>
        </p:nvSpPr>
        <p:spPr>
          <a:xfrm>
            <a:off x="7818478" y="5062329"/>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q</a:t>
            </a:r>
          </a:p>
        </p:txBody>
      </p:sp>
      <p:sp>
        <p:nvSpPr>
          <p:cNvPr id="16" name="TextBox 15">
            <a:extLst>
              <a:ext uri="{FF2B5EF4-FFF2-40B4-BE49-F238E27FC236}">
                <a16:creationId xmlns:a16="http://schemas.microsoft.com/office/drawing/2014/main" id="{AC3CE10A-A8C0-2B4A-954A-C1693B940369}"/>
              </a:ext>
            </a:extLst>
          </p:cNvPr>
          <p:cNvSpPr txBox="1"/>
          <p:nvPr/>
        </p:nvSpPr>
        <p:spPr>
          <a:xfrm>
            <a:off x="6937731" y="5147937"/>
            <a:ext cx="32092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p</a:t>
            </a:r>
          </a:p>
        </p:txBody>
      </p:sp>
    </p:spTree>
    <p:extLst>
      <p:ext uri="{BB962C8B-B14F-4D97-AF65-F5344CB8AC3E}">
        <p14:creationId xmlns:p14="http://schemas.microsoft.com/office/powerpoint/2010/main" val="41216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0103-0DC5-9049-B5AA-FBFF5C32637A}"/>
              </a:ext>
            </a:extLst>
          </p:cNvPr>
          <p:cNvSpPr>
            <a:spLocks noGrp="1"/>
          </p:cNvSpPr>
          <p:nvPr>
            <p:ph type="title"/>
          </p:nvPr>
        </p:nvSpPr>
        <p:spPr/>
        <p:txBody>
          <a:bodyPr/>
          <a:lstStyle/>
          <a:p>
            <a:r>
              <a:rPr lang="en-GB" dirty="0"/>
              <a:t>Lattices, Thread Counts, and “Lots of”</a:t>
            </a:r>
          </a:p>
        </p:txBody>
      </p:sp>
      <p:pic>
        <p:nvPicPr>
          <p:cNvPr id="4" name="Picture 3">
            <a:extLst>
              <a:ext uri="{FF2B5EF4-FFF2-40B4-BE49-F238E27FC236}">
                <a16:creationId xmlns:a16="http://schemas.microsoft.com/office/drawing/2014/main" id="{BE73A58E-E5CD-FE40-9FB4-C32AB401AD18}"/>
              </a:ext>
            </a:extLst>
          </p:cNvPr>
          <p:cNvPicPr>
            <a:picLocks noChangeAspect="1"/>
          </p:cNvPicPr>
          <p:nvPr/>
        </p:nvPicPr>
        <p:blipFill>
          <a:blip r:embed="rId2"/>
          <a:stretch>
            <a:fillRect/>
          </a:stretch>
        </p:blipFill>
        <p:spPr>
          <a:xfrm>
            <a:off x="165059" y="5566559"/>
            <a:ext cx="1368847" cy="1291442"/>
          </a:xfrm>
          <a:prstGeom prst="rect">
            <a:avLst/>
          </a:prstGeom>
        </p:spPr>
      </p:pic>
      <p:pic>
        <p:nvPicPr>
          <p:cNvPr id="5" name="Picture 4">
            <a:extLst>
              <a:ext uri="{FF2B5EF4-FFF2-40B4-BE49-F238E27FC236}">
                <a16:creationId xmlns:a16="http://schemas.microsoft.com/office/drawing/2014/main" id="{12CBF0F0-D53E-B240-B488-DF4EDBC6692F}"/>
              </a:ext>
            </a:extLst>
          </p:cNvPr>
          <p:cNvPicPr>
            <a:picLocks noChangeAspect="1"/>
          </p:cNvPicPr>
          <p:nvPr/>
        </p:nvPicPr>
        <p:blipFill>
          <a:blip r:embed="rId3"/>
          <a:stretch>
            <a:fillRect/>
          </a:stretch>
        </p:blipFill>
        <p:spPr>
          <a:xfrm>
            <a:off x="285790" y="1267348"/>
            <a:ext cx="1435186" cy="1857817"/>
          </a:xfrm>
          <a:prstGeom prst="rect">
            <a:avLst/>
          </a:prstGeom>
        </p:spPr>
      </p:pic>
      <p:pic>
        <p:nvPicPr>
          <p:cNvPr id="6" name="Picture 5">
            <a:extLst>
              <a:ext uri="{FF2B5EF4-FFF2-40B4-BE49-F238E27FC236}">
                <a16:creationId xmlns:a16="http://schemas.microsoft.com/office/drawing/2014/main" id="{E79965DE-C6A9-C645-AC3F-BC1E5C2B8E24}"/>
              </a:ext>
            </a:extLst>
          </p:cNvPr>
          <p:cNvPicPr>
            <a:picLocks noChangeAspect="1"/>
          </p:cNvPicPr>
          <p:nvPr/>
        </p:nvPicPr>
        <p:blipFill>
          <a:blip r:embed="rId4"/>
          <a:stretch>
            <a:fillRect/>
          </a:stretch>
        </p:blipFill>
        <p:spPr>
          <a:xfrm>
            <a:off x="1931712" y="1267348"/>
            <a:ext cx="1332782" cy="1857817"/>
          </a:xfrm>
          <a:prstGeom prst="rect">
            <a:avLst/>
          </a:prstGeom>
        </p:spPr>
      </p:pic>
      <p:pic>
        <p:nvPicPr>
          <p:cNvPr id="7" name="Picture 6">
            <a:extLst>
              <a:ext uri="{FF2B5EF4-FFF2-40B4-BE49-F238E27FC236}">
                <a16:creationId xmlns:a16="http://schemas.microsoft.com/office/drawing/2014/main" id="{1F4BC8FC-ACEF-8949-94F3-9EE7E0BFC822}"/>
              </a:ext>
            </a:extLst>
          </p:cNvPr>
          <p:cNvPicPr>
            <a:picLocks noChangeAspect="1"/>
          </p:cNvPicPr>
          <p:nvPr/>
        </p:nvPicPr>
        <p:blipFill>
          <a:blip r:embed="rId5"/>
          <a:stretch>
            <a:fillRect/>
          </a:stretch>
        </p:blipFill>
        <p:spPr>
          <a:xfrm>
            <a:off x="3310212" y="1267348"/>
            <a:ext cx="1332782" cy="1857817"/>
          </a:xfrm>
          <a:prstGeom prst="rect">
            <a:avLst/>
          </a:prstGeom>
        </p:spPr>
      </p:pic>
      <p:pic>
        <p:nvPicPr>
          <p:cNvPr id="8" name="Picture 7">
            <a:extLst>
              <a:ext uri="{FF2B5EF4-FFF2-40B4-BE49-F238E27FC236}">
                <a16:creationId xmlns:a16="http://schemas.microsoft.com/office/drawing/2014/main" id="{9D782C33-A19B-154F-B891-54205E093DBC}"/>
              </a:ext>
            </a:extLst>
          </p:cNvPr>
          <p:cNvPicPr>
            <a:picLocks noChangeAspect="1"/>
          </p:cNvPicPr>
          <p:nvPr/>
        </p:nvPicPr>
        <p:blipFill>
          <a:blip r:embed="rId6"/>
          <a:stretch>
            <a:fillRect/>
          </a:stretch>
        </p:blipFill>
        <p:spPr>
          <a:xfrm>
            <a:off x="4664596" y="1236347"/>
            <a:ext cx="1355021" cy="1888818"/>
          </a:xfrm>
          <a:prstGeom prst="rect">
            <a:avLst/>
          </a:prstGeom>
        </p:spPr>
      </p:pic>
      <p:pic>
        <p:nvPicPr>
          <p:cNvPr id="9" name="Picture 8">
            <a:extLst>
              <a:ext uri="{FF2B5EF4-FFF2-40B4-BE49-F238E27FC236}">
                <a16:creationId xmlns:a16="http://schemas.microsoft.com/office/drawing/2014/main" id="{6EB82B05-5C5F-5C46-BE40-6CCA96B986D4}"/>
              </a:ext>
            </a:extLst>
          </p:cNvPr>
          <p:cNvPicPr>
            <a:picLocks noChangeAspect="1"/>
          </p:cNvPicPr>
          <p:nvPr/>
        </p:nvPicPr>
        <p:blipFill>
          <a:blip r:embed="rId7"/>
          <a:stretch>
            <a:fillRect/>
          </a:stretch>
        </p:blipFill>
        <p:spPr>
          <a:xfrm>
            <a:off x="6205142" y="1236348"/>
            <a:ext cx="1298563" cy="1888818"/>
          </a:xfrm>
          <a:prstGeom prst="rect">
            <a:avLst/>
          </a:prstGeom>
        </p:spPr>
      </p:pic>
      <p:pic>
        <p:nvPicPr>
          <p:cNvPr id="10" name="Picture 9">
            <a:extLst>
              <a:ext uri="{FF2B5EF4-FFF2-40B4-BE49-F238E27FC236}">
                <a16:creationId xmlns:a16="http://schemas.microsoft.com/office/drawing/2014/main" id="{F77C512B-018A-144C-BBD4-BA0BDC880779}"/>
              </a:ext>
            </a:extLst>
          </p:cNvPr>
          <p:cNvPicPr>
            <a:picLocks noChangeAspect="1"/>
          </p:cNvPicPr>
          <p:nvPr/>
        </p:nvPicPr>
        <p:blipFill>
          <a:blip r:embed="rId8"/>
          <a:stretch>
            <a:fillRect/>
          </a:stretch>
        </p:blipFill>
        <p:spPr>
          <a:xfrm>
            <a:off x="7702358" y="1267347"/>
            <a:ext cx="1277249" cy="1857817"/>
          </a:xfrm>
          <a:prstGeom prst="rect">
            <a:avLst/>
          </a:prstGeom>
        </p:spPr>
      </p:pic>
      <p:pic>
        <p:nvPicPr>
          <p:cNvPr id="11" name="Picture 10">
            <a:extLst>
              <a:ext uri="{FF2B5EF4-FFF2-40B4-BE49-F238E27FC236}">
                <a16:creationId xmlns:a16="http://schemas.microsoft.com/office/drawing/2014/main" id="{585DF5F1-6DDC-6D4F-AA1E-2B9956A046AE}"/>
              </a:ext>
            </a:extLst>
          </p:cNvPr>
          <p:cNvPicPr>
            <a:picLocks noChangeAspect="1"/>
          </p:cNvPicPr>
          <p:nvPr/>
        </p:nvPicPr>
        <p:blipFill>
          <a:blip r:embed="rId9"/>
          <a:stretch>
            <a:fillRect/>
          </a:stretch>
        </p:blipFill>
        <p:spPr>
          <a:xfrm>
            <a:off x="1839711" y="5547285"/>
            <a:ext cx="1432416" cy="1328689"/>
          </a:xfrm>
          <a:prstGeom prst="rect">
            <a:avLst/>
          </a:prstGeom>
        </p:spPr>
      </p:pic>
      <p:pic>
        <p:nvPicPr>
          <p:cNvPr id="12" name="Picture 11">
            <a:extLst>
              <a:ext uri="{FF2B5EF4-FFF2-40B4-BE49-F238E27FC236}">
                <a16:creationId xmlns:a16="http://schemas.microsoft.com/office/drawing/2014/main" id="{2CBE5BDE-DEE7-3A45-B213-9FA87D2D265D}"/>
              </a:ext>
            </a:extLst>
          </p:cNvPr>
          <p:cNvPicPr>
            <a:picLocks noChangeAspect="1"/>
          </p:cNvPicPr>
          <p:nvPr/>
        </p:nvPicPr>
        <p:blipFill>
          <a:blip r:embed="rId10"/>
          <a:stretch>
            <a:fillRect/>
          </a:stretch>
        </p:blipFill>
        <p:spPr>
          <a:xfrm>
            <a:off x="3321328" y="5566559"/>
            <a:ext cx="1363599" cy="1309416"/>
          </a:xfrm>
          <a:prstGeom prst="rect">
            <a:avLst/>
          </a:prstGeom>
        </p:spPr>
      </p:pic>
      <p:pic>
        <p:nvPicPr>
          <p:cNvPr id="13" name="Picture 12">
            <a:extLst>
              <a:ext uri="{FF2B5EF4-FFF2-40B4-BE49-F238E27FC236}">
                <a16:creationId xmlns:a16="http://schemas.microsoft.com/office/drawing/2014/main" id="{F4C32F8A-27ED-0241-A17E-1337CAE59A09}"/>
              </a:ext>
            </a:extLst>
          </p:cNvPr>
          <p:cNvPicPr>
            <a:picLocks noChangeAspect="1"/>
          </p:cNvPicPr>
          <p:nvPr/>
        </p:nvPicPr>
        <p:blipFill>
          <a:blip r:embed="rId11"/>
          <a:stretch>
            <a:fillRect/>
          </a:stretch>
        </p:blipFill>
        <p:spPr>
          <a:xfrm>
            <a:off x="4673592" y="5531936"/>
            <a:ext cx="1369175" cy="1314771"/>
          </a:xfrm>
          <a:prstGeom prst="rect">
            <a:avLst/>
          </a:prstGeom>
        </p:spPr>
      </p:pic>
      <p:pic>
        <p:nvPicPr>
          <p:cNvPr id="14" name="Picture 13">
            <a:extLst>
              <a:ext uri="{FF2B5EF4-FFF2-40B4-BE49-F238E27FC236}">
                <a16:creationId xmlns:a16="http://schemas.microsoft.com/office/drawing/2014/main" id="{23BEDB3A-B70E-4F4C-9E24-CE2B4B2910E8}"/>
              </a:ext>
            </a:extLst>
          </p:cNvPr>
          <p:cNvPicPr>
            <a:picLocks noChangeAspect="1"/>
          </p:cNvPicPr>
          <p:nvPr/>
        </p:nvPicPr>
        <p:blipFill>
          <a:blip r:embed="rId12"/>
          <a:stretch>
            <a:fillRect/>
          </a:stretch>
        </p:blipFill>
        <p:spPr>
          <a:xfrm>
            <a:off x="6164388" y="5500533"/>
            <a:ext cx="1339317" cy="1334883"/>
          </a:xfrm>
          <a:prstGeom prst="rect">
            <a:avLst/>
          </a:prstGeom>
        </p:spPr>
      </p:pic>
      <p:pic>
        <p:nvPicPr>
          <p:cNvPr id="15" name="Picture 14">
            <a:extLst>
              <a:ext uri="{FF2B5EF4-FFF2-40B4-BE49-F238E27FC236}">
                <a16:creationId xmlns:a16="http://schemas.microsoft.com/office/drawing/2014/main" id="{85907570-7F72-B647-B0A3-718EED8BC2E2}"/>
              </a:ext>
            </a:extLst>
          </p:cNvPr>
          <p:cNvPicPr>
            <a:picLocks noChangeAspect="1"/>
          </p:cNvPicPr>
          <p:nvPr/>
        </p:nvPicPr>
        <p:blipFill>
          <a:blip r:embed="rId13"/>
          <a:stretch>
            <a:fillRect/>
          </a:stretch>
        </p:blipFill>
        <p:spPr>
          <a:xfrm>
            <a:off x="7621387" y="5481693"/>
            <a:ext cx="1358220" cy="1353723"/>
          </a:xfrm>
          <a:prstGeom prst="rect">
            <a:avLst/>
          </a:prstGeom>
        </p:spPr>
      </p:pic>
      <p:pic>
        <p:nvPicPr>
          <p:cNvPr id="16" name="Picture 15">
            <a:extLst>
              <a:ext uri="{FF2B5EF4-FFF2-40B4-BE49-F238E27FC236}">
                <a16:creationId xmlns:a16="http://schemas.microsoft.com/office/drawing/2014/main" id="{CF568D75-AD35-E749-B235-1D7E173E0FEA}"/>
              </a:ext>
            </a:extLst>
          </p:cNvPr>
          <p:cNvPicPr>
            <a:picLocks noChangeAspect="1"/>
          </p:cNvPicPr>
          <p:nvPr/>
        </p:nvPicPr>
        <p:blipFill>
          <a:blip r:embed="rId14"/>
          <a:stretch>
            <a:fillRect/>
          </a:stretch>
        </p:blipFill>
        <p:spPr>
          <a:xfrm>
            <a:off x="7789262" y="3377902"/>
            <a:ext cx="937325" cy="2009428"/>
          </a:xfrm>
          <a:prstGeom prst="rect">
            <a:avLst/>
          </a:prstGeom>
        </p:spPr>
      </p:pic>
      <p:pic>
        <p:nvPicPr>
          <p:cNvPr id="17" name="Picture 16">
            <a:extLst>
              <a:ext uri="{FF2B5EF4-FFF2-40B4-BE49-F238E27FC236}">
                <a16:creationId xmlns:a16="http://schemas.microsoft.com/office/drawing/2014/main" id="{DFAA2C96-DE1F-B34B-A185-6615AEC5915C}"/>
              </a:ext>
            </a:extLst>
          </p:cNvPr>
          <p:cNvPicPr>
            <a:picLocks noChangeAspect="1"/>
          </p:cNvPicPr>
          <p:nvPr/>
        </p:nvPicPr>
        <p:blipFill>
          <a:blip r:embed="rId15"/>
          <a:stretch>
            <a:fillRect/>
          </a:stretch>
        </p:blipFill>
        <p:spPr>
          <a:xfrm>
            <a:off x="6332263" y="3331603"/>
            <a:ext cx="937324" cy="2009428"/>
          </a:xfrm>
          <a:prstGeom prst="rect">
            <a:avLst/>
          </a:prstGeom>
        </p:spPr>
      </p:pic>
      <p:pic>
        <p:nvPicPr>
          <p:cNvPr id="18" name="Picture 17">
            <a:extLst>
              <a:ext uri="{FF2B5EF4-FFF2-40B4-BE49-F238E27FC236}">
                <a16:creationId xmlns:a16="http://schemas.microsoft.com/office/drawing/2014/main" id="{C70A10DB-AF64-7E46-8AFE-B66AA7382B22}"/>
              </a:ext>
            </a:extLst>
          </p:cNvPr>
          <p:cNvPicPr>
            <a:picLocks noChangeAspect="1"/>
          </p:cNvPicPr>
          <p:nvPr/>
        </p:nvPicPr>
        <p:blipFill>
          <a:blip r:embed="rId16"/>
          <a:stretch>
            <a:fillRect/>
          </a:stretch>
        </p:blipFill>
        <p:spPr>
          <a:xfrm>
            <a:off x="4650442" y="3377902"/>
            <a:ext cx="1286807" cy="1963129"/>
          </a:xfrm>
          <a:prstGeom prst="rect">
            <a:avLst/>
          </a:prstGeom>
        </p:spPr>
      </p:pic>
      <p:pic>
        <p:nvPicPr>
          <p:cNvPr id="20" name="Picture 19">
            <a:extLst>
              <a:ext uri="{FF2B5EF4-FFF2-40B4-BE49-F238E27FC236}">
                <a16:creationId xmlns:a16="http://schemas.microsoft.com/office/drawing/2014/main" id="{5803B24B-59A9-DD43-93F8-B799A3254E9B}"/>
              </a:ext>
            </a:extLst>
          </p:cNvPr>
          <p:cNvPicPr>
            <a:picLocks noChangeAspect="1"/>
          </p:cNvPicPr>
          <p:nvPr/>
        </p:nvPicPr>
        <p:blipFill>
          <a:blip r:embed="rId17"/>
          <a:stretch>
            <a:fillRect/>
          </a:stretch>
        </p:blipFill>
        <p:spPr>
          <a:xfrm>
            <a:off x="1687194" y="3529147"/>
            <a:ext cx="1656580" cy="1968689"/>
          </a:xfrm>
          <a:prstGeom prst="rect">
            <a:avLst/>
          </a:prstGeom>
        </p:spPr>
      </p:pic>
      <p:pic>
        <p:nvPicPr>
          <p:cNvPr id="19" name="Picture 18">
            <a:extLst>
              <a:ext uri="{FF2B5EF4-FFF2-40B4-BE49-F238E27FC236}">
                <a16:creationId xmlns:a16="http://schemas.microsoft.com/office/drawing/2014/main" id="{EA52B5F5-C537-8F43-8FF2-50933A078A25}"/>
              </a:ext>
            </a:extLst>
          </p:cNvPr>
          <p:cNvPicPr>
            <a:picLocks noChangeAspect="1"/>
          </p:cNvPicPr>
          <p:nvPr/>
        </p:nvPicPr>
        <p:blipFill>
          <a:blip r:embed="rId18"/>
          <a:stretch>
            <a:fillRect/>
          </a:stretch>
        </p:blipFill>
        <p:spPr>
          <a:xfrm>
            <a:off x="3388630" y="3422644"/>
            <a:ext cx="1272654" cy="1941537"/>
          </a:xfrm>
          <a:prstGeom prst="rect">
            <a:avLst/>
          </a:prstGeom>
        </p:spPr>
      </p:pic>
      <p:pic>
        <p:nvPicPr>
          <p:cNvPr id="21" name="Picture 20">
            <a:extLst>
              <a:ext uri="{FF2B5EF4-FFF2-40B4-BE49-F238E27FC236}">
                <a16:creationId xmlns:a16="http://schemas.microsoft.com/office/drawing/2014/main" id="{45C78F18-6335-0E47-BC23-D6136330A25D}"/>
              </a:ext>
            </a:extLst>
          </p:cNvPr>
          <p:cNvPicPr>
            <a:picLocks noChangeAspect="1"/>
          </p:cNvPicPr>
          <p:nvPr/>
        </p:nvPicPr>
        <p:blipFill>
          <a:blip r:embed="rId19"/>
          <a:stretch>
            <a:fillRect/>
          </a:stretch>
        </p:blipFill>
        <p:spPr>
          <a:xfrm>
            <a:off x="72571" y="3479698"/>
            <a:ext cx="1616068" cy="1955979"/>
          </a:xfrm>
          <a:prstGeom prst="rect">
            <a:avLst/>
          </a:prstGeom>
        </p:spPr>
      </p:pic>
      <p:sp>
        <p:nvSpPr>
          <p:cNvPr id="22" name="Rounded Rectangle 21">
            <a:extLst>
              <a:ext uri="{FF2B5EF4-FFF2-40B4-BE49-F238E27FC236}">
                <a16:creationId xmlns:a16="http://schemas.microsoft.com/office/drawing/2014/main" id="{756D2F0C-C9DF-1843-951C-DB04130DE3B2}"/>
              </a:ext>
            </a:extLst>
          </p:cNvPr>
          <p:cNvSpPr/>
          <p:nvPr/>
        </p:nvSpPr>
        <p:spPr>
          <a:xfrm>
            <a:off x="5536620" y="3125164"/>
            <a:ext cx="3465933" cy="574673"/>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role does 105 play here?</a:t>
            </a:r>
          </a:p>
        </p:txBody>
      </p:sp>
    </p:spTree>
    <p:extLst>
      <p:ext uri="{BB962C8B-B14F-4D97-AF65-F5344CB8AC3E}">
        <p14:creationId xmlns:p14="http://schemas.microsoft.com/office/powerpoint/2010/main" val="130957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86896C6-5864-1645-900B-C6042F4F0B25}"/>
              </a:ext>
            </a:extLst>
          </p:cNvPr>
          <p:cNvSpPr>
            <a:spLocks noGrp="1" noChangeArrowheads="1"/>
          </p:cNvSpPr>
          <p:nvPr>
            <p:ph type="title"/>
          </p:nvPr>
        </p:nvSpPr>
        <p:spPr>
          <a:xfrm>
            <a:off x="381000" y="228600"/>
            <a:ext cx="7772400" cy="1104900"/>
          </a:xfrm>
        </p:spPr>
        <p:txBody>
          <a:bodyPr/>
          <a:lstStyle/>
          <a:p>
            <a:pPr>
              <a:defRPr/>
            </a:pPr>
            <a:r>
              <a:rPr lang="en-US">
                <a:cs typeface="+mj-cs"/>
              </a:rPr>
              <a:t>Some Sums</a:t>
            </a:r>
          </a:p>
        </p:txBody>
      </p:sp>
      <p:sp>
        <p:nvSpPr>
          <p:cNvPr id="24580" name="Text Box 4">
            <a:extLst>
              <a:ext uri="{FF2B5EF4-FFF2-40B4-BE49-F238E27FC236}">
                <a16:creationId xmlns:a16="http://schemas.microsoft.com/office/drawing/2014/main" id="{F365865E-43F7-6D4A-9F8B-200804A717CB}"/>
              </a:ext>
            </a:extLst>
          </p:cNvPr>
          <p:cNvSpPr txBox="1">
            <a:spLocks noChangeArrowheads="1"/>
          </p:cNvSpPr>
          <p:nvPr/>
        </p:nvSpPr>
        <p:spPr bwMode="auto">
          <a:xfrm>
            <a:off x="533400" y="2057400"/>
            <a:ext cx="2362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4 + 5 + 6 =</a:t>
            </a:r>
          </a:p>
        </p:txBody>
      </p:sp>
      <p:sp>
        <p:nvSpPr>
          <p:cNvPr id="24581" name="Text Box 5">
            <a:extLst>
              <a:ext uri="{FF2B5EF4-FFF2-40B4-BE49-F238E27FC236}">
                <a16:creationId xmlns:a16="http://schemas.microsoft.com/office/drawing/2014/main" id="{AE0402A9-EEED-DE4F-83F6-01D76106CAE4}"/>
              </a:ext>
            </a:extLst>
          </p:cNvPr>
          <p:cNvSpPr txBox="1">
            <a:spLocks noChangeArrowheads="1"/>
          </p:cNvSpPr>
          <p:nvPr/>
        </p:nvSpPr>
        <p:spPr bwMode="auto">
          <a:xfrm>
            <a:off x="533400" y="2552700"/>
            <a:ext cx="3505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9 + 10 + 11 + 12</a:t>
            </a:r>
          </a:p>
        </p:txBody>
      </p:sp>
      <p:sp>
        <p:nvSpPr>
          <p:cNvPr id="24582" name="Text Box 6">
            <a:extLst>
              <a:ext uri="{FF2B5EF4-FFF2-40B4-BE49-F238E27FC236}">
                <a16:creationId xmlns:a16="http://schemas.microsoft.com/office/drawing/2014/main" id="{5DAD6ECB-10E2-E04F-9737-84D67783A544}"/>
              </a:ext>
            </a:extLst>
          </p:cNvPr>
          <p:cNvSpPr txBox="1">
            <a:spLocks noChangeArrowheads="1"/>
          </p:cNvSpPr>
          <p:nvPr/>
        </p:nvSpPr>
        <p:spPr bwMode="auto">
          <a:xfrm>
            <a:off x="381000" y="3086100"/>
            <a:ext cx="685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16</a:t>
            </a:r>
          </a:p>
        </p:txBody>
      </p:sp>
      <p:sp>
        <p:nvSpPr>
          <p:cNvPr id="24594" name="AutoShape 18">
            <a:extLst>
              <a:ext uri="{FF2B5EF4-FFF2-40B4-BE49-F238E27FC236}">
                <a16:creationId xmlns:a16="http://schemas.microsoft.com/office/drawing/2014/main" id="{50B35938-9B2E-6A45-BB71-088DC0B46BC9}"/>
              </a:ext>
            </a:extLst>
          </p:cNvPr>
          <p:cNvSpPr>
            <a:spLocks noChangeArrowheads="1"/>
          </p:cNvSpPr>
          <p:nvPr/>
        </p:nvSpPr>
        <p:spPr bwMode="auto">
          <a:xfrm>
            <a:off x="76200" y="1752600"/>
            <a:ext cx="228600" cy="228600"/>
          </a:xfrm>
          <a:prstGeom prst="smileyFace">
            <a:avLst>
              <a:gd name="adj" fmla="val 4653"/>
            </a:avLst>
          </a:prstGeom>
          <a:solidFill>
            <a:srgbClr val="FFFF00"/>
          </a:solidFill>
          <a:ln w="9525">
            <a:solidFill>
              <a:srgbClr val="000000"/>
            </a:solidFill>
            <a:round/>
            <a:headEnd/>
            <a:tailEnd/>
          </a:ln>
          <a:effectLst/>
          <a:extLst/>
        </p:spPr>
        <p:txBody>
          <a:bodyPr wrap="none" anchor="ctr"/>
          <a:lstStyle/>
          <a:p>
            <a:pPr>
              <a:defRPr/>
            </a:pPr>
            <a:endParaRPr lang="en-GB">
              <a:latin typeface="Chalkboard" charset="0"/>
              <a:ea typeface="ＭＳ Ｐゴシック" charset="0"/>
            </a:endParaRPr>
          </a:p>
        </p:txBody>
      </p:sp>
      <p:sp>
        <p:nvSpPr>
          <p:cNvPr id="24595" name="AutoShape 19">
            <a:extLst>
              <a:ext uri="{FF2B5EF4-FFF2-40B4-BE49-F238E27FC236}">
                <a16:creationId xmlns:a16="http://schemas.microsoft.com/office/drawing/2014/main" id="{7C9E233E-E085-6646-AEFC-B9624C785A12}"/>
              </a:ext>
            </a:extLst>
          </p:cNvPr>
          <p:cNvSpPr>
            <a:spLocks noChangeArrowheads="1"/>
          </p:cNvSpPr>
          <p:nvPr/>
        </p:nvSpPr>
        <p:spPr bwMode="auto">
          <a:xfrm>
            <a:off x="76200" y="2209800"/>
            <a:ext cx="228600" cy="228600"/>
          </a:xfrm>
          <a:prstGeom prst="smileyFace">
            <a:avLst>
              <a:gd name="adj" fmla="val 4653"/>
            </a:avLst>
          </a:prstGeom>
          <a:solidFill>
            <a:srgbClr val="FFFF00"/>
          </a:solidFill>
          <a:ln w="9525">
            <a:solidFill>
              <a:srgbClr val="000000"/>
            </a:solidFill>
            <a:round/>
            <a:headEnd/>
            <a:tailEnd/>
          </a:ln>
          <a:effectLst/>
          <a:extLst/>
        </p:spPr>
        <p:txBody>
          <a:bodyPr wrap="none" anchor="ctr"/>
          <a:lstStyle/>
          <a:p>
            <a:pPr>
              <a:defRPr/>
            </a:pPr>
            <a:endParaRPr lang="en-GB">
              <a:latin typeface="Chalkboard" charset="0"/>
              <a:ea typeface="ＭＳ Ｐゴシック" charset="0"/>
            </a:endParaRPr>
          </a:p>
        </p:txBody>
      </p:sp>
      <p:sp>
        <p:nvSpPr>
          <p:cNvPr id="24596" name="AutoShape 20">
            <a:extLst>
              <a:ext uri="{FF2B5EF4-FFF2-40B4-BE49-F238E27FC236}">
                <a16:creationId xmlns:a16="http://schemas.microsoft.com/office/drawing/2014/main" id="{10832304-A29C-F44A-A67A-9C01221776F1}"/>
              </a:ext>
            </a:extLst>
          </p:cNvPr>
          <p:cNvSpPr>
            <a:spLocks noChangeArrowheads="1"/>
          </p:cNvSpPr>
          <p:nvPr/>
        </p:nvSpPr>
        <p:spPr bwMode="auto">
          <a:xfrm>
            <a:off x="76200" y="2667000"/>
            <a:ext cx="228600" cy="228600"/>
          </a:xfrm>
          <a:prstGeom prst="smileyFace">
            <a:avLst>
              <a:gd name="adj" fmla="val 4653"/>
            </a:avLst>
          </a:prstGeom>
          <a:solidFill>
            <a:srgbClr val="FFFF00"/>
          </a:solidFill>
          <a:ln w="9525">
            <a:solidFill>
              <a:srgbClr val="000000"/>
            </a:solidFill>
            <a:round/>
            <a:headEnd/>
            <a:tailEnd/>
          </a:ln>
          <a:effectLst/>
          <a:extLst/>
        </p:spPr>
        <p:txBody>
          <a:bodyPr wrap="none" anchor="ctr"/>
          <a:lstStyle/>
          <a:p>
            <a:pPr>
              <a:defRPr/>
            </a:pPr>
            <a:endParaRPr lang="en-GB">
              <a:latin typeface="Chalkboard" charset="0"/>
              <a:ea typeface="ＭＳ Ｐゴシック" charset="0"/>
            </a:endParaRPr>
          </a:p>
        </p:txBody>
      </p:sp>
      <p:sp>
        <p:nvSpPr>
          <p:cNvPr id="24597" name="AutoShape 21">
            <a:extLst>
              <a:ext uri="{FF2B5EF4-FFF2-40B4-BE49-F238E27FC236}">
                <a16:creationId xmlns:a16="http://schemas.microsoft.com/office/drawing/2014/main" id="{BBAFC717-1E3E-E14D-85FA-06B7161217BA}"/>
              </a:ext>
            </a:extLst>
          </p:cNvPr>
          <p:cNvSpPr>
            <a:spLocks noChangeArrowheads="1"/>
          </p:cNvSpPr>
          <p:nvPr/>
        </p:nvSpPr>
        <p:spPr bwMode="auto">
          <a:xfrm>
            <a:off x="76200" y="3200400"/>
            <a:ext cx="228600" cy="228600"/>
          </a:xfrm>
          <a:prstGeom prst="smileyFace">
            <a:avLst>
              <a:gd name="adj" fmla="val 4653"/>
            </a:avLst>
          </a:prstGeom>
          <a:solidFill>
            <a:srgbClr val="FFFF00"/>
          </a:solidFill>
          <a:ln w="9525">
            <a:solidFill>
              <a:srgbClr val="000000"/>
            </a:solidFill>
            <a:round/>
            <a:headEnd/>
            <a:tailEnd/>
          </a:ln>
          <a:effectLst/>
          <a:extLst/>
        </p:spPr>
        <p:txBody>
          <a:bodyPr wrap="none" anchor="ctr"/>
          <a:lstStyle/>
          <a:p>
            <a:pPr>
              <a:defRPr/>
            </a:pPr>
            <a:endParaRPr lang="en-GB">
              <a:latin typeface="Chalkboard" charset="0"/>
              <a:ea typeface="ＭＳ Ｐゴシック" charset="0"/>
            </a:endParaRPr>
          </a:p>
        </p:txBody>
      </p:sp>
      <p:sp>
        <p:nvSpPr>
          <p:cNvPr id="24598" name="AutoShape 22">
            <a:extLst>
              <a:ext uri="{FF2B5EF4-FFF2-40B4-BE49-F238E27FC236}">
                <a16:creationId xmlns:a16="http://schemas.microsoft.com/office/drawing/2014/main" id="{0F22C793-E2F9-3D4C-92D0-AFEC02B566EE}"/>
              </a:ext>
            </a:extLst>
          </p:cNvPr>
          <p:cNvSpPr>
            <a:spLocks noChangeArrowheads="1"/>
          </p:cNvSpPr>
          <p:nvPr/>
        </p:nvSpPr>
        <p:spPr bwMode="auto">
          <a:xfrm>
            <a:off x="381000" y="4697413"/>
            <a:ext cx="2057400" cy="762000"/>
          </a:xfrm>
          <a:prstGeom prst="wedgeRoundRectCallout">
            <a:avLst>
              <a:gd name="adj1" fmla="val 71296"/>
              <a:gd name="adj2" fmla="val -93542"/>
              <a:gd name="adj3" fmla="val 16667"/>
            </a:avLst>
          </a:prstGeom>
          <a:solidFill>
            <a:srgbClr val="FFFF00"/>
          </a:solidFill>
          <a:ln w="9525">
            <a:solidFill>
              <a:schemeClr val="tx1"/>
            </a:solidFill>
            <a:miter lim="800000"/>
            <a:headEnd/>
            <a:tailEnd/>
          </a:ln>
          <a:effectLst/>
          <a:extLst/>
        </p:spPr>
        <p:txBody>
          <a:bodyPr wrap="none" anchor="ctr"/>
          <a:lstStyle/>
          <a:p>
            <a:pPr algn="ctr">
              <a:defRPr/>
            </a:pPr>
            <a:r>
              <a:rPr lang="en-US" sz="2400" b="0">
                <a:solidFill>
                  <a:srgbClr val="73512D"/>
                </a:solidFill>
                <a:latin typeface="Chalkboard" charset="0"/>
                <a:ea typeface="ＭＳ Ｐゴシック" charset="0"/>
              </a:rPr>
              <a:t>Generalise</a:t>
            </a:r>
          </a:p>
        </p:txBody>
      </p:sp>
      <p:sp>
        <p:nvSpPr>
          <p:cNvPr id="24599" name="AutoShape 23">
            <a:extLst>
              <a:ext uri="{FF2B5EF4-FFF2-40B4-BE49-F238E27FC236}">
                <a16:creationId xmlns:a16="http://schemas.microsoft.com/office/drawing/2014/main" id="{B16129C3-580E-864D-9DC5-8DEC84EC327B}"/>
              </a:ext>
            </a:extLst>
          </p:cNvPr>
          <p:cNvSpPr>
            <a:spLocks noChangeArrowheads="1"/>
          </p:cNvSpPr>
          <p:nvPr/>
        </p:nvSpPr>
        <p:spPr bwMode="auto">
          <a:xfrm>
            <a:off x="685800" y="5983288"/>
            <a:ext cx="1752600" cy="685800"/>
          </a:xfrm>
          <a:prstGeom prst="wedgeRoundRectCallout">
            <a:avLst>
              <a:gd name="adj1" fmla="val 32699"/>
              <a:gd name="adj2" fmla="val -148148"/>
              <a:gd name="adj3" fmla="val 16667"/>
            </a:avLst>
          </a:prstGeom>
          <a:solidFill>
            <a:srgbClr val="FFFF00"/>
          </a:solidFill>
          <a:ln w="9525">
            <a:solidFill>
              <a:schemeClr val="tx1"/>
            </a:solidFill>
            <a:miter lim="800000"/>
            <a:headEnd/>
            <a:tailEnd/>
          </a:ln>
          <a:effectLst/>
          <a:extLst/>
        </p:spPr>
        <p:txBody>
          <a:bodyPr wrap="none" anchor="ctr"/>
          <a:lstStyle/>
          <a:p>
            <a:pPr algn="ctr">
              <a:defRPr/>
            </a:pPr>
            <a:r>
              <a:rPr lang="en-US" sz="2400" b="0">
                <a:solidFill>
                  <a:srgbClr val="73512D"/>
                </a:solidFill>
                <a:latin typeface="Chalkboard" charset="0"/>
                <a:ea typeface="ＭＳ Ｐゴシック" charset="0"/>
              </a:rPr>
              <a:t>Justify</a:t>
            </a:r>
          </a:p>
        </p:txBody>
      </p:sp>
      <p:sp>
        <p:nvSpPr>
          <p:cNvPr id="24600" name="AutoShape 24">
            <a:extLst>
              <a:ext uri="{FF2B5EF4-FFF2-40B4-BE49-F238E27FC236}">
                <a16:creationId xmlns:a16="http://schemas.microsoft.com/office/drawing/2014/main" id="{45ABB207-5FFC-CF4F-B02E-777C0A82E9D6}"/>
              </a:ext>
            </a:extLst>
          </p:cNvPr>
          <p:cNvSpPr>
            <a:spLocks noChangeArrowheads="1"/>
          </p:cNvSpPr>
          <p:nvPr/>
        </p:nvSpPr>
        <p:spPr bwMode="auto">
          <a:xfrm>
            <a:off x="3708400" y="5791200"/>
            <a:ext cx="3733800" cy="517525"/>
          </a:xfrm>
          <a:prstGeom prst="wedgeRoundRectCallout">
            <a:avLst>
              <a:gd name="adj1" fmla="val -49662"/>
              <a:gd name="adj2" fmla="val -277083"/>
              <a:gd name="adj3" fmla="val 16667"/>
            </a:avLst>
          </a:prstGeom>
          <a:solidFill>
            <a:srgbClr val="73512D"/>
          </a:solidFill>
          <a:ln w="9525">
            <a:solidFill>
              <a:schemeClr val="tx1"/>
            </a:solidFill>
            <a:miter lim="800000"/>
            <a:headEnd/>
            <a:tailEnd/>
          </a:ln>
          <a:effectLst/>
          <a:extLst/>
        </p:spPr>
        <p:txBody>
          <a:bodyPr wrap="none" anchor="ctr"/>
          <a:lstStyle/>
          <a:p>
            <a:pPr algn="ctr">
              <a:defRPr/>
            </a:pPr>
            <a:r>
              <a:rPr lang="en-US" b="0">
                <a:solidFill>
                  <a:srgbClr val="FFFF00"/>
                </a:solidFill>
                <a:latin typeface="Chalkboard" charset="0"/>
                <a:ea typeface="ＭＳ Ｐゴシック" charset="0"/>
              </a:rPr>
              <a:t>Watch What You Do</a:t>
            </a:r>
          </a:p>
        </p:txBody>
      </p:sp>
      <p:sp>
        <p:nvSpPr>
          <p:cNvPr id="24601" name="AutoShape 25">
            <a:extLst>
              <a:ext uri="{FF2B5EF4-FFF2-40B4-BE49-F238E27FC236}">
                <a16:creationId xmlns:a16="http://schemas.microsoft.com/office/drawing/2014/main" id="{9CED34A8-ADD4-9148-A7BF-74B638B54F4B}"/>
              </a:ext>
            </a:extLst>
          </p:cNvPr>
          <p:cNvSpPr>
            <a:spLocks noChangeArrowheads="1"/>
          </p:cNvSpPr>
          <p:nvPr/>
        </p:nvSpPr>
        <p:spPr bwMode="auto">
          <a:xfrm>
            <a:off x="5257800" y="4891088"/>
            <a:ext cx="3733800" cy="554037"/>
          </a:xfrm>
          <a:prstGeom prst="wedgeRoundRectCallout">
            <a:avLst>
              <a:gd name="adj1" fmla="val -41796"/>
              <a:gd name="adj2" fmla="val -140106"/>
              <a:gd name="adj3" fmla="val 16667"/>
            </a:avLst>
          </a:prstGeom>
          <a:solidFill>
            <a:srgbClr val="73512D"/>
          </a:solidFill>
          <a:ln w="9525">
            <a:solidFill>
              <a:schemeClr val="tx1"/>
            </a:solidFill>
            <a:miter lim="800000"/>
            <a:headEnd/>
            <a:tailEnd/>
          </a:ln>
          <a:effectLst/>
          <a:extLst/>
        </p:spPr>
        <p:txBody>
          <a:bodyPr wrap="none" anchor="ctr"/>
          <a:lstStyle/>
          <a:p>
            <a:pPr algn="ctr">
              <a:defRPr/>
            </a:pPr>
            <a:r>
              <a:rPr lang="en-US" b="0">
                <a:solidFill>
                  <a:srgbClr val="FFFF00"/>
                </a:solidFill>
                <a:latin typeface="Chalkboard" charset="0"/>
                <a:ea typeface="ＭＳ Ｐゴシック" charset="0"/>
              </a:rPr>
              <a:t>Say What You See</a:t>
            </a:r>
          </a:p>
        </p:txBody>
      </p:sp>
      <p:sp>
        <p:nvSpPr>
          <p:cNvPr id="24602" name="Text Box 26">
            <a:extLst>
              <a:ext uri="{FF2B5EF4-FFF2-40B4-BE49-F238E27FC236}">
                <a16:creationId xmlns:a16="http://schemas.microsoft.com/office/drawing/2014/main" id="{AE706E3F-35B3-1444-B622-A2063EBA926B}"/>
              </a:ext>
            </a:extLst>
          </p:cNvPr>
          <p:cNvSpPr txBox="1">
            <a:spLocks noChangeArrowheads="1"/>
          </p:cNvSpPr>
          <p:nvPr/>
        </p:nvSpPr>
        <p:spPr bwMode="auto">
          <a:xfrm>
            <a:off x="533400" y="1524000"/>
            <a:ext cx="131286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1 + 2 =</a:t>
            </a:r>
          </a:p>
        </p:txBody>
      </p:sp>
      <p:sp>
        <p:nvSpPr>
          <p:cNvPr id="24603" name="Text Box 27">
            <a:extLst>
              <a:ext uri="{FF2B5EF4-FFF2-40B4-BE49-F238E27FC236}">
                <a16:creationId xmlns:a16="http://schemas.microsoft.com/office/drawing/2014/main" id="{A2ADFBDC-06E5-154A-B30C-675627E18E14}"/>
              </a:ext>
            </a:extLst>
          </p:cNvPr>
          <p:cNvSpPr txBox="1">
            <a:spLocks noChangeArrowheads="1"/>
          </p:cNvSpPr>
          <p:nvPr/>
        </p:nvSpPr>
        <p:spPr bwMode="auto">
          <a:xfrm>
            <a:off x="1981200" y="1524000"/>
            <a:ext cx="38893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3</a:t>
            </a:r>
          </a:p>
        </p:txBody>
      </p:sp>
      <p:sp>
        <p:nvSpPr>
          <p:cNvPr id="24604" name="Rectangle 28">
            <a:extLst>
              <a:ext uri="{FF2B5EF4-FFF2-40B4-BE49-F238E27FC236}">
                <a16:creationId xmlns:a16="http://schemas.microsoft.com/office/drawing/2014/main" id="{0FB65ADB-D69B-5042-AFF7-133BD11EFA6C}"/>
              </a:ext>
            </a:extLst>
          </p:cNvPr>
          <p:cNvSpPr>
            <a:spLocks noChangeArrowheads="1"/>
          </p:cNvSpPr>
          <p:nvPr/>
        </p:nvSpPr>
        <p:spPr bwMode="auto">
          <a:xfrm>
            <a:off x="2555875" y="2057400"/>
            <a:ext cx="106203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US" b="0">
                <a:solidFill>
                  <a:srgbClr val="000000"/>
                </a:solidFill>
                <a:latin typeface="Chalkboard" charset="0"/>
                <a:ea typeface="ＭＳ Ｐゴシック" charset="0"/>
              </a:rPr>
              <a:t>7 + 8</a:t>
            </a:r>
          </a:p>
        </p:txBody>
      </p:sp>
      <p:sp>
        <p:nvSpPr>
          <p:cNvPr id="24605" name="Rectangle 29">
            <a:extLst>
              <a:ext uri="{FF2B5EF4-FFF2-40B4-BE49-F238E27FC236}">
                <a16:creationId xmlns:a16="http://schemas.microsoft.com/office/drawing/2014/main" id="{DA9EFF94-0D7E-A646-A534-8603A004A78F}"/>
              </a:ext>
            </a:extLst>
          </p:cNvPr>
          <p:cNvSpPr>
            <a:spLocks noChangeArrowheads="1"/>
          </p:cNvSpPr>
          <p:nvPr/>
        </p:nvSpPr>
        <p:spPr bwMode="auto">
          <a:xfrm>
            <a:off x="3276600" y="2528888"/>
            <a:ext cx="244475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 13 + 14 + 15</a:t>
            </a:r>
          </a:p>
        </p:txBody>
      </p:sp>
      <p:sp>
        <p:nvSpPr>
          <p:cNvPr id="24606" name="Rectangle 30">
            <a:extLst>
              <a:ext uri="{FF2B5EF4-FFF2-40B4-BE49-F238E27FC236}">
                <a16:creationId xmlns:a16="http://schemas.microsoft.com/office/drawing/2014/main" id="{D3480D35-B292-E64C-A738-5FB0CC98116B}"/>
              </a:ext>
            </a:extLst>
          </p:cNvPr>
          <p:cNvSpPr>
            <a:spLocks noChangeArrowheads="1"/>
          </p:cNvSpPr>
          <p:nvPr/>
        </p:nvSpPr>
        <p:spPr bwMode="auto">
          <a:xfrm>
            <a:off x="1295400" y="3086100"/>
            <a:ext cx="301148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17 + 18 + 19 + 20</a:t>
            </a:r>
          </a:p>
        </p:txBody>
      </p:sp>
      <p:sp>
        <p:nvSpPr>
          <p:cNvPr id="24607" name="Text Box 31">
            <a:extLst>
              <a:ext uri="{FF2B5EF4-FFF2-40B4-BE49-F238E27FC236}">
                <a16:creationId xmlns:a16="http://schemas.microsoft.com/office/drawing/2014/main" id="{8212F1DC-1D9E-3047-8DCA-FB0CA3D75DD6}"/>
              </a:ext>
            </a:extLst>
          </p:cNvPr>
          <p:cNvSpPr txBox="1">
            <a:spLocks noChangeArrowheads="1"/>
          </p:cNvSpPr>
          <p:nvPr/>
        </p:nvSpPr>
        <p:spPr bwMode="auto">
          <a:xfrm>
            <a:off x="914400" y="3086100"/>
            <a:ext cx="3778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a:t>
            </a:r>
          </a:p>
        </p:txBody>
      </p:sp>
      <p:sp>
        <p:nvSpPr>
          <p:cNvPr id="24608" name="Rectangle 32">
            <a:extLst>
              <a:ext uri="{FF2B5EF4-FFF2-40B4-BE49-F238E27FC236}">
                <a16:creationId xmlns:a16="http://schemas.microsoft.com/office/drawing/2014/main" id="{060F6A72-8BE3-7142-BE4A-EE38FE204135}"/>
              </a:ext>
            </a:extLst>
          </p:cNvPr>
          <p:cNvSpPr>
            <a:spLocks noChangeArrowheads="1"/>
          </p:cNvSpPr>
          <p:nvPr/>
        </p:nvSpPr>
        <p:spPr bwMode="auto">
          <a:xfrm>
            <a:off x="4140200" y="3086100"/>
            <a:ext cx="35925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 = 21 + 22 + 23 + 24</a:t>
            </a:r>
          </a:p>
        </p:txBody>
      </p:sp>
      <p:sp>
        <p:nvSpPr>
          <p:cNvPr id="21" name="Text Box 6">
            <a:extLst>
              <a:ext uri="{FF2B5EF4-FFF2-40B4-BE49-F238E27FC236}">
                <a16:creationId xmlns:a16="http://schemas.microsoft.com/office/drawing/2014/main" id="{61FCB088-02EC-A24A-894D-C2A1652CD540}"/>
              </a:ext>
            </a:extLst>
          </p:cNvPr>
          <p:cNvSpPr txBox="1">
            <a:spLocks noChangeArrowheads="1"/>
          </p:cNvSpPr>
          <p:nvPr/>
        </p:nvSpPr>
        <p:spPr bwMode="auto">
          <a:xfrm>
            <a:off x="34925" y="3663950"/>
            <a:ext cx="685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25</a:t>
            </a:r>
          </a:p>
        </p:txBody>
      </p:sp>
      <p:sp>
        <p:nvSpPr>
          <p:cNvPr id="22" name="AutoShape 21">
            <a:extLst>
              <a:ext uri="{FF2B5EF4-FFF2-40B4-BE49-F238E27FC236}">
                <a16:creationId xmlns:a16="http://schemas.microsoft.com/office/drawing/2014/main" id="{4951FB4A-2A87-C046-A05D-DD61996CCEBF}"/>
              </a:ext>
            </a:extLst>
          </p:cNvPr>
          <p:cNvSpPr>
            <a:spLocks noChangeArrowheads="1"/>
          </p:cNvSpPr>
          <p:nvPr/>
        </p:nvSpPr>
        <p:spPr bwMode="auto">
          <a:xfrm>
            <a:off x="4991100" y="4208463"/>
            <a:ext cx="228600" cy="228600"/>
          </a:xfrm>
          <a:prstGeom prst="smileyFace">
            <a:avLst>
              <a:gd name="adj" fmla="val 4653"/>
            </a:avLst>
          </a:prstGeom>
          <a:solidFill>
            <a:srgbClr val="FFFF00"/>
          </a:solidFill>
          <a:ln w="9525">
            <a:solidFill>
              <a:srgbClr val="000000"/>
            </a:solidFill>
            <a:round/>
            <a:headEnd/>
            <a:tailEnd/>
          </a:ln>
          <a:effectLst/>
          <a:extLst/>
        </p:spPr>
        <p:txBody>
          <a:bodyPr wrap="none" anchor="ctr"/>
          <a:lstStyle/>
          <a:p>
            <a:pPr>
              <a:defRPr/>
            </a:pPr>
            <a:endParaRPr lang="en-GB">
              <a:latin typeface="Chalkboard" charset="0"/>
              <a:ea typeface="ＭＳ Ｐゴシック" charset="0"/>
            </a:endParaRPr>
          </a:p>
        </p:txBody>
      </p:sp>
      <p:sp>
        <p:nvSpPr>
          <p:cNvPr id="23" name="Rectangle 30">
            <a:extLst>
              <a:ext uri="{FF2B5EF4-FFF2-40B4-BE49-F238E27FC236}">
                <a16:creationId xmlns:a16="http://schemas.microsoft.com/office/drawing/2014/main" id="{B5FC40A7-7FB2-3843-973A-CFDE04A19D89}"/>
              </a:ext>
            </a:extLst>
          </p:cNvPr>
          <p:cNvSpPr>
            <a:spLocks noChangeArrowheads="1"/>
          </p:cNvSpPr>
          <p:nvPr/>
        </p:nvSpPr>
        <p:spPr bwMode="auto">
          <a:xfrm>
            <a:off x="949325" y="3662363"/>
            <a:ext cx="41005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26 + 27 + 28 + 29 + 30</a:t>
            </a:r>
          </a:p>
        </p:txBody>
      </p:sp>
      <p:sp>
        <p:nvSpPr>
          <p:cNvPr id="24" name="Text Box 31">
            <a:extLst>
              <a:ext uri="{FF2B5EF4-FFF2-40B4-BE49-F238E27FC236}">
                <a16:creationId xmlns:a16="http://schemas.microsoft.com/office/drawing/2014/main" id="{8C2B4395-1E5E-2D42-B19E-D99F2BE39AFB}"/>
              </a:ext>
            </a:extLst>
          </p:cNvPr>
          <p:cNvSpPr txBox="1">
            <a:spLocks noChangeArrowheads="1"/>
          </p:cNvSpPr>
          <p:nvPr/>
        </p:nvSpPr>
        <p:spPr bwMode="auto">
          <a:xfrm>
            <a:off x="593725" y="3625850"/>
            <a:ext cx="3778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a:t>
            </a:r>
          </a:p>
        </p:txBody>
      </p:sp>
      <p:sp>
        <p:nvSpPr>
          <p:cNvPr id="25" name="Rectangle 32">
            <a:extLst>
              <a:ext uri="{FF2B5EF4-FFF2-40B4-BE49-F238E27FC236}">
                <a16:creationId xmlns:a16="http://schemas.microsoft.com/office/drawing/2014/main" id="{F05DE069-AFA5-6A45-9B89-10E1B3C431FB}"/>
              </a:ext>
            </a:extLst>
          </p:cNvPr>
          <p:cNvSpPr>
            <a:spLocks noChangeArrowheads="1"/>
          </p:cNvSpPr>
          <p:nvPr/>
        </p:nvSpPr>
        <p:spPr bwMode="auto">
          <a:xfrm>
            <a:off x="4776788" y="3662363"/>
            <a:ext cx="4459287"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 = 31 + 32 + 33 + 34 + 35</a:t>
            </a:r>
          </a:p>
        </p:txBody>
      </p:sp>
    </p:spTree>
    <p:extLst>
      <p:ext uri="{BB962C8B-B14F-4D97-AF65-F5344CB8AC3E}">
        <p14:creationId xmlns:p14="http://schemas.microsoft.com/office/powerpoint/2010/main" val="11918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02">
                                            <p:txEl>
                                              <p:pRg st="0" end="0"/>
                                            </p:txEl>
                                          </p:spTgt>
                                        </p:tgtEl>
                                        <p:attrNameLst>
                                          <p:attrName>style.visibility</p:attrName>
                                        </p:attrNameLst>
                                      </p:cBhvr>
                                      <p:to>
                                        <p:strVal val="visible"/>
                                      </p:to>
                                    </p:set>
                                    <p:animEffect transition="in" filter="wipe(left)">
                                      <p:cBhvr>
                                        <p:cTn id="7" dur="3000"/>
                                        <p:tgtEl>
                                          <p:spTgt spid="246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603">
                                            <p:txEl>
                                              <p:pRg st="0" end="0"/>
                                            </p:txEl>
                                          </p:spTgt>
                                        </p:tgtEl>
                                        <p:attrNameLst>
                                          <p:attrName>style.visibility</p:attrName>
                                        </p:attrNameLst>
                                      </p:cBhvr>
                                      <p:to>
                                        <p:strVal val="visible"/>
                                      </p:to>
                                    </p:set>
                                    <p:animEffect transition="in" filter="wipe(left)">
                                      <p:cBhvr>
                                        <p:cTn id="12" dur="3000"/>
                                        <p:tgtEl>
                                          <p:spTgt spid="24603">
                                            <p:txEl>
                                              <p:pRg st="0" end="0"/>
                                            </p:txEl>
                                          </p:spTgt>
                                        </p:tgtEl>
                                      </p:cBhvr>
                                    </p:animEffect>
                                  </p:childTnLst>
                                </p:cTn>
                              </p:par>
                            </p:childTnLst>
                          </p:cTn>
                        </p:par>
                        <p:par>
                          <p:cTn id="13" fill="hold" nodeType="afterGroup">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245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580">
                                            <p:txEl>
                                              <p:pRg st="0" end="0"/>
                                            </p:txEl>
                                          </p:spTgt>
                                        </p:tgtEl>
                                        <p:attrNameLst>
                                          <p:attrName>style.visibility</p:attrName>
                                        </p:attrNameLst>
                                      </p:cBhvr>
                                      <p:to>
                                        <p:strVal val="visible"/>
                                      </p:to>
                                    </p:set>
                                    <p:animEffect transition="in" filter="wipe(left)">
                                      <p:cBhvr>
                                        <p:cTn id="20" dur="3000"/>
                                        <p:tgtEl>
                                          <p:spTgt spid="2458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604">
                                            <p:txEl>
                                              <p:pRg st="0" end="0"/>
                                            </p:txEl>
                                          </p:spTgt>
                                        </p:tgtEl>
                                        <p:attrNameLst>
                                          <p:attrName>style.visibility</p:attrName>
                                        </p:attrNameLst>
                                      </p:cBhvr>
                                      <p:to>
                                        <p:strVal val="visible"/>
                                      </p:to>
                                    </p:set>
                                    <p:animEffect transition="in" filter="wipe(left)">
                                      <p:cBhvr>
                                        <p:cTn id="25" dur="2000"/>
                                        <p:tgtEl>
                                          <p:spTgt spid="24604">
                                            <p:txEl>
                                              <p:pRg st="0" end="0"/>
                                            </p:txEl>
                                          </p:spTgt>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2459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581">
                                            <p:txEl>
                                              <p:pRg st="0" end="0"/>
                                            </p:txEl>
                                          </p:spTgt>
                                        </p:tgtEl>
                                        <p:attrNameLst>
                                          <p:attrName>style.visibility</p:attrName>
                                        </p:attrNameLst>
                                      </p:cBhvr>
                                      <p:to>
                                        <p:strVal val="visible"/>
                                      </p:to>
                                    </p:set>
                                    <p:animEffect transition="in" filter="wipe(left)">
                                      <p:cBhvr>
                                        <p:cTn id="33" dur="2000"/>
                                        <p:tgtEl>
                                          <p:spTgt spid="2458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605">
                                            <p:txEl>
                                              <p:pRg st="0" end="0"/>
                                            </p:txEl>
                                          </p:spTgt>
                                        </p:tgtEl>
                                        <p:attrNameLst>
                                          <p:attrName>style.visibility</p:attrName>
                                        </p:attrNameLst>
                                      </p:cBhvr>
                                      <p:to>
                                        <p:strVal val="visible"/>
                                      </p:to>
                                    </p:set>
                                    <p:animEffect transition="in" filter="wipe(left)">
                                      <p:cBhvr>
                                        <p:cTn id="38" dur="2000"/>
                                        <p:tgtEl>
                                          <p:spTgt spid="24605">
                                            <p:txEl>
                                              <p:pRg st="0" end="0"/>
                                            </p:txEl>
                                          </p:spTgt>
                                        </p:tgtEl>
                                      </p:cBhvr>
                                    </p:animEffect>
                                  </p:childTnLst>
                                </p:cTn>
                              </p:par>
                            </p:childTnLst>
                          </p:cTn>
                        </p:par>
                        <p:par>
                          <p:cTn id="39" fill="hold" nodeType="afterGroup">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24596"/>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4582">
                                            <p:txEl>
                                              <p:pRg st="0" end="0"/>
                                            </p:txEl>
                                          </p:spTgt>
                                        </p:tgtEl>
                                        <p:attrNameLst>
                                          <p:attrName>style.visibility</p:attrName>
                                        </p:attrNameLst>
                                      </p:cBhvr>
                                      <p:to>
                                        <p:strVal val="visible"/>
                                      </p:to>
                                    </p:set>
                                    <p:animEffect transition="in" filter="wipe(left)">
                                      <p:cBhvr>
                                        <p:cTn id="46" dur="2000"/>
                                        <p:tgtEl>
                                          <p:spTgt spid="24582">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607">
                                            <p:txEl>
                                              <p:pRg st="0" end="0"/>
                                            </p:txEl>
                                          </p:spTgt>
                                        </p:tgtEl>
                                        <p:attrNameLst>
                                          <p:attrName>style.visibility</p:attrName>
                                        </p:attrNameLst>
                                      </p:cBhvr>
                                      <p:to>
                                        <p:strVal val="visible"/>
                                      </p:to>
                                    </p:set>
                                    <p:animEffect transition="in" filter="wipe(left)">
                                      <p:cBhvr>
                                        <p:cTn id="51" dur="2000"/>
                                        <p:tgtEl>
                                          <p:spTgt spid="24607">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606">
                                            <p:txEl>
                                              <p:pRg st="0" end="0"/>
                                            </p:txEl>
                                          </p:spTgt>
                                        </p:tgtEl>
                                        <p:attrNameLst>
                                          <p:attrName>style.visibility</p:attrName>
                                        </p:attrNameLst>
                                      </p:cBhvr>
                                      <p:to>
                                        <p:strVal val="visible"/>
                                      </p:to>
                                    </p:set>
                                    <p:animEffect transition="in" filter="wipe(left)">
                                      <p:cBhvr>
                                        <p:cTn id="56" dur="2000"/>
                                        <p:tgtEl>
                                          <p:spTgt spid="24606">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4608">
                                            <p:txEl>
                                              <p:pRg st="0" end="0"/>
                                            </p:txEl>
                                          </p:spTgt>
                                        </p:tgtEl>
                                        <p:attrNameLst>
                                          <p:attrName>style.visibility</p:attrName>
                                        </p:attrNameLst>
                                      </p:cBhvr>
                                      <p:to>
                                        <p:strVal val="visible"/>
                                      </p:to>
                                    </p:set>
                                    <p:animEffect transition="in" filter="wipe(left)">
                                      <p:cBhvr>
                                        <p:cTn id="61" dur="2000"/>
                                        <p:tgtEl>
                                          <p:spTgt spid="24608">
                                            <p:txEl>
                                              <p:pRg st="0" end="0"/>
                                            </p:txEl>
                                          </p:spTgt>
                                        </p:tgtEl>
                                      </p:cBhvr>
                                    </p:animEffect>
                                  </p:childTnLst>
                                </p:cTn>
                              </p:par>
                            </p:childTnLst>
                          </p:cTn>
                        </p:par>
                        <p:par>
                          <p:cTn id="62" fill="hold" nodeType="afterGroup">
                            <p:stCondLst>
                              <p:cond delay="2000"/>
                            </p:stCondLst>
                            <p:childTnLst>
                              <p:par>
                                <p:cTn id="63" presetID="1" presetClass="entr" presetSubtype="0" fill="hold" grpId="0" nodeType="afterEffect">
                                  <p:stCondLst>
                                    <p:cond delay="0"/>
                                  </p:stCondLst>
                                  <p:childTnLst>
                                    <p:set>
                                      <p:cBhvr>
                                        <p:cTn id="64" dur="1" fill="hold">
                                          <p:stCondLst>
                                            <p:cond delay="0"/>
                                          </p:stCondLst>
                                        </p:cTn>
                                        <p:tgtEl>
                                          <p:spTgt spid="2459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60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59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59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600"/>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1">
                                            <p:txEl>
                                              <p:pRg st="0" end="0"/>
                                            </p:txEl>
                                          </p:spTgt>
                                        </p:tgtEl>
                                        <p:attrNameLst>
                                          <p:attrName>style.visibility</p:attrName>
                                        </p:attrNameLst>
                                      </p:cBhvr>
                                      <p:to>
                                        <p:strVal val="visible"/>
                                      </p:to>
                                    </p:set>
                                    <p:animEffect transition="in" filter="wipe(left)">
                                      <p:cBhvr>
                                        <p:cTn id="85" dur="2000"/>
                                        <p:tgtEl>
                                          <p:spTgt spid="21">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4">
                                            <p:txEl>
                                              <p:pRg st="0" end="0"/>
                                            </p:txEl>
                                          </p:spTgt>
                                        </p:tgtEl>
                                        <p:attrNameLst>
                                          <p:attrName>style.visibility</p:attrName>
                                        </p:attrNameLst>
                                      </p:cBhvr>
                                      <p:to>
                                        <p:strVal val="visible"/>
                                      </p:to>
                                    </p:set>
                                    <p:animEffect transition="in" filter="wipe(left)">
                                      <p:cBhvr>
                                        <p:cTn id="90" dur="2000"/>
                                        <p:tgtEl>
                                          <p:spTgt spid="24">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3">
                                            <p:txEl>
                                              <p:pRg st="0" end="0"/>
                                            </p:txEl>
                                          </p:spTgt>
                                        </p:tgtEl>
                                        <p:attrNameLst>
                                          <p:attrName>style.visibility</p:attrName>
                                        </p:attrNameLst>
                                      </p:cBhvr>
                                      <p:to>
                                        <p:strVal val="visible"/>
                                      </p:to>
                                    </p:set>
                                    <p:animEffect transition="in" filter="wipe(left)">
                                      <p:cBhvr>
                                        <p:cTn id="95" dur="2000"/>
                                        <p:tgtEl>
                                          <p:spTgt spid="23">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5">
                                            <p:txEl>
                                              <p:pRg st="0" end="0"/>
                                            </p:txEl>
                                          </p:spTgt>
                                        </p:tgtEl>
                                        <p:attrNameLst>
                                          <p:attrName>style.visibility</p:attrName>
                                        </p:attrNameLst>
                                      </p:cBhvr>
                                      <p:to>
                                        <p:strVal val="visible"/>
                                      </p:to>
                                    </p:set>
                                    <p:animEffect transition="in" filter="wipe(left)">
                                      <p:cBhvr>
                                        <p:cTn id="100" dur="2000"/>
                                        <p:tgtEl>
                                          <p:spTgt spid="25">
                                            <p:txEl>
                                              <p:pRg st="0" end="0"/>
                                            </p:txEl>
                                          </p:spTgt>
                                        </p:tgtEl>
                                      </p:cBhvr>
                                    </p:animEffect>
                                  </p:childTnLst>
                                </p:cTn>
                              </p:par>
                            </p:childTnLst>
                          </p:cTn>
                        </p:par>
                        <p:par>
                          <p:cTn id="101" fill="hold" nodeType="afterGroup">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P spid="24581" grpId="0" build="p" autoUpdateAnimBg="0"/>
      <p:bldP spid="24582" grpId="0" build="p" autoUpdateAnimBg="0"/>
      <p:bldP spid="24594" grpId="0" animBg="1"/>
      <p:bldP spid="24595" grpId="0" animBg="1"/>
      <p:bldP spid="24596" grpId="0" animBg="1"/>
      <p:bldP spid="24597" grpId="0" animBg="1"/>
      <p:bldP spid="24598" grpId="0" animBg="1"/>
      <p:bldP spid="24599" grpId="0" animBg="1"/>
      <p:bldP spid="24600" grpId="0" animBg="1"/>
      <p:bldP spid="24601" grpId="0" animBg="1"/>
      <p:bldP spid="24602" grpId="0" build="p" autoUpdateAnimBg="0"/>
      <p:bldP spid="24603" grpId="0" build="p" autoUpdateAnimBg="0"/>
      <p:bldP spid="24604" grpId="0" build="p" autoUpdateAnimBg="0"/>
      <p:bldP spid="24605" grpId="0" build="p" autoUpdateAnimBg="0"/>
      <p:bldP spid="24606" grpId="0" build="p" autoUpdateAnimBg="0"/>
      <p:bldP spid="24607" grpId="0" build="p" autoUpdateAnimBg="0"/>
      <p:bldP spid="24608" grpId="0" build="p" autoUpdateAnimBg="0"/>
      <p:bldP spid="21" grpId="0" build="p" autoUpdateAnimBg="0"/>
      <p:bldP spid="22" grpId="0" animBg="1"/>
      <p:bldP spid="23" grpId="0" build="p" autoUpdateAnimBg="0"/>
      <p:bldP spid="24" grpId="0" build="p" autoUpdateAnimBg="0"/>
      <p:bldP spid="2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9" name="AutoShape 23">
            <a:extLst>
              <a:ext uri="{FF2B5EF4-FFF2-40B4-BE49-F238E27FC236}">
                <a16:creationId xmlns:a16="http://schemas.microsoft.com/office/drawing/2014/main" id="{20F1E7C5-D052-D048-91DF-2A3EEF33762D}"/>
              </a:ext>
            </a:extLst>
          </p:cNvPr>
          <p:cNvSpPr>
            <a:spLocks noChangeArrowheads="1"/>
          </p:cNvSpPr>
          <p:nvPr/>
        </p:nvSpPr>
        <p:spPr bwMode="auto">
          <a:xfrm>
            <a:off x="250825" y="5732463"/>
            <a:ext cx="1752600" cy="685800"/>
          </a:xfrm>
          <a:prstGeom prst="wedgeRoundRectCallout">
            <a:avLst>
              <a:gd name="adj1" fmla="val 36727"/>
              <a:gd name="adj2" fmla="val -131797"/>
              <a:gd name="adj3" fmla="val 16667"/>
            </a:avLst>
          </a:prstGeom>
          <a:solidFill>
            <a:srgbClr val="73512D"/>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b="0">
                <a:solidFill>
                  <a:srgbClr val="FFFF00"/>
                </a:solidFill>
                <a:latin typeface="Chalkboard" charset="0"/>
                <a:ea typeface="ＭＳ Ｐゴシック" charset="0"/>
              </a:rPr>
              <a:t>Justify</a:t>
            </a:r>
          </a:p>
        </p:txBody>
      </p:sp>
      <p:sp>
        <p:nvSpPr>
          <p:cNvPr id="24580" name="Text Box 4">
            <a:extLst>
              <a:ext uri="{FF2B5EF4-FFF2-40B4-BE49-F238E27FC236}">
                <a16:creationId xmlns:a16="http://schemas.microsoft.com/office/drawing/2014/main" id="{D73B0F66-B49F-CF4B-B04E-2C3834E3AC30}"/>
              </a:ext>
            </a:extLst>
          </p:cNvPr>
          <p:cNvSpPr txBox="1">
            <a:spLocks noChangeArrowheads="1"/>
          </p:cNvSpPr>
          <p:nvPr/>
        </p:nvSpPr>
        <p:spPr bwMode="auto">
          <a:xfrm>
            <a:off x="2258219" y="1082483"/>
            <a:ext cx="2362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4 + 5 + 6 =</a:t>
            </a:r>
          </a:p>
        </p:txBody>
      </p:sp>
      <p:sp>
        <p:nvSpPr>
          <p:cNvPr id="24581" name="Text Box 5">
            <a:extLst>
              <a:ext uri="{FF2B5EF4-FFF2-40B4-BE49-F238E27FC236}">
                <a16:creationId xmlns:a16="http://schemas.microsoft.com/office/drawing/2014/main" id="{6C3A0657-6ECF-5849-8734-D60832506530}"/>
              </a:ext>
            </a:extLst>
          </p:cNvPr>
          <p:cNvSpPr txBox="1">
            <a:spLocks noChangeArrowheads="1"/>
          </p:cNvSpPr>
          <p:nvPr/>
        </p:nvSpPr>
        <p:spPr bwMode="auto">
          <a:xfrm>
            <a:off x="1654770" y="1577975"/>
            <a:ext cx="3505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dirty="0">
                <a:solidFill>
                  <a:srgbClr val="000000"/>
                </a:solidFill>
                <a:latin typeface="Chalkboard" charset="0"/>
                <a:ea typeface="ＭＳ Ｐゴシック" charset="0"/>
              </a:rPr>
              <a:t>9 + 10 + 11 + 12</a:t>
            </a:r>
          </a:p>
        </p:txBody>
      </p:sp>
      <p:sp>
        <p:nvSpPr>
          <p:cNvPr id="24582" name="Text Box 6">
            <a:extLst>
              <a:ext uri="{FF2B5EF4-FFF2-40B4-BE49-F238E27FC236}">
                <a16:creationId xmlns:a16="http://schemas.microsoft.com/office/drawing/2014/main" id="{96B255DB-5A40-3740-877F-C6D8D54803A2}"/>
              </a:ext>
            </a:extLst>
          </p:cNvPr>
          <p:cNvSpPr txBox="1">
            <a:spLocks noChangeArrowheads="1"/>
          </p:cNvSpPr>
          <p:nvPr/>
        </p:nvSpPr>
        <p:spPr bwMode="auto">
          <a:xfrm>
            <a:off x="884541" y="2111375"/>
            <a:ext cx="685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16</a:t>
            </a:r>
          </a:p>
        </p:txBody>
      </p:sp>
      <p:sp>
        <p:nvSpPr>
          <p:cNvPr id="24598" name="AutoShape 22">
            <a:extLst>
              <a:ext uri="{FF2B5EF4-FFF2-40B4-BE49-F238E27FC236}">
                <a16:creationId xmlns:a16="http://schemas.microsoft.com/office/drawing/2014/main" id="{BB0F2ED3-F234-EE43-8749-D3D39411E1BD}"/>
              </a:ext>
            </a:extLst>
          </p:cNvPr>
          <p:cNvSpPr>
            <a:spLocks noChangeArrowheads="1"/>
          </p:cNvSpPr>
          <p:nvPr/>
        </p:nvSpPr>
        <p:spPr bwMode="auto">
          <a:xfrm>
            <a:off x="7060969" y="2370931"/>
            <a:ext cx="1754188" cy="762000"/>
          </a:xfrm>
          <a:prstGeom prst="wedgeRoundRectCallout">
            <a:avLst>
              <a:gd name="adj1" fmla="val -120302"/>
              <a:gd name="adj2" fmla="val -39403"/>
              <a:gd name="adj3" fmla="val 16667"/>
            </a:avLst>
          </a:prstGeom>
          <a:solidFill>
            <a:srgbClr val="73512D"/>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b="0">
                <a:solidFill>
                  <a:srgbClr val="FFFF00"/>
                </a:solidFill>
                <a:latin typeface="Chalkboard" charset="0"/>
                <a:ea typeface="ＭＳ Ｐゴシック" charset="0"/>
              </a:rPr>
              <a:t>Generalise</a:t>
            </a:r>
          </a:p>
        </p:txBody>
      </p:sp>
      <p:sp>
        <p:nvSpPr>
          <p:cNvPr id="24602" name="Text Box 26">
            <a:extLst>
              <a:ext uri="{FF2B5EF4-FFF2-40B4-BE49-F238E27FC236}">
                <a16:creationId xmlns:a16="http://schemas.microsoft.com/office/drawing/2014/main" id="{ECA2ED1C-F1D9-8D4D-9729-07338DA1297D}"/>
              </a:ext>
            </a:extLst>
          </p:cNvPr>
          <p:cNvSpPr txBox="1">
            <a:spLocks noChangeArrowheads="1"/>
          </p:cNvSpPr>
          <p:nvPr/>
        </p:nvSpPr>
        <p:spPr bwMode="auto">
          <a:xfrm>
            <a:off x="2736742" y="598684"/>
            <a:ext cx="131286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1 + 2 =</a:t>
            </a:r>
          </a:p>
        </p:txBody>
      </p:sp>
      <p:sp>
        <p:nvSpPr>
          <p:cNvPr id="24603" name="Text Box 27">
            <a:extLst>
              <a:ext uri="{FF2B5EF4-FFF2-40B4-BE49-F238E27FC236}">
                <a16:creationId xmlns:a16="http://schemas.microsoft.com/office/drawing/2014/main" id="{05A85298-7589-1642-9DF2-73C6EA9883B1}"/>
              </a:ext>
            </a:extLst>
          </p:cNvPr>
          <p:cNvSpPr txBox="1">
            <a:spLocks noChangeArrowheads="1"/>
          </p:cNvSpPr>
          <p:nvPr/>
        </p:nvSpPr>
        <p:spPr bwMode="auto">
          <a:xfrm>
            <a:off x="3507150" y="598684"/>
            <a:ext cx="38893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3</a:t>
            </a:r>
          </a:p>
        </p:txBody>
      </p:sp>
      <p:sp>
        <p:nvSpPr>
          <p:cNvPr id="24604" name="Rectangle 28">
            <a:extLst>
              <a:ext uri="{FF2B5EF4-FFF2-40B4-BE49-F238E27FC236}">
                <a16:creationId xmlns:a16="http://schemas.microsoft.com/office/drawing/2014/main" id="{E6362A21-51C4-DC40-AC8C-D58CE7883786}"/>
              </a:ext>
            </a:extLst>
          </p:cNvPr>
          <p:cNvSpPr>
            <a:spLocks noChangeArrowheads="1"/>
          </p:cNvSpPr>
          <p:nvPr/>
        </p:nvSpPr>
        <p:spPr bwMode="auto">
          <a:xfrm>
            <a:off x="3514576" y="1082483"/>
            <a:ext cx="106203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US" b="0" dirty="0">
                <a:solidFill>
                  <a:srgbClr val="000000"/>
                </a:solidFill>
                <a:latin typeface="Chalkboard" charset="0"/>
                <a:ea typeface="ＭＳ Ｐゴシック" charset="0"/>
              </a:rPr>
              <a:t>7 + 8</a:t>
            </a:r>
          </a:p>
        </p:txBody>
      </p:sp>
      <p:sp>
        <p:nvSpPr>
          <p:cNvPr id="24605" name="Rectangle 29">
            <a:extLst>
              <a:ext uri="{FF2B5EF4-FFF2-40B4-BE49-F238E27FC236}">
                <a16:creationId xmlns:a16="http://schemas.microsoft.com/office/drawing/2014/main" id="{F5889F0B-D125-C744-BAC0-3039273FEA33}"/>
              </a:ext>
            </a:extLst>
          </p:cNvPr>
          <p:cNvSpPr>
            <a:spLocks noChangeArrowheads="1"/>
          </p:cNvSpPr>
          <p:nvPr/>
        </p:nvSpPr>
        <p:spPr bwMode="auto">
          <a:xfrm>
            <a:off x="3323775" y="1554163"/>
            <a:ext cx="244633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 13 + 14 + 15</a:t>
            </a:r>
          </a:p>
        </p:txBody>
      </p:sp>
      <p:sp>
        <p:nvSpPr>
          <p:cNvPr id="24606" name="Rectangle 30">
            <a:extLst>
              <a:ext uri="{FF2B5EF4-FFF2-40B4-BE49-F238E27FC236}">
                <a16:creationId xmlns:a16="http://schemas.microsoft.com/office/drawing/2014/main" id="{B633305A-5BE0-A44F-A90E-6282F04B0338}"/>
              </a:ext>
            </a:extLst>
          </p:cNvPr>
          <p:cNvSpPr>
            <a:spLocks noChangeArrowheads="1"/>
          </p:cNvSpPr>
          <p:nvPr/>
        </p:nvSpPr>
        <p:spPr bwMode="auto">
          <a:xfrm>
            <a:off x="1354096" y="2111375"/>
            <a:ext cx="3011488"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17 + 18 + 19 + 20</a:t>
            </a:r>
          </a:p>
        </p:txBody>
      </p:sp>
      <p:sp>
        <p:nvSpPr>
          <p:cNvPr id="24607" name="Text Box 31">
            <a:extLst>
              <a:ext uri="{FF2B5EF4-FFF2-40B4-BE49-F238E27FC236}">
                <a16:creationId xmlns:a16="http://schemas.microsoft.com/office/drawing/2014/main" id="{2FFB8F7B-EADF-2E4B-B0CE-0A13767F7A7A}"/>
              </a:ext>
            </a:extLst>
          </p:cNvPr>
          <p:cNvSpPr txBox="1">
            <a:spLocks noChangeArrowheads="1"/>
          </p:cNvSpPr>
          <p:nvPr/>
        </p:nvSpPr>
        <p:spPr bwMode="auto">
          <a:xfrm>
            <a:off x="1170808" y="2111375"/>
            <a:ext cx="3778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a:t>
            </a:r>
          </a:p>
        </p:txBody>
      </p:sp>
      <p:sp>
        <p:nvSpPr>
          <p:cNvPr id="24608" name="Rectangle 32">
            <a:extLst>
              <a:ext uri="{FF2B5EF4-FFF2-40B4-BE49-F238E27FC236}">
                <a16:creationId xmlns:a16="http://schemas.microsoft.com/office/drawing/2014/main" id="{C63B4860-C776-D945-9999-DE6364BA4445}"/>
              </a:ext>
            </a:extLst>
          </p:cNvPr>
          <p:cNvSpPr>
            <a:spLocks noChangeArrowheads="1"/>
          </p:cNvSpPr>
          <p:nvPr/>
        </p:nvSpPr>
        <p:spPr bwMode="auto">
          <a:xfrm>
            <a:off x="3222701" y="2111375"/>
            <a:ext cx="35925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 = 21 + 22 + 23 + 24</a:t>
            </a:r>
          </a:p>
        </p:txBody>
      </p:sp>
      <p:grpSp>
        <p:nvGrpSpPr>
          <p:cNvPr id="4" name="Group 3">
            <a:extLst>
              <a:ext uri="{FF2B5EF4-FFF2-40B4-BE49-F238E27FC236}">
                <a16:creationId xmlns:a16="http://schemas.microsoft.com/office/drawing/2014/main" id="{13D8C930-CD5C-6E4A-A7B6-D5807F312F58}"/>
              </a:ext>
            </a:extLst>
          </p:cNvPr>
          <p:cNvGrpSpPr>
            <a:grpSpLocks/>
          </p:cNvGrpSpPr>
          <p:nvPr/>
        </p:nvGrpSpPr>
        <p:grpSpPr bwMode="auto">
          <a:xfrm>
            <a:off x="611188" y="3569036"/>
            <a:ext cx="431800" cy="523875"/>
            <a:chOff x="35496" y="3645024"/>
            <a:chExt cx="431046" cy="523220"/>
          </a:xfrm>
        </p:grpSpPr>
        <p:sp>
          <p:nvSpPr>
            <p:cNvPr id="54343" name="Cloud Callout 1">
              <a:extLst>
                <a:ext uri="{FF2B5EF4-FFF2-40B4-BE49-F238E27FC236}">
                  <a16:creationId xmlns:a16="http://schemas.microsoft.com/office/drawing/2014/main" id="{7C78519B-14BF-A643-8552-EF89526C87F9}"/>
                </a:ext>
              </a:extLst>
            </p:cNvPr>
            <p:cNvSpPr>
              <a:spLocks noChangeArrowheads="1"/>
            </p:cNvSpPr>
            <p:nvPr/>
          </p:nvSpPr>
          <p:spPr bwMode="auto">
            <a:xfrm>
              <a:off x="35496" y="3717032"/>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a:solidFill>
                  <a:srgbClr val="000000"/>
                </a:solidFill>
              </a:endParaRPr>
            </a:p>
          </p:txBody>
        </p:sp>
        <p:sp>
          <p:nvSpPr>
            <p:cNvPr id="3" name="TextBox 2">
              <a:extLst>
                <a:ext uri="{FF2B5EF4-FFF2-40B4-BE49-F238E27FC236}">
                  <a16:creationId xmlns:a16="http://schemas.microsoft.com/office/drawing/2014/main" id="{44CE579D-68CC-204E-AA55-DE3D978C9C24}"/>
                </a:ext>
              </a:extLst>
            </p:cNvPr>
            <p:cNvSpPr txBox="1"/>
            <p:nvPr/>
          </p:nvSpPr>
          <p:spPr>
            <a:xfrm>
              <a:off x="179706" y="3645024"/>
              <a:ext cx="286836" cy="523220"/>
            </a:xfrm>
            <a:prstGeom prst="rect">
              <a:avLst/>
            </a:prstGeom>
            <a:noFill/>
            <a:ln>
              <a:noFill/>
            </a:ln>
          </p:spPr>
          <p:txBody>
            <a:bodyPr wrap="none">
              <a:spAutoFit/>
            </a:bodyPr>
            <a:lstStyle/>
            <a:p>
              <a:pPr>
                <a:defRPr/>
              </a:pPr>
              <a:r>
                <a:rPr lang="en-GB" b="0" dirty="0">
                  <a:solidFill>
                    <a:srgbClr val="000000"/>
                  </a:solidFill>
                  <a:latin typeface="Chalkboard" charset="0"/>
                  <a:ea typeface="ＭＳ Ｐゴシック" charset="0"/>
                </a:rPr>
                <a:t>:</a:t>
              </a:r>
            </a:p>
          </p:txBody>
        </p:sp>
      </p:grpSp>
      <p:grpSp>
        <p:nvGrpSpPr>
          <p:cNvPr id="7" name="Group 6">
            <a:extLst>
              <a:ext uri="{FF2B5EF4-FFF2-40B4-BE49-F238E27FC236}">
                <a16:creationId xmlns:a16="http://schemas.microsoft.com/office/drawing/2014/main" id="{FD822CB4-4485-884E-B4EC-73998CD60610}"/>
              </a:ext>
            </a:extLst>
          </p:cNvPr>
          <p:cNvGrpSpPr>
            <a:grpSpLocks/>
          </p:cNvGrpSpPr>
          <p:nvPr/>
        </p:nvGrpSpPr>
        <p:grpSpPr bwMode="auto">
          <a:xfrm>
            <a:off x="1325563" y="3497599"/>
            <a:ext cx="468312" cy="379412"/>
            <a:chOff x="539552" y="3573016"/>
            <a:chExt cx="469746" cy="379591"/>
          </a:xfrm>
        </p:grpSpPr>
        <p:sp>
          <p:nvSpPr>
            <p:cNvPr id="54341" name="Cloud Callout 24">
              <a:extLst>
                <a:ext uri="{FF2B5EF4-FFF2-40B4-BE49-F238E27FC236}">
                  <a16:creationId xmlns:a16="http://schemas.microsoft.com/office/drawing/2014/main" id="{92241DC7-76E7-A749-BE6F-B1A3DF3D1D6C}"/>
                </a:ext>
              </a:extLst>
            </p:cNvPr>
            <p:cNvSpPr>
              <a:spLocks noChangeArrowheads="1"/>
            </p:cNvSpPr>
            <p:nvPr/>
          </p:nvSpPr>
          <p:spPr bwMode="auto">
            <a:xfrm>
              <a:off x="539552" y="3717032"/>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baseline="30000">
                <a:solidFill>
                  <a:srgbClr val="000000"/>
                </a:solidFill>
              </a:endParaRPr>
            </a:p>
          </p:txBody>
        </p:sp>
        <p:sp>
          <p:nvSpPr>
            <p:cNvPr id="6" name="TextBox 5">
              <a:extLst>
                <a:ext uri="{FF2B5EF4-FFF2-40B4-BE49-F238E27FC236}">
                  <a16:creationId xmlns:a16="http://schemas.microsoft.com/office/drawing/2014/main" id="{E371257B-E6E4-B246-B764-204EA8D46584}"/>
                </a:ext>
              </a:extLst>
            </p:cNvPr>
            <p:cNvSpPr txBox="1"/>
            <p:nvPr/>
          </p:nvSpPr>
          <p:spPr>
            <a:xfrm>
              <a:off x="682864" y="3573016"/>
              <a:ext cx="326434" cy="379591"/>
            </a:xfrm>
            <a:prstGeom prst="rect">
              <a:avLst/>
            </a:prstGeom>
            <a:noFill/>
          </p:spPr>
          <p:txBody>
            <a:bodyPr wrap="none">
              <a:spAutoFit/>
            </a:bodyPr>
            <a:lstStyle/>
            <a:p>
              <a:pPr>
                <a:defRPr/>
              </a:pPr>
              <a:r>
                <a:rPr lang="en-GB" b="0" baseline="30000" dirty="0">
                  <a:solidFill>
                    <a:srgbClr val="000000"/>
                  </a:solidFill>
                  <a:latin typeface="Chalkboard" charset="0"/>
                  <a:ea typeface="ＭＳ Ｐゴシック" charset="0"/>
                </a:rPr>
                <a:t>2</a:t>
              </a:r>
            </a:p>
          </p:txBody>
        </p:sp>
      </p:grpSp>
      <p:grpSp>
        <p:nvGrpSpPr>
          <p:cNvPr id="9" name="Group 8">
            <a:extLst>
              <a:ext uri="{FF2B5EF4-FFF2-40B4-BE49-F238E27FC236}">
                <a16:creationId xmlns:a16="http://schemas.microsoft.com/office/drawing/2014/main" id="{A35E06A8-22E1-624C-BF8C-9552B6AE0B74}"/>
              </a:ext>
            </a:extLst>
          </p:cNvPr>
          <p:cNvGrpSpPr>
            <a:grpSpLocks/>
          </p:cNvGrpSpPr>
          <p:nvPr/>
        </p:nvGrpSpPr>
        <p:grpSpPr bwMode="auto">
          <a:xfrm>
            <a:off x="1908175" y="3516649"/>
            <a:ext cx="1067921" cy="379412"/>
            <a:chOff x="857553" y="3573013"/>
            <a:chExt cx="1069402" cy="379959"/>
          </a:xfrm>
        </p:grpSpPr>
        <p:grpSp>
          <p:nvGrpSpPr>
            <p:cNvPr id="54337" name="Group 27">
              <a:extLst>
                <a:ext uri="{FF2B5EF4-FFF2-40B4-BE49-F238E27FC236}">
                  <a16:creationId xmlns:a16="http://schemas.microsoft.com/office/drawing/2014/main" id="{1943AD02-C713-3449-A268-9C2851C4A29B}"/>
                </a:ext>
              </a:extLst>
            </p:cNvPr>
            <p:cNvGrpSpPr>
              <a:grpSpLocks/>
            </p:cNvGrpSpPr>
            <p:nvPr/>
          </p:nvGrpSpPr>
          <p:grpSpPr bwMode="auto">
            <a:xfrm>
              <a:off x="1077918" y="3573013"/>
              <a:ext cx="471155" cy="379959"/>
              <a:chOff x="539552" y="3573013"/>
              <a:chExt cx="471155" cy="379959"/>
            </a:xfrm>
          </p:grpSpPr>
          <p:sp>
            <p:nvSpPr>
              <p:cNvPr id="54339" name="Cloud Callout 28">
                <a:extLst>
                  <a:ext uri="{FF2B5EF4-FFF2-40B4-BE49-F238E27FC236}">
                    <a16:creationId xmlns:a16="http://schemas.microsoft.com/office/drawing/2014/main" id="{627CD5B3-0DCF-BF4E-A222-2148AB7EC216}"/>
                  </a:ext>
                </a:extLst>
              </p:cNvPr>
              <p:cNvSpPr>
                <a:spLocks noChangeArrowheads="1"/>
              </p:cNvSpPr>
              <p:nvPr/>
            </p:nvSpPr>
            <p:spPr bwMode="auto">
              <a:xfrm>
                <a:off x="539552" y="3679907"/>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baseline="30000" dirty="0">
                  <a:solidFill>
                    <a:srgbClr val="000000"/>
                  </a:solidFill>
                </a:endParaRPr>
              </a:p>
            </p:txBody>
          </p:sp>
          <p:sp>
            <p:nvSpPr>
              <p:cNvPr id="30" name="TextBox 29">
                <a:extLst>
                  <a:ext uri="{FF2B5EF4-FFF2-40B4-BE49-F238E27FC236}">
                    <a16:creationId xmlns:a16="http://schemas.microsoft.com/office/drawing/2014/main" id="{3972B576-295E-3649-9D71-C2F9F83AD4AB}"/>
                  </a:ext>
                </a:extLst>
              </p:cNvPr>
              <p:cNvSpPr txBox="1"/>
              <p:nvPr/>
            </p:nvSpPr>
            <p:spPr>
              <a:xfrm>
                <a:off x="684818" y="3573013"/>
                <a:ext cx="325889" cy="379959"/>
              </a:xfrm>
              <a:prstGeom prst="rect">
                <a:avLst/>
              </a:prstGeom>
              <a:noFill/>
            </p:spPr>
            <p:txBody>
              <a:bodyPr wrap="none">
                <a:spAutoFit/>
              </a:bodyPr>
              <a:lstStyle/>
              <a:p>
                <a:pPr>
                  <a:defRPr/>
                </a:pPr>
                <a:r>
                  <a:rPr lang="en-GB" b="0" baseline="30000" dirty="0">
                    <a:solidFill>
                      <a:srgbClr val="000000"/>
                    </a:solidFill>
                    <a:latin typeface="Chalkboard" charset="0"/>
                    <a:ea typeface="ＭＳ Ｐゴシック" charset="0"/>
                  </a:rPr>
                  <a:t>2</a:t>
                </a:r>
              </a:p>
            </p:txBody>
          </p:sp>
        </p:grpSp>
        <p:sp>
          <p:nvSpPr>
            <p:cNvPr id="8" name="TextBox 7">
              <a:extLst>
                <a:ext uri="{FF2B5EF4-FFF2-40B4-BE49-F238E27FC236}">
                  <a16:creationId xmlns:a16="http://schemas.microsoft.com/office/drawing/2014/main" id="{E928F007-3AD2-6B4C-A358-B063232BB43B}"/>
                </a:ext>
              </a:extLst>
            </p:cNvPr>
            <p:cNvSpPr txBox="1"/>
            <p:nvPr/>
          </p:nvSpPr>
          <p:spPr>
            <a:xfrm>
              <a:off x="857553" y="3573013"/>
              <a:ext cx="1069402" cy="369864"/>
            </a:xfrm>
            <a:prstGeom prst="rect">
              <a:avLst/>
            </a:prstGeom>
            <a:noFill/>
            <a:ln>
              <a:noFill/>
            </a:ln>
          </p:spPr>
          <p:txBody>
            <a:bodyPr wrap="none">
              <a:spAutoFit/>
            </a:bodyPr>
            <a:lstStyle/>
            <a:p>
              <a:pPr>
                <a:defRPr/>
              </a:pPr>
              <a:r>
                <a:rPr lang="en-GB" b="0" dirty="0">
                  <a:solidFill>
                    <a:srgbClr val="000000"/>
                  </a:solidFill>
                  <a:latin typeface="Chalkboard" charset="0"/>
                  <a:ea typeface="ＭＳ Ｐゴシック" charset="0"/>
                </a:rPr>
                <a:t>(     + 1)</a:t>
              </a:r>
            </a:p>
          </p:txBody>
        </p:sp>
      </p:grpSp>
      <p:grpSp>
        <p:nvGrpSpPr>
          <p:cNvPr id="33" name="Group 32">
            <a:extLst>
              <a:ext uri="{FF2B5EF4-FFF2-40B4-BE49-F238E27FC236}">
                <a16:creationId xmlns:a16="http://schemas.microsoft.com/office/drawing/2014/main" id="{8EF83341-1F5E-0B46-8184-2380F6F6B171}"/>
              </a:ext>
            </a:extLst>
          </p:cNvPr>
          <p:cNvGrpSpPr>
            <a:grpSpLocks/>
          </p:cNvGrpSpPr>
          <p:nvPr/>
        </p:nvGrpSpPr>
        <p:grpSpPr bwMode="auto">
          <a:xfrm>
            <a:off x="3179763" y="3546813"/>
            <a:ext cx="1026243" cy="379413"/>
            <a:chOff x="881620" y="3573015"/>
            <a:chExt cx="1025290" cy="378808"/>
          </a:xfrm>
        </p:grpSpPr>
        <p:grpSp>
          <p:nvGrpSpPr>
            <p:cNvPr id="54333" name="Group 33">
              <a:extLst>
                <a:ext uri="{FF2B5EF4-FFF2-40B4-BE49-F238E27FC236}">
                  <a16:creationId xmlns:a16="http://schemas.microsoft.com/office/drawing/2014/main" id="{C06509C0-5BA9-8941-99AB-525EE3754D55}"/>
                </a:ext>
              </a:extLst>
            </p:cNvPr>
            <p:cNvGrpSpPr>
              <a:grpSpLocks/>
            </p:cNvGrpSpPr>
            <p:nvPr/>
          </p:nvGrpSpPr>
          <p:grpSpPr bwMode="auto">
            <a:xfrm>
              <a:off x="1077918" y="3573015"/>
              <a:ext cx="469834" cy="378808"/>
              <a:chOff x="539552" y="3573015"/>
              <a:chExt cx="469834" cy="378808"/>
            </a:xfrm>
          </p:grpSpPr>
          <p:sp>
            <p:nvSpPr>
              <p:cNvPr id="54335" name="Cloud Callout 35">
                <a:extLst>
                  <a:ext uri="{FF2B5EF4-FFF2-40B4-BE49-F238E27FC236}">
                    <a16:creationId xmlns:a16="http://schemas.microsoft.com/office/drawing/2014/main" id="{848522B7-1887-5C4C-9826-16F9A49B3276}"/>
                  </a:ext>
                </a:extLst>
              </p:cNvPr>
              <p:cNvSpPr>
                <a:spLocks noChangeArrowheads="1"/>
              </p:cNvSpPr>
              <p:nvPr/>
            </p:nvSpPr>
            <p:spPr bwMode="auto">
              <a:xfrm>
                <a:off x="539552" y="3655346"/>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baseline="30000">
                  <a:solidFill>
                    <a:srgbClr val="000000"/>
                  </a:solidFill>
                </a:endParaRPr>
              </a:p>
            </p:txBody>
          </p:sp>
          <p:sp>
            <p:nvSpPr>
              <p:cNvPr id="37" name="TextBox 36">
                <a:extLst>
                  <a:ext uri="{FF2B5EF4-FFF2-40B4-BE49-F238E27FC236}">
                    <a16:creationId xmlns:a16="http://schemas.microsoft.com/office/drawing/2014/main" id="{87F49F90-0FB1-9F4B-B66D-A16733EC7488}"/>
                  </a:ext>
                </a:extLst>
              </p:cNvPr>
              <p:cNvSpPr txBox="1"/>
              <p:nvPr/>
            </p:nvSpPr>
            <p:spPr>
              <a:xfrm>
                <a:off x="684250" y="3573015"/>
                <a:ext cx="325136" cy="378808"/>
              </a:xfrm>
              <a:prstGeom prst="rect">
                <a:avLst/>
              </a:prstGeom>
              <a:noFill/>
            </p:spPr>
            <p:txBody>
              <a:bodyPr wrap="none">
                <a:spAutoFit/>
              </a:bodyPr>
              <a:lstStyle/>
              <a:p>
                <a:pPr>
                  <a:defRPr/>
                </a:pPr>
                <a:r>
                  <a:rPr lang="en-GB" b="0" baseline="30000" dirty="0">
                    <a:solidFill>
                      <a:srgbClr val="000000"/>
                    </a:solidFill>
                    <a:latin typeface="Chalkboard" charset="0"/>
                    <a:ea typeface="ＭＳ Ｐゴシック" charset="0"/>
                  </a:rPr>
                  <a:t>2</a:t>
                </a:r>
              </a:p>
            </p:txBody>
          </p:sp>
        </p:grpSp>
        <p:sp>
          <p:nvSpPr>
            <p:cNvPr id="35" name="TextBox 34">
              <a:extLst>
                <a:ext uri="{FF2B5EF4-FFF2-40B4-BE49-F238E27FC236}">
                  <a16:creationId xmlns:a16="http://schemas.microsoft.com/office/drawing/2014/main" id="{7F1DFF0E-9B4A-8242-9D8F-EF3DE2577CE2}"/>
                </a:ext>
              </a:extLst>
            </p:cNvPr>
            <p:cNvSpPr txBox="1"/>
            <p:nvPr/>
          </p:nvSpPr>
          <p:spPr>
            <a:xfrm>
              <a:off x="881620" y="3573015"/>
              <a:ext cx="1025290" cy="368743"/>
            </a:xfrm>
            <a:prstGeom prst="rect">
              <a:avLst/>
            </a:prstGeom>
            <a:noFill/>
          </p:spPr>
          <p:txBody>
            <a:bodyPr wrap="none">
              <a:spAutoFit/>
            </a:bodyPr>
            <a:lstStyle/>
            <a:p>
              <a:pPr>
                <a:defRPr/>
              </a:pPr>
              <a:r>
                <a:rPr lang="en-GB" b="0" dirty="0">
                  <a:solidFill>
                    <a:srgbClr val="000000"/>
                  </a:solidFill>
                  <a:latin typeface="Chalkboard" charset="0"/>
                  <a:ea typeface="ＭＳ Ｐゴシック" charset="0"/>
                </a:rPr>
                <a:t>(    + 2)</a:t>
              </a:r>
            </a:p>
          </p:txBody>
        </p:sp>
      </p:grpSp>
      <p:grpSp>
        <p:nvGrpSpPr>
          <p:cNvPr id="10" name="Group 9">
            <a:extLst>
              <a:ext uri="{FF2B5EF4-FFF2-40B4-BE49-F238E27FC236}">
                <a16:creationId xmlns:a16="http://schemas.microsoft.com/office/drawing/2014/main" id="{62B67A84-9C8D-2743-B81C-CE882A1DA37F}"/>
              </a:ext>
            </a:extLst>
          </p:cNvPr>
          <p:cNvGrpSpPr>
            <a:grpSpLocks/>
          </p:cNvGrpSpPr>
          <p:nvPr/>
        </p:nvGrpSpPr>
        <p:grpSpPr bwMode="auto">
          <a:xfrm>
            <a:off x="4644330" y="3497599"/>
            <a:ext cx="1247457" cy="388382"/>
            <a:chOff x="3277219" y="3645024"/>
            <a:chExt cx="1248517" cy="389009"/>
          </a:xfrm>
        </p:grpSpPr>
        <p:grpSp>
          <p:nvGrpSpPr>
            <p:cNvPr id="54327" name="Group 37">
              <a:extLst>
                <a:ext uri="{FF2B5EF4-FFF2-40B4-BE49-F238E27FC236}">
                  <a16:creationId xmlns:a16="http://schemas.microsoft.com/office/drawing/2014/main" id="{C3E62DB1-5FD7-B940-90E4-C59DB7488618}"/>
                </a:ext>
              </a:extLst>
            </p:cNvPr>
            <p:cNvGrpSpPr>
              <a:grpSpLocks/>
            </p:cNvGrpSpPr>
            <p:nvPr/>
          </p:nvGrpSpPr>
          <p:grpSpPr bwMode="auto">
            <a:xfrm>
              <a:off x="3277219" y="3645024"/>
              <a:ext cx="1248517" cy="389009"/>
              <a:chOff x="828947" y="3573016"/>
              <a:chExt cx="1248517" cy="389009"/>
            </a:xfrm>
          </p:grpSpPr>
          <p:grpSp>
            <p:nvGrpSpPr>
              <p:cNvPr id="54329" name="Group 38">
                <a:extLst>
                  <a:ext uri="{FF2B5EF4-FFF2-40B4-BE49-F238E27FC236}">
                    <a16:creationId xmlns:a16="http://schemas.microsoft.com/office/drawing/2014/main" id="{E2A2D547-5DDF-AC48-8BA6-4B0996F6C910}"/>
                  </a:ext>
                </a:extLst>
              </p:cNvPr>
              <p:cNvGrpSpPr>
                <a:grpSpLocks/>
              </p:cNvGrpSpPr>
              <p:nvPr/>
            </p:nvGrpSpPr>
            <p:grpSpPr bwMode="auto">
              <a:xfrm>
                <a:off x="1077918" y="3573016"/>
                <a:ext cx="470777" cy="380025"/>
                <a:chOff x="539552" y="3573016"/>
                <a:chExt cx="470777" cy="380025"/>
              </a:xfrm>
            </p:grpSpPr>
            <p:sp>
              <p:nvSpPr>
                <p:cNvPr id="54331" name="Cloud Callout 40">
                  <a:extLst>
                    <a:ext uri="{FF2B5EF4-FFF2-40B4-BE49-F238E27FC236}">
                      <a16:creationId xmlns:a16="http://schemas.microsoft.com/office/drawing/2014/main" id="{F55FB511-809B-8445-8DD6-627F503F6FD9}"/>
                    </a:ext>
                  </a:extLst>
                </p:cNvPr>
                <p:cNvSpPr>
                  <a:spLocks noChangeArrowheads="1"/>
                </p:cNvSpPr>
                <p:nvPr/>
              </p:nvSpPr>
              <p:spPr bwMode="auto">
                <a:xfrm>
                  <a:off x="539552" y="3692278"/>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baseline="30000">
                    <a:solidFill>
                      <a:srgbClr val="000000"/>
                    </a:solidFill>
                  </a:endParaRPr>
                </a:p>
              </p:txBody>
            </p:sp>
            <p:sp>
              <p:nvSpPr>
                <p:cNvPr id="42" name="TextBox 41">
                  <a:extLst>
                    <a:ext uri="{FF2B5EF4-FFF2-40B4-BE49-F238E27FC236}">
                      <a16:creationId xmlns:a16="http://schemas.microsoft.com/office/drawing/2014/main" id="{1DFB347E-E4A5-DA47-878C-DC5C3E1DAD4D}"/>
                    </a:ext>
                  </a:extLst>
                </p:cNvPr>
                <p:cNvSpPr txBox="1"/>
                <p:nvPr/>
              </p:nvSpPr>
              <p:spPr>
                <a:xfrm>
                  <a:off x="684615" y="3573016"/>
                  <a:ext cx="325714" cy="380025"/>
                </a:xfrm>
                <a:prstGeom prst="rect">
                  <a:avLst/>
                </a:prstGeom>
                <a:noFill/>
              </p:spPr>
              <p:txBody>
                <a:bodyPr wrap="none">
                  <a:spAutoFit/>
                </a:bodyPr>
                <a:lstStyle/>
                <a:p>
                  <a:pPr>
                    <a:defRPr/>
                  </a:pPr>
                  <a:r>
                    <a:rPr lang="en-GB" b="0" baseline="30000" dirty="0">
                      <a:solidFill>
                        <a:srgbClr val="000000"/>
                      </a:solidFill>
                      <a:latin typeface="Chalkboard" charset="0"/>
                      <a:ea typeface="ＭＳ Ｐゴシック" charset="0"/>
                    </a:rPr>
                    <a:t>2</a:t>
                  </a:r>
                </a:p>
              </p:txBody>
            </p:sp>
          </p:grpSp>
          <p:sp>
            <p:nvSpPr>
              <p:cNvPr id="40" name="TextBox 39">
                <a:extLst>
                  <a:ext uri="{FF2B5EF4-FFF2-40B4-BE49-F238E27FC236}">
                    <a16:creationId xmlns:a16="http://schemas.microsoft.com/office/drawing/2014/main" id="{86BA8103-43A0-C345-94A5-A6028431E52A}"/>
                  </a:ext>
                </a:extLst>
              </p:cNvPr>
              <p:cNvSpPr txBox="1"/>
              <p:nvPr/>
            </p:nvSpPr>
            <p:spPr>
              <a:xfrm>
                <a:off x="828947" y="3592097"/>
                <a:ext cx="1248517" cy="369928"/>
              </a:xfrm>
              <a:prstGeom prst="rect">
                <a:avLst/>
              </a:prstGeom>
              <a:noFill/>
            </p:spPr>
            <p:txBody>
              <a:bodyPr wrap="none">
                <a:spAutoFit/>
              </a:bodyPr>
              <a:lstStyle/>
              <a:p>
                <a:pPr>
                  <a:defRPr/>
                </a:pPr>
                <a:r>
                  <a:rPr lang="en-GB" b="0" dirty="0">
                    <a:solidFill>
                      <a:srgbClr val="000000"/>
                    </a:solidFill>
                    <a:latin typeface="Chalkboard" charset="0"/>
                    <a:ea typeface="ＭＳ Ｐゴシック" charset="0"/>
                  </a:rPr>
                  <a:t>(     +    )</a:t>
                </a:r>
              </a:p>
            </p:txBody>
          </p:sp>
        </p:grpSp>
        <p:sp>
          <p:nvSpPr>
            <p:cNvPr id="54328" name="Cloud Callout 42">
              <a:extLst>
                <a:ext uri="{FF2B5EF4-FFF2-40B4-BE49-F238E27FC236}">
                  <a16:creationId xmlns:a16="http://schemas.microsoft.com/office/drawing/2014/main" id="{5404DB59-BB66-DE4B-BBC4-B2799698DA07}"/>
                </a:ext>
              </a:extLst>
            </p:cNvPr>
            <p:cNvSpPr>
              <a:spLocks noChangeArrowheads="1"/>
            </p:cNvSpPr>
            <p:nvPr/>
          </p:nvSpPr>
          <p:spPr bwMode="auto">
            <a:xfrm>
              <a:off x="4070023" y="3764237"/>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b="0" baseline="30000">
                <a:solidFill>
                  <a:srgbClr val="000000"/>
                </a:solidFill>
              </a:endParaRPr>
            </a:p>
          </p:txBody>
        </p:sp>
      </p:grpSp>
      <p:sp>
        <p:nvSpPr>
          <p:cNvPr id="11" name="TextBox 10">
            <a:extLst>
              <a:ext uri="{FF2B5EF4-FFF2-40B4-BE49-F238E27FC236}">
                <a16:creationId xmlns:a16="http://schemas.microsoft.com/office/drawing/2014/main" id="{46E985F2-E4CD-1E43-9CC9-8DB0772BD4B3}"/>
              </a:ext>
            </a:extLst>
          </p:cNvPr>
          <p:cNvSpPr txBox="1"/>
          <p:nvPr/>
        </p:nvSpPr>
        <p:spPr>
          <a:xfrm>
            <a:off x="4082660" y="3510642"/>
            <a:ext cx="654346" cy="400110"/>
          </a:xfrm>
          <a:prstGeom prst="rect">
            <a:avLst/>
          </a:prstGeom>
          <a:noFill/>
        </p:spPr>
        <p:txBody>
          <a:bodyPr wrap="none">
            <a:spAutoFit/>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r>
              <a:rPr lang="en-GB" altLang="en-US" sz="2000" b="0" dirty="0">
                <a:solidFill>
                  <a:srgbClr val="000000"/>
                </a:solidFill>
              </a:rPr>
              <a:t>+…+</a:t>
            </a:r>
          </a:p>
        </p:txBody>
      </p:sp>
      <p:sp>
        <p:nvSpPr>
          <p:cNvPr id="12" name="TextBox 11">
            <a:extLst>
              <a:ext uri="{FF2B5EF4-FFF2-40B4-BE49-F238E27FC236}">
                <a16:creationId xmlns:a16="http://schemas.microsoft.com/office/drawing/2014/main" id="{FC03F62E-1C41-D643-8333-8908D56E1467}"/>
              </a:ext>
            </a:extLst>
          </p:cNvPr>
          <p:cNvSpPr txBox="1"/>
          <p:nvPr/>
        </p:nvSpPr>
        <p:spPr>
          <a:xfrm>
            <a:off x="1619250" y="3497599"/>
            <a:ext cx="379413" cy="522287"/>
          </a:xfrm>
          <a:prstGeom prst="rect">
            <a:avLst/>
          </a:prstGeom>
          <a:noFill/>
        </p:spPr>
        <p:txBody>
          <a:bodyPr wrap="none">
            <a:spAutoFit/>
          </a:bodyPr>
          <a:lstStyle/>
          <a:p>
            <a:pPr>
              <a:defRPr/>
            </a:pPr>
            <a:r>
              <a:rPr lang="en-GB" b="0" dirty="0">
                <a:solidFill>
                  <a:srgbClr val="000000"/>
                </a:solidFill>
                <a:latin typeface="Chalkboard" charset="0"/>
                <a:ea typeface="ＭＳ Ｐゴシック" charset="0"/>
              </a:rPr>
              <a:t>+</a:t>
            </a:r>
          </a:p>
        </p:txBody>
      </p:sp>
      <p:sp>
        <p:nvSpPr>
          <p:cNvPr id="47" name="TextBox 46">
            <a:extLst>
              <a:ext uri="{FF2B5EF4-FFF2-40B4-BE49-F238E27FC236}">
                <a16:creationId xmlns:a16="http://schemas.microsoft.com/office/drawing/2014/main" id="{C59A6E34-7809-7E4A-81F4-985BEF5114E0}"/>
              </a:ext>
            </a:extLst>
          </p:cNvPr>
          <p:cNvSpPr txBox="1"/>
          <p:nvPr/>
        </p:nvSpPr>
        <p:spPr>
          <a:xfrm>
            <a:off x="2841625" y="3534111"/>
            <a:ext cx="379413" cy="523875"/>
          </a:xfrm>
          <a:prstGeom prst="rect">
            <a:avLst/>
          </a:prstGeom>
          <a:noFill/>
        </p:spPr>
        <p:txBody>
          <a:bodyPr wrap="none">
            <a:spAutoFit/>
          </a:bodyPr>
          <a:lstStyle/>
          <a:p>
            <a:pPr>
              <a:defRPr/>
            </a:pPr>
            <a:r>
              <a:rPr lang="en-GB" b="0" dirty="0">
                <a:solidFill>
                  <a:srgbClr val="000000"/>
                </a:solidFill>
                <a:latin typeface="Chalkboard" charset="0"/>
                <a:ea typeface="ＭＳ Ｐゴシック" charset="0"/>
              </a:rPr>
              <a:t>+</a:t>
            </a:r>
          </a:p>
        </p:txBody>
      </p:sp>
      <p:sp>
        <p:nvSpPr>
          <p:cNvPr id="13" name="TextBox 12">
            <a:extLst>
              <a:ext uri="{FF2B5EF4-FFF2-40B4-BE49-F238E27FC236}">
                <a16:creationId xmlns:a16="http://schemas.microsoft.com/office/drawing/2014/main" id="{45DF1C6D-ED55-C442-B487-E83CEFF1B46A}"/>
              </a:ext>
            </a:extLst>
          </p:cNvPr>
          <p:cNvSpPr txBox="1"/>
          <p:nvPr/>
        </p:nvSpPr>
        <p:spPr>
          <a:xfrm>
            <a:off x="1040371" y="4472897"/>
            <a:ext cx="363538" cy="523875"/>
          </a:xfrm>
          <a:prstGeom prst="rect">
            <a:avLst/>
          </a:prstGeom>
          <a:noFill/>
        </p:spPr>
        <p:txBody>
          <a:bodyPr wrap="none">
            <a:spAutoFit/>
          </a:bodyPr>
          <a:lstStyle/>
          <a:p>
            <a:pPr>
              <a:defRPr/>
            </a:pPr>
            <a:r>
              <a:rPr lang="en-GB" b="0" dirty="0">
                <a:solidFill>
                  <a:srgbClr val="000000"/>
                </a:solidFill>
                <a:latin typeface="Chalkboard" charset="0"/>
                <a:ea typeface="ＭＳ Ｐゴシック" charset="0"/>
              </a:rPr>
              <a:t>=</a:t>
            </a:r>
          </a:p>
        </p:txBody>
      </p:sp>
      <p:grpSp>
        <p:nvGrpSpPr>
          <p:cNvPr id="50" name="Group 49">
            <a:extLst>
              <a:ext uri="{FF2B5EF4-FFF2-40B4-BE49-F238E27FC236}">
                <a16:creationId xmlns:a16="http://schemas.microsoft.com/office/drawing/2014/main" id="{489573B8-85D1-7443-88C8-489B1A0419D0}"/>
              </a:ext>
            </a:extLst>
          </p:cNvPr>
          <p:cNvGrpSpPr>
            <a:grpSpLocks/>
          </p:cNvGrpSpPr>
          <p:nvPr/>
        </p:nvGrpSpPr>
        <p:grpSpPr bwMode="auto">
          <a:xfrm>
            <a:off x="1341653" y="4352159"/>
            <a:ext cx="1576072" cy="533102"/>
            <a:chOff x="3326556" y="3645024"/>
            <a:chExt cx="1576178" cy="533193"/>
          </a:xfrm>
        </p:grpSpPr>
        <p:grpSp>
          <p:nvGrpSpPr>
            <p:cNvPr id="54321" name="Group 50">
              <a:extLst>
                <a:ext uri="{FF2B5EF4-FFF2-40B4-BE49-F238E27FC236}">
                  <a16:creationId xmlns:a16="http://schemas.microsoft.com/office/drawing/2014/main" id="{57639126-C66B-AE47-A214-04AE44B7E378}"/>
                </a:ext>
              </a:extLst>
            </p:cNvPr>
            <p:cNvGrpSpPr>
              <a:grpSpLocks/>
            </p:cNvGrpSpPr>
            <p:nvPr/>
          </p:nvGrpSpPr>
          <p:grpSpPr bwMode="auto">
            <a:xfrm>
              <a:off x="3326556" y="3645024"/>
              <a:ext cx="1576178" cy="533193"/>
              <a:chOff x="878284" y="3573016"/>
              <a:chExt cx="1576178" cy="533193"/>
            </a:xfrm>
          </p:grpSpPr>
          <p:grpSp>
            <p:nvGrpSpPr>
              <p:cNvPr id="54323" name="Group 52">
                <a:extLst>
                  <a:ext uri="{FF2B5EF4-FFF2-40B4-BE49-F238E27FC236}">
                    <a16:creationId xmlns:a16="http://schemas.microsoft.com/office/drawing/2014/main" id="{4D488889-0AF2-ED44-9F14-FABBFD90DD45}"/>
                  </a:ext>
                </a:extLst>
              </p:cNvPr>
              <p:cNvGrpSpPr>
                <a:grpSpLocks/>
              </p:cNvGrpSpPr>
              <p:nvPr/>
            </p:nvGrpSpPr>
            <p:grpSpPr bwMode="auto">
              <a:xfrm>
                <a:off x="1077918" y="3573016"/>
                <a:ext cx="445441" cy="360040"/>
                <a:chOff x="539552" y="3573016"/>
                <a:chExt cx="445441" cy="360040"/>
              </a:xfrm>
            </p:grpSpPr>
            <p:sp>
              <p:nvSpPr>
                <p:cNvPr id="54325" name="Cloud Callout 54">
                  <a:extLst>
                    <a:ext uri="{FF2B5EF4-FFF2-40B4-BE49-F238E27FC236}">
                      <a16:creationId xmlns:a16="http://schemas.microsoft.com/office/drawing/2014/main" id="{CAB8EFEE-BFF1-244A-8618-CC8326D4C004}"/>
                    </a:ext>
                  </a:extLst>
                </p:cNvPr>
                <p:cNvSpPr>
                  <a:spLocks noChangeArrowheads="1"/>
                </p:cNvSpPr>
                <p:nvPr/>
              </p:nvSpPr>
              <p:spPr bwMode="auto">
                <a:xfrm>
                  <a:off x="539552" y="3717032"/>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sp>
              <p:nvSpPr>
                <p:cNvPr id="56" name="TextBox 55">
                  <a:extLst>
                    <a:ext uri="{FF2B5EF4-FFF2-40B4-BE49-F238E27FC236}">
                      <a16:creationId xmlns:a16="http://schemas.microsoft.com/office/drawing/2014/main" id="{B8FEBC04-F10B-F647-BC59-050FB879CB7B}"/>
                    </a:ext>
                  </a:extLst>
                </p:cNvPr>
                <p:cNvSpPr txBox="1"/>
                <p:nvPr/>
              </p:nvSpPr>
              <p:spPr>
                <a:xfrm>
                  <a:off x="682626" y="3573016"/>
                  <a:ext cx="301645" cy="338194"/>
                </a:xfrm>
                <a:prstGeom prst="rect">
                  <a:avLst/>
                </a:prstGeom>
                <a:noFill/>
              </p:spPr>
              <p:txBody>
                <a:bodyPr wrap="none">
                  <a:spAutoFit/>
                </a:bodyPr>
                <a:lstStyle/>
                <a:p>
                  <a:pPr>
                    <a:defRPr/>
                  </a:pPr>
                  <a:r>
                    <a:rPr lang="en-GB" sz="2400" b="0" baseline="30000" dirty="0">
                      <a:solidFill>
                        <a:srgbClr val="000000"/>
                      </a:solidFill>
                      <a:latin typeface="Chalkboard" charset="0"/>
                      <a:ea typeface="ＭＳ Ｐゴシック" charset="0"/>
                    </a:rPr>
                    <a:t>2</a:t>
                  </a:r>
                </a:p>
              </p:txBody>
            </p:sp>
          </p:grpSp>
          <p:sp>
            <p:nvSpPr>
              <p:cNvPr id="54" name="TextBox 53">
                <a:extLst>
                  <a:ext uri="{FF2B5EF4-FFF2-40B4-BE49-F238E27FC236}">
                    <a16:creationId xmlns:a16="http://schemas.microsoft.com/office/drawing/2014/main" id="{32BC05D0-F313-264E-979C-ED84CA9307B6}"/>
                  </a:ext>
                </a:extLst>
              </p:cNvPr>
              <p:cNvSpPr txBox="1"/>
              <p:nvPr/>
            </p:nvSpPr>
            <p:spPr>
              <a:xfrm>
                <a:off x="878284" y="3644465"/>
                <a:ext cx="1576178" cy="461744"/>
              </a:xfrm>
              <a:prstGeom prst="rect">
                <a:avLst/>
              </a:prstGeom>
              <a:noFill/>
            </p:spPr>
            <p:txBody>
              <a:bodyPr wrap="none">
                <a:spAutoFit/>
              </a:bodyPr>
              <a:lstStyle/>
              <a:p>
                <a:pPr>
                  <a:defRPr/>
                </a:pPr>
                <a:r>
                  <a:rPr lang="en-GB" sz="2400" b="0" dirty="0">
                    <a:solidFill>
                      <a:srgbClr val="000000"/>
                    </a:solidFill>
                    <a:latin typeface="Chalkboard" charset="0"/>
                    <a:ea typeface="ＭＳ Ｐゴシック" charset="0"/>
                  </a:rPr>
                  <a:t>(   </a:t>
                </a:r>
                <a:r>
                  <a:rPr lang="en-GB" sz="2000" b="0" dirty="0">
                    <a:solidFill>
                      <a:srgbClr val="000000"/>
                    </a:solidFill>
                    <a:latin typeface="Chalkboard" charset="0"/>
                    <a:ea typeface="ＭＳ Ｐゴシック" charset="0"/>
                  </a:rPr>
                  <a:t>+</a:t>
                </a:r>
                <a:r>
                  <a:rPr lang="en-GB" sz="2400" b="0" dirty="0">
                    <a:solidFill>
                      <a:srgbClr val="000000"/>
                    </a:solidFill>
                    <a:latin typeface="Chalkboard" charset="0"/>
                    <a:ea typeface="ＭＳ Ｐゴシック" charset="0"/>
                  </a:rPr>
                  <a:t>   </a:t>
                </a:r>
                <a:r>
                  <a:rPr lang="en-GB" sz="2000" b="0" dirty="0">
                    <a:solidFill>
                      <a:srgbClr val="000000"/>
                    </a:solidFill>
                    <a:latin typeface="Chalkboard" charset="0"/>
                    <a:ea typeface="ＭＳ Ｐゴシック" charset="0"/>
                  </a:rPr>
                  <a:t>+ 1</a:t>
                </a:r>
                <a:r>
                  <a:rPr lang="en-GB" sz="2400" b="0" dirty="0">
                    <a:solidFill>
                      <a:srgbClr val="000000"/>
                    </a:solidFill>
                    <a:latin typeface="Chalkboard" charset="0"/>
                    <a:ea typeface="ＭＳ Ｐゴシック" charset="0"/>
                  </a:rPr>
                  <a:t>)</a:t>
                </a:r>
              </a:p>
            </p:txBody>
          </p:sp>
        </p:grpSp>
        <p:sp>
          <p:nvSpPr>
            <p:cNvPr id="54322" name="Cloud Callout 51">
              <a:extLst>
                <a:ext uri="{FF2B5EF4-FFF2-40B4-BE49-F238E27FC236}">
                  <a16:creationId xmlns:a16="http://schemas.microsoft.com/office/drawing/2014/main" id="{7F96FB44-E6F5-BD4B-A104-D92053870BBD}"/>
                </a:ext>
              </a:extLst>
            </p:cNvPr>
            <p:cNvSpPr>
              <a:spLocks noChangeArrowheads="1"/>
            </p:cNvSpPr>
            <p:nvPr/>
          </p:nvSpPr>
          <p:spPr bwMode="auto">
            <a:xfrm>
              <a:off x="4061090" y="3789040"/>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grpSp>
      <p:grpSp>
        <p:nvGrpSpPr>
          <p:cNvPr id="57" name="Group 56">
            <a:extLst>
              <a:ext uri="{FF2B5EF4-FFF2-40B4-BE49-F238E27FC236}">
                <a16:creationId xmlns:a16="http://schemas.microsoft.com/office/drawing/2014/main" id="{A7CE9328-0A1B-CC4F-BD2F-216745C7D790}"/>
              </a:ext>
            </a:extLst>
          </p:cNvPr>
          <p:cNvGrpSpPr>
            <a:grpSpLocks/>
          </p:cNvGrpSpPr>
          <p:nvPr/>
        </p:nvGrpSpPr>
        <p:grpSpPr bwMode="auto">
          <a:xfrm>
            <a:off x="2977549" y="4352159"/>
            <a:ext cx="1505540" cy="533102"/>
            <a:chOff x="3314701" y="3645024"/>
            <a:chExt cx="1503427" cy="533195"/>
          </a:xfrm>
        </p:grpSpPr>
        <p:grpSp>
          <p:nvGrpSpPr>
            <p:cNvPr id="54315" name="Group 57">
              <a:extLst>
                <a:ext uri="{FF2B5EF4-FFF2-40B4-BE49-F238E27FC236}">
                  <a16:creationId xmlns:a16="http://schemas.microsoft.com/office/drawing/2014/main" id="{CE4E0238-B945-9D41-9BD9-B9B74A811A3C}"/>
                </a:ext>
              </a:extLst>
            </p:cNvPr>
            <p:cNvGrpSpPr>
              <a:grpSpLocks/>
            </p:cNvGrpSpPr>
            <p:nvPr/>
          </p:nvGrpSpPr>
          <p:grpSpPr bwMode="auto">
            <a:xfrm>
              <a:off x="3314701" y="3645024"/>
              <a:ext cx="1503427" cy="533195"/>
              <a:chOff x="866429" y="3573016"/>
              <a:chExt cx="1503427" cy="533195"/>
            </a:xfrm>
          </p:grpSpPr>
          <p:grpSp>
            <p:nvGrpSpPr>
              <p:cNvPr id="54317" name="Group 59">
                <a:extLst>
                  <a:ext uri="{FF2B5EF4-FFF2-40B4-BE49-F238E27FC236}">
                    <a16:creationId xmlns:a16="http://schemas.microsoft.com/office/drawing/2014/main" id="{B1D8249C-3512-4142-B1F2-BB9D7BCB70DD}"/>
                  </a:ext>
                </a:extLst>
              </p:cNvPr>
              <p:cNvGrpSpPr>
                <a:grpSpLocks/>
              </p:cNvGrpSpPr>
              <p:nvPr/>
            </p:nvGrpSpPr>
            <p:grpSpPr bwMode="auto">
              <a:xfrm>
                <a:off x="1077918" y="3573016"/>
                <a:ext cx="445441" cy="360040"/>
                <a:chOff x="539552" y="3573016"/>
                <a:chExt cx="445441" cy="360040"/>
              </a:xfrm>
            </p:grpSpPr>
            <p:sp>
              <p:nvSpPr>
                <p:cNvPr id="54319" name="Cloud Callout 61">
                  <a:extLst>
                    <a:ext uri="{FF2B5EF4-FFF2-40B4-BE49-F238E27FC236}">
                      <a16:creationId xmlns:a16="http://schemas.microsoft.com/office/drawing/2014/main" id="{0AEB6F7E-1605-4D40-B383-48EAA82F69F0}"/>
                    </a:ext>
                  </a:extLst>
                </p:cNvPr>
                <p:cNvSpPr>
                  <a:spLocks noChangeArrowheads="1"/>
                </p:cNvSpPr>
                <p:nvPr/>
              </p:nvSpPr>
              <p:spPr bwMode="auto">
                <a:xfrm>
                  <a:off x="539552" y="3717032"/>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sp>
              <p:nvSpPr>
                <p:cNvPr id="63" name="TextBox 62">
                  <a:extLst>
                    <a:ext uri="{FF2B5EF4-FFF2-40B4-BE49-F238E27FC236}">
                      <a16:creationId xmlns:a16="http://schemas.microsoft.com/office/drawing/2014/main" id="{A2C5AB2B-377F-9245-8887-8BC859B12FE1}"/>
                    </a:ext>
                  </a:extLst>
                </p:cNvPr>
                <p:cNvSpPr txBox="1"/>
                <p:nvPr/>
              </p:nvSpPr>
              <p:spPr>
                <a:xfrm>
                  <a:off x="683164" y="3573016"/>
                  <a:ext cx="301202" cy="338196"/>
                </a:xfrm>
                <a:prstGeom prst="rect">
                  <a:avLst/>
                </a:prstGeom>
                <a:noFill/>
              </p:spPr>
              <p:txBody>
                <a:bodyPr wrap="none">
                  <a:spAutoFit/>
                </a:bodyPr>
                <a:lstStyle/>
                <a:p>
                  <a:pPr>
                    <a:defRPr/>
                  </a:pPr>
                  <a:r>
                    <a:rPr lang="en-GB" sz="2400" b="0" baseline="30000" dirty="0">
                      <a:solidFill>
                        <a:srgbClr val="000000"/>
                      </a:solidFill>
                      <a:latin typeface="Chalkboard" charset="0"/>
                      <a:ea typeface="ＭＳ Ｐゴシック" charset="0"/>
                    </a:rPr>
                    <a:t>2</a:t>
                  </a:r>
                </a:p>
              </p:txBody>
            </p:sp>
          </p:grpSp>
          <p:sp>
            <p:nvSpPr>
              <p:cNvPr id="61" name="TextBox 60">
                <a:extLst>
                  <a:ext uri="{FF2B5EF4-FFF2-40B4-BE49-F238E27FC236}">
                    <a16:creationId xmlns:a16="http://schemas.microsoft.com/office/drawing/2014/main" id="{1F656BCA-5518-D04D-9B91-9DD083AD0333}"/>
                  </a:ext>
                </a:extLst>
              </p:cNvPr>
              <p:cNvSpPr txBox="1"/>
              <p:nvPr/>
            </p:nvSpPr>
            <p:spPr>
              <a:xfrm>
                <a:off x="866429" y="3644465"/>
                <a:ext cx="1503427" cy="461746"/>
              </a:xfrm>
              <a:prstGeom prst="rect">
                <a:avLst/>
              </a:prstGeom>
              <a:noFill/>
            </p:spPr>
            <p:txBody>
              <a:bodyPr wrap="none">
                <a:spAutoFit/>
              </a:bodyPr>
              <a:lstStyle/>
              <a:p>
                <a:pPr>
                  <a:defRPr/>
                </a:pPr>
                <a:r>
                  <a:rPr lang="en-GB" sz="2400" b="0" dirty="0">
                    <a:solidFill>
                      <a:srgbClr val="000000"/>
                    </a:solidFill>
                    <a:latin typeface="Chalkboard" charset="0"/>
                    <a:ea typeface="ＭＳ Ｐゴシック" charset="0"/>
                  </a:rPr>
                  <a:t>(  </a:t>
                </a:r>
                <a:r>
                  <a:rPr lang="en-GB" sz="2000" b="0" dirty="0">
                    <a:solidFill>
                      <a:srgbClr val="000000"/>
                    </a:solidFill>
                    <a:latin typeface="Chalkboard" charset="0"/>
                    <a:ea typeface="ＭＳ Ｐゴシック" charset="0"/>
                  </a:rPr>
                  <a:t> +    +2)</a:t>
                </a:r>
              </a:p>
            </p:txBody>
          </p:sp>
        </p:grpSp>
        <p:sp>
          <p:nvSpPr>
            <p:cNvPr id="54316" name="Cloud Callout 58">
              <a:extLst>
                <a:ext uri="{FF2B5EF4-FFF2-40B4-BE49-F238E27FC236}">
                  <a16:creationId xmlns:a16="http://schemas.microsoft.com/office/drawing/2014/main" id="{B20BCABC-1D70-E047-BF74-316DB51607A7}"/>
                </a:ext>
              </a:extLst>
            </p:cNvPr>
            <p:cNvSpPr>
              <a:spLocks noChangeArrowheads="1"/>
            </p:cNvSpPr>
            <p:nvPr/>
          </p:nvSpPr>
          <p:spPr bwMode="auto">
            <a:xfrm>
              <a:off x="4085588" y="3789040"/>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grpSp>
      <p:sp>
        <p:nvSpPr>
          <p:cNvPr id="64" name="TextBox 63">
            <a:extLst>
              <a:ext uri="{FF2B5EF4-FFF2-40B4-BE49-F238E27FC236}">
                <a16:creationId xmlns:a16="http://schemas.microsoft.com/office/drawing/2014/main" id="{FC336C81-6320-2C44-B28B-66BA821559DA}"/>
              </a:ext>
            </a:extLst>
          </p:cNvPr>
          <p:cNvSpPr txBox="1"/>
          <p:nvPr/>
        </p:nvSpPr>
        <p:spPr>
          <a:xfrm>
            <a:off x="4352327" y="4423596"/>
            <a:ext cx="654346" cy="400110"/>
          </a:xfrm>
          <a:prstGeom prst="rect">
            <a:avLst/>
          </a:prstGeom>
          <a:noFill/>
        </p:spPr>
        <p:txBody>
          <a:bodyPr wrap="none">
            <a:spAutoFit/>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r>
              <a:rPr lang="en-GB" altLang="en-US" sz="2000" b="0" dirty="0">
                <a:solidFill>
                  <a:srgbClr val="000000"/>
                </a:solidFill>
              </a:rPr>
              <a:t>+…+</a:t>
            </a:r>
          </a:p>
        </p:txBody>
      </p:sp>
      <p:grpSp>
        <p:nvGrpSpPr>
          <p:cNvPr id="65" name="Group 64">
            <a:extLst>
              <a:ext uri="{FF2B5EF4-FFF2-40B4-BE49-F238E27FC236}">
                <a16:creationId xmlns:a16="http://schemas.microsoft.com/office/drawing/2014/main" id="{B7072E89-CDFC-3548-A49A-5F3956A0D1B7}"/>
              </a:ext>
            </a:extLst>
          </p:cNvPr>
          <p:cNvGrpSpPr>
            <a:grpSpLocks/>
          </p:cNvGrpSpPr>
          <p:nvPr/>
        </p:nvGrpSpPr>
        <p:grpSpPr bwMode="auto">
          <a:xfrm>
            <a:off x="5028602" y="4382321"/>
            <a:ext cx="1768475" cy="503238"/>
            <a:chOff x="3306622" y="3645024"/>
            <a:chExt cx="1770064" cy="503898"/>
          </a:xfrm>
        </p:grpSpPr>
        <p:grpSp>
          <p:nvGrpSpPr>
            <p:cNvPr id="54309" name="Group 65">
              <a:extLst>
                <a:ext uri="{FF2B5EF4-FFF2-40B4-BE49-F238E27FC236}">
                  <a16:creationId xmlns:a16="http://schemas.microsoft.com/office/drawing/2014/main" id="{3D0084CF-E21B-9F4E-A22E-2F566B7E8A70}"/>
                </a:ext>
              </a:extLst>
            </p:cNvPr>
            <p:cNvGrpSpPr>
              <a:grpSpLocks/>
            </p:cNvGrpSpPr>
            <p:nvPr/>
          </p:nvGrpSpPr>
          <p:grpSpPr bwMode="auto">
            <a:xfrm>
              <a:off x="3306622" y="3645024"/>
              <a:ext cx="1770064" cy="503898"/>
              <a:chOff x="858350" y="3573016"/>
              <a:chExt cx="1770064" cy="503898"/>
            </a:xfrm>
          </p:grpSpPr>
          <p:grpSp>
            <p:nvGrpSpPr>
              <p:cNvPr id="54311" name="Group 67">
                <a:extLst>
                  <a:ext uri="{FF2B5EF4-FFF2-40B4-BE49-F238E27FC236}">
                    <a16:creationId xmlns:a16="http://schemas.microsoft.com/office/drawing/2014/main" id="{3F3C73CD-33DF-794C-A32D-F9C04BAE6B40}"/>
                  </a:ext>
                </a:extLst>
              </p:cNvPr>
              <p:cNvGrpSpPr>
                <a:grpSpLocks/>
              </p:cNvGrpSpPr>
              <p:nvPr/>
            </p:nvGrpSpPr>
            <p:grpSpPr bwMode="auto">
              <a:xfrm>
                <a:off x="1077918" y="3573016"/>
                <a:ext cx="445441" cy="360040"/>
                <a:chOff x="539552" y="3573016"/>
                <a:chExt cx="445441" cy="360040"/>
              </a:xfrm>
            </p:grpSpPr>
            <p:sp>
              <p:nvSpPr>
                <p:cNvPr id="54313" name="Cloud Callout 69">
                  <a:extLst>
                    <a:ext uri="{FF2B5EF4-FFF2-40B4-BE49-F238E27FC236}">
                      <a16:creationId xmlns:a16="http://schemas.microsoft.com/office/drawing/2014/main" id="{C6F94989-0123-6C41-BAF0-FBF20C6EF9FB}"/>
                    </a:ext>
                  </a:extLst>
                </p:cNvPr>
                <p:cNvSpPr>
                  <a:spLocks noChangeArrowheads="1"/>
                </p:cNvSpPr>
                <p:nvPr/>
              </p:nvSpPr>
              <p:spPr bwMode="auto">
                <a:xfrm>
                  <a:off x="539552" y="3717032"/>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sp>
              <p:nvSpPr>
                <p:cNvPr id="71" name="TextBox 70">
                  <a:extLst>
                    <a:ext uri="{FF2B5EF4-FFF2-40B4-BE49-F238E27FC236}">
                      <a16:creationId xmlns:a16="http://schemas.microsoft.com/office/drawing/2014/main" id="{390DE9D0-9A3F-B149-829C-BA5C4471D6E5}"/>
                    </a:ext>
                  </a:extLst>
                </p:cNvPr>
                <p:cNvSpPr txBox="1"/>
                <p:nvPr/>
              </p:nvSpPr>
              <p:spPr>
                <a:xfrm>
                  <a:off x="683849" y="3573016"/>
                  <a:ext cx="301896" cy="336992"/>
                </a:xfrm>
                <a:prstGeom prst="rect">
                  <a:avLst/>
                </a:prstGeom>
                <a:noFill/>
              </p:spPr>
              <p:txBody>
                <a:bodyPr wrap="none">
                  <a:spAutoFit/>
                </a:bodyPr>
                <a:lstStyle/>
                <a:p>
                  <a:pPr>
                    <a:defRPr/>
                  </a:pPr>
                  <a:r>
                    <a:rPr lang="en-GB" sz="2400" b="0" baseline="30000" dirty="0">
                      <a:solidFill>
                        <a:srgbClr val="000000"/>
                      </a:solidFill>
                      <a:latin typeface="Chalkboard" charset="0"/>
                      <a:ea typeface="ＭＳ Ｐゴシック" charset="0"/>
                    </a:rPr>
                    <a:t>2</a:t>
                  </a:r>
                </a:p>
              </p:txBody>
            </p:sp>
          </p:grpSp>
          <p:sp>
            <p:nvSpPr>
              <p:cNvPr id="69" name="TextBox 68">
                <a:extLst>
                  <a:ext uri="{FF2B5EF4-FFF2-40B4-BE49-F238E27FC236}">
                    <a16:creationId xmlns:a16="http://schemas.microsoft.com/office/drawing/2014/main" id="{CC894C63-56D8-D143-98CC-1C4F770DB8AC}"/>
                  </a:ext>
                </a:extLst>
              </p:cNvPr>
              <p:cNvSpPr txBox="1"/>
              <p:nvPr/>
            </p:nvSpPr>
            <p:spPr>
              <a:xfrm>
                <a:off x="858350" y="3615935"/>
                <a:ext cx="1770064" cy="460979"/>
              </a:xfrm>
              <a:prstGeom prst="rect">
                <a:avLst/>
              </a:prstGeom>
              <a:noFill/>
            </p:spPr>
            <p:txBody>
              <a:bodyPr wrap="none">
                <a:spAutoFit/>
              </a:bodyPr>
              <a:lstStyle/>
              <a:p>
                <a:pPr>
                  <a:defRPr/>
                </a:pPr>
                <a:r>
                  <a:rPr lang="en-GB" sz="2400" b="0" dirty="0">
                    <a:solidFill>
                      <a:srgbClr val="000000"/>
                    </a:solidFill>
                    <a:latin typeface="Chalkboard" charset="0"/>
                    <a:ea typeface="ＭＳ Ｐゴシック" charset="0"/>
                  </a:rPr>
                  <a:t>(   +   +   )</a:t>
                </a:r>
              </a:p>
            </p:txBody>
          </p:sp>
        </p:grpSp>
        <p:sp>
          <p:nvSpPr>
            <p:cNvPr id="54310" name="Cloud Callout 66">
              <a:extLst>
                <a:ext uri="{FF2B5EF4-FFF2-40B4-BE49-F238E27FC236}">
                  <a16:creationId xmlns:a16="http://schemas.microsoft.com/office/drawing/2014/main" id="{6DAD8B09-A038-CF4F-9B2E-60CD8D7C58B5}"/>
                </a:ext>
              </a:extLst>
            </p:cNvPr>
            <p:cNvSpPr>
              <a:spLocks noChangeArrowheads="1"/>
            </p:cNvSpPr>
            <p:nvPr/>
          </p:nvSpPr>
          <p:spPr bwMode="auto">
            <a:xfrm>
              <a:off x="4026964" y="3789040"/>
              <a:ext cx="216024" cy="216024"/>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000000"/>
                </a:solidFill>
              </a:endParaRPr>
            </a:p>
          </p:txBody>
        </p:sp>
      </p:grpSp>
      <p:sp>
        <p:nvSpPr>
          <p:cNvPr id="6177" name="Cloud Callout 71">
            <a:extLst>
              <a:ext uri="{FF2B5EF4-FFF2-40B4-BE49-F238E27FC236}">
                <a16:creationId xmlns:a16="http://schemas.microsoft.com/office/drawing/2014/main" id="{888A0845-BF14-094F-971B-E325A46D5B56}"/>
              </a:ext>
            </a:extLst>
          </p:cNvPr>
          <p:cNvSpPr>
            <a:spLocks noChangeArrowheads="1"/>
          </p:cNvSpPr>
          <p:nvPr/>
        </p:nvSpPr>
        <p:spPr bwMode="auto">
          <a:xfrm>
            <a:off x="6324002" y="4525196"/>
            <a:ext cx="215900" cy="217488"/>
          </a:xfrm>
          <a:prstGeom prst="cloudCallout">
            <a:avLst>
              <a:gd name="adj1" fmla="val -24606"/>
              <a:gd name="adj2" fmla="val 104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Chalkboard" panose="03050602040202020205" pitchFamily="66" charset="77"/>
                <a:ea typeface="ＭＳ Ｐゴシック" panose="020B0600070205080204" pitchFamily="34" charset="-128"/>
              </a:defRPr>
            </a:lvl1pPr>
            <a:lvl2pPr marL="742950" indent="-285750" eaLnBrk="0" hangingPunct="0">
              <a:defRPr sz="2800" b="1">
                <a:solidFill>
                  <a:schemeClr val="tx1"/>
                </a:solidFill>
                <a:latin typeface="Chalkboard" panose="03050602040202020205" pitchFamily="66" charset="77"/>
                <a:ea typeface="ＭＳ Ｐゴシック" panose="020B0600070205080204" pitchFamily="34" charset="-128"/>
              </a:defRPr>
            </a:lvl2pPr>
            <a:lvl3pPr marL="1143000" indent="-228600" eaLnBrk="0" hangingPunct="0">
              <a:defRPr sz="2800" b="1">
                <a:solidFill>
                  <a:schemeClr val="tx1"/>
                </a:solidFill>
                <a:latin typeface="Chalkboard" panose="03050602040202020205" pitchFamily="66" charset="77"/>
                <a:ea typeface="ＭＳ Ｐゴシック" panose="020B0600070205080204" pitchFamily="34" charset="-128"/>
              </a:defRPr>
            </a:lvl3pPr>
            <a:lvl4pPr marL="1600200" indent="-228600" eaLnBrk="0" hangingPunct="0">
              <a:defRPr sz="2800" b="1">
                <a:solidFill>
                  <a:schemeClr val="tx1"/>
                </a:solidFill>
                <a:latin typeface="Chalkboard" panose="03050602040202020205" pitchFamily="66" charset="77"/>
                <a:ea typeface="ＭＳ Ｐゴシック" panose="020B0600070205080204" pitchFamily="34" charset="-128"/>
              </a:defRPr>
            </a:lvl4pPr>
            <a:lvl5pPr marL="2057400" indent="-228600" eaLnBrk="0" hangingPunct="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eaLnBrk="1" hangingPunct="1"/>
            <a:endParaRPr lang="en-GB" altLang="en-US" sz="2400" b="0" baseline="30000">
              <a:solidFill>
                <a:srgbClr val="631908"/>
              </a:solidFill>
            </a:endParaRPr>
          </a:p>
        </p:txBody>
      </p:sp>
      <p:sp>
        <p:nvSpPr>
          <p:cNvPr id="14" name="Rectangle 13">
            <a:extLst>
              <a:ext uri="{FF2B5EF4-FFF2-40B4-BE49-F238E27FC236}">
                <a16:creationId xmlns:a16="http://schemas.microsoft.com/office/drawing/2014/main" id="{D6FDA81D-2A71-5844-9197-D805D9170C99}"/>
              </a:ext>
            </a:extLst>
          </p:cNvPr>
          <p:cNvSpPr/>
          <p:nvPr/>
        </p:nvSpPr>
        <p:spPr>
          <a:xfrm>
            <a:off x="2759036" y="4454876"/>
            <a:ext cx="322524" cy="400110"/>
          </a:xfrm>
          <a:prstGeom prst="rect">
            <a:avLst/>
          </a:prstGeom>
        </p:spPr>
        <p:txBody>
          <a:bodyPr wrap="none">
            <a:spAutoFit/>
          </a:bodyPr>
          <a:lstStyle/>
          <a:p>
            <a:pPr>
              <a:defRPr/>
            </a:pPr>
            <a:r>
              <a:rPr lang="en-GB" sz="2000" b="0" dirty="0">
                <a:solidFill>
                  <a:srgbClr val="000000"/>
                </a:solidFill>
                <a:latin typeface="Chalkboard" charset="0"/>
                <a:ea typeface="ＭＳ Ｐゴシック" charset="0"/>
              </a:rPr>
              <a:t>+</a:t>
            </a:r>
          </a:p>
        </p:txBody>
      </p:sp>
      <p:sp>
        <p:nvSpPr>
          <p:cNvPr id="73" name="Text Box 27">
            <a:extLst>
              <a:ext uri="{FF2B5EF4-FFF2-40B4-BE49-F238E27FC236}">
                <a16:creationId xmlns:a16="http://schemas.microsoft.com/office/drawing/2014/main" id="{2AF93A90-AC3C-E649-88B6-263D96E4A153}"/>
              </a:ext>
            </a:extLst>
          </p:cNvPr>
          <p:cNvSpPr txBox="1">
            <a:spLocks noChangeArrowheads="1"/>
          </p:cNvSpPr>
          <p:nvPr/>
        </p:nvSpPr>
        <p:spPr bwMode="auto">
          <a:xfrm>
            <a:off x="468313" y="620713"/>
            <a:ext cx="4191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chemeClr val="bg1"/>
                </a:solidFill>
                <a:latin typeface="Chalkboard" charset="0"/>
                <a:ea typeface="ＭＳ Ｐゴシック" charset="0"/>
              </a:rPr>
              <a:t>1:</a:t>
            </a:r>
          </a:p>
        </p:txBody>
      </p:sp>
      <p:sp>
        <p:nvSpPr>
          <p:cNvPr id="74" name="Text Box 27">
            <a:extLst>
              <a:ext uri="{FF2B5EF4-FFF2-40B4-BE49-F238E27FC236}">
                <a16:creationId xmlns:a16="http://schemas.microsoft.com/office/drawing/2014/main" id="{154EF37E-9EF5-F147-B5F6-D791E3F2D9E1}"/>
              </a:ext>
            </a:extLst>
          </p:cNvPr>
          <p:cNvSpPr txBox="1">
            <a:spLocks noChangeArrowheads="1"/>
          </p:cNvSpPr>
          <p:nvPr/>
        </p:nvSpPr>
        <p:spPr bwMode="auto">
          <a:xfrm>
            <a:off x="468313" y="1125538"/>
            <a:ext cx="490537"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chemeClr val="bg1"/>
                </a:solidFill>
                <a:latin typeface="Chalkboard" charset="0"/>
                <a:ea typeface="ＭＳ Ｐゴシック" charset="0"/>
              </a:rPr>
              <a:t>2:</a:t>
            </a:r>
          </a:p>
        </p:txBody>
      </p:sp>
      <p:sp>
        <p:nvSpPr>
          <p:cNvPr id="75" name="Text Box 27">
            <a:extLst>
              <a:ext uri="{FF2B5EF4-FFF2-40B4-BE49-F238E27FC236}">
                <a16:creationId xmlns:a16="http://schemas.microsoft.com/office/drawing/2014/main" id="{8FBE3BE3-EF10-B341-98B5-77974840BE09}"/>
              </a:ext>
            </a:extLst>
          </p:cNvPr>
          <p:cNvSpPr txBox="1">
            <a:spLocks noChangeArrowheads="1"/>
          </p:cNvSpPr>
          <p:nvPr/>
        </p:nvSpPr>
        <p:spPr bwMode="auto">
          <a:xfrm>
            <a:off x="468313" y="1628775"/>
            <a:ext cx="490537"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chemeClr val="bg1"/>
                </a:solidFill>
                <a:latin typeface="Chalkboard" charset="0"/>
                <a:ea typeface="ＭＳ Ｐゴシック" charset="0"/>
              </a:rPr>
              <a:t>3:</a:t>
            </a:r>
          </a:p>
        </p:txBody>
      </p:sp>
      <p:sp>
        <p:nvSpPr>
          <p:cNvPr id="76" name="Text Box 27">
            <a:extLst>
              <a:ext uri="{FF2B5EF4-FFF2-40B4-BE49-F238E27FC236}">
                <a16:creationId xmlns:a16="http://schemas.microsoft.com/office/drawing/2014/main" id="{47CEE6BC-0DA5-1F4F-8714-3767FCFD1D75}"/>
              </a:ext>
            </a:extLst>
          </p:cNvPr>
          <p:cNvSpPr txBox="1">
            <a:spLocks noChangeArrowheads="1"/>
          </p:cNvSpPr>
          <p:nvPr/>
        </p:nvSpPr>
        <p:spPr bwMode="auto">
          <a:xfrm>
            <a:off x="468313" y="2133600"/>
            <a:ext cx="490537" cy="52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chemeClr val="bg1"/>
                </a:solidFill>
                <a:latin typeface="Chalkboard" charset="0"/>
                <a:ea typeface="ＭＳ Ｐゴシック" charset="0"/>
              </a:rPr>
              <a:t>4:</a:t>
            </a:r>
          </a:p>
        </p:txBody>
      </p:sp>
      <p:sp>
        <p:nvSpPr>
          <p:cNvPr id="70" name="Text Box 6">
            <a:extLst>
              <a:ext uri="{FF2B5EF4-FFF2-40B4-BE49-F238E27FC236}">
                <a16:creationId xmlns:a16="http://schemas.microsoft.com/office/drawing/2014/main" id="{F507FE5A-A500-B646-9F42-F7C0F4ADE494}"/>
              </a:ext>
            </a:extLst>
          </p:cNvPr>
          <p:cNvSpPr txBox="1">
            <a:spLocks noChangeArrowheads="1"/>
          </p:cNvSpPr>
          <p:nvPr/>
        </p:nvSpPr>
        <p:spPr bwMode="auto">
          <a:xfrm>
            <a:off x="154577" y="2674938"/>
            <a:ext cx="6858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solidFill>
                  <a:srgbClr val="000000"/>
                </a:solidFill>
                <a:latin typeface="Chalkboard" charset="0"/>
                <a:ea typeface="ＭＳ Ｐゴシック" charset="0"/>
              </a:rPr>
              <a:t>25</a:t>
            </a:r>
          </a:p>
        </p:txBody>
      </p:sp>
      <p:sp>
        <p:nvSpPr>
          <p:cNvPr id="72" name="Rectangle 30">
            <a:extLst>
              <a:ext uri="{FF2B5EF4-FFF2-40B4-BE49-F238E27FC236}">
                <a16:creationId xmlns:a16="http://schemas.microsoft.com/office/drawing/2014/main" id="{79198513-C731-6A4F-9CF5-12F4363672B6}"/>
              </a:ext>
            </a:extLst>
          </p:cNvPr>
          <p:cNvSpPr>
            <a:spLocks noChangeArrowheads="1"/>
          </p:cNvSpPr>
          <p:nvPr/>
        </p:nvSpPr>
        <p:spPr bwMode="auto">
          <a:xfrm>
            <a:off x="698269" y="2673350"/>
            <a:ext cx="4100512"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26 + 27 + 28 + 29 + 30</a:t>
            </a:r>
          </a:p>
        </p:txBody>
      </p:sp>
      <p:sp>
        <p:nvSpPr>
          <p:cNvPr id="77" name="Text Box 31">
            <a:extLst>
              <a:ext uri="{FF2B5EF4-FFF2-40B4-BE49-F238E27FC236}">
                <a16:creationId xmlns:a16="http://schemas.microsoft.com/office/drawing/2014/main" id="{FA32A03F-32C7-5D49-B15B-EAD786D8BED8}"/>
              </a:ext>
            </a:extLst>
          </p:cNvPr>
          <p:cNvSpPr txBox="1">
            <a:spLocks noChangeArrowheads="1"/>
          </p:cNvSpPr>
          <p:nvPr/>
        </p:nvSpPr>
        <p:spPr bwMode="auto">
          <a:xfrm>
            <a:off x="489365" y="2636838"/>
            <a:ext cx="3794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rgbClr val="000000"/>
                </a:solidFill>
                <a:latin typeface="Chalkboard" charset="0"/>
                <a:ea typeface="ＭＳ Ｐゴシック" charset="0"/>
              </a:rPr>
              <a:t>+</a:t>
            </a:r>
          </a:p>
        </p:txBody>
      </p:sp>
      <p:sp>
        <p:nvSpPr>
          <p:cNvPr id="78" name="Rectangle 32">
            <a:extLst>
              <a:ext uri="{FF2B5EF4-FFF2-40B4-BE49-F238E27FC236}">
                <a16:creationId xmlns:a16="http://schemas.microsoft.com/office/drawing/2014/main" id="{3D36278E-0E84-BF4B-944C-C0BDD519E9C5}"/>
              </a:ext>
            </a:extLst>
          </p:cNvPr>
          <p:cNvSpPr>
            <a:spLocks noChangeArrowheads="1"/>
          </p:cNvSpPr>
          <p:nvPr/>
        </p:nvSpPr>
        <p:spPr bwMode="auto">
          <a:xfrm>
            <a:off x="3221038" y="2630488"/>
            <a:ext cx="44577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solidFill>
                  <a:srgbClr val="000000"/>
                </a:solidFill>
                <a:latin typeface="Chalkboard" charset="0"/>
                <a:ea typeface="ＭＳ Ｐゴシック" charset="0"/>
              </a:rPr>
              <a:t> = 31 + 32 + 33 + 34 + 35</a:t>
            </a:r>
          </a:p>
        </p:txBody>
      </p:sp>
      <p:sp>
        <p:nvSpPr>
          <p:cNvPr id="79" name="Text Box 27">
            <a:extLst>
              <a:ext uri="{FF2B5EF4-FFF2-40B4-BE49-F238E27FC236}">
                <a16:creationId xmlns:a16="http://schemas.microsoft.com/office/drawing/2014/main" id="{0D0C50AD-2A8B-144E-9531-AFE315371AD2}"/>
              </a:ext>
            </a:extLst>
          </p:cNvPr>
          <p:cNvSpPr txBox="1">
            <a:spLocks noChangeArrowheads="1"/>
          </p:cNvSpPr>
          <p:nvPr/>
        </p:nvSpPr>
        <p:spPr bwMode="auto">
          <a:xfrm>
            <a:off x="468313" y="2689225"/>
            <a:ext cx="490537"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solidFill>
                  <a:schemeClr val="bg1"/>
                </a:solidFill>
                <a:latin typeface="Chalkboard" charset="0"/>
                <a:ea typeface="ＭＳ Ｐゴシック" charset="0"/>
              </a:rPr>
              <a:t>5:</a:t>
            </a:r>
          </a:p>
        </p:txBody>
      </p:sp>
    </p:spTree>
    <p:extLst>
      <p:ext uri="{BB962C8B-B14F-4D97-AF65-F5344CB8AC3E}">
        <p14:creationId xmlns:p14="http://schemas.microsoft.com/office/powerpoint/2010/main" val="483931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7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9" grpId="0" animBg="1"/>
      <p:bldP spid="24598" grpId="0" animBg="1"/>
      <p:bldP spid="11" grpId="0"/>
      <p:bldP spid="12" grpId="0"/>
      <p:bldP spid="47" grpId="0"/>
      <p:bldP spid="13" grpId="0"/>
      <p:bldP spid="64" grpId="0"/>
      <p:bldP spid="6177"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cker Cube">
            <a:hlinkClick r:id="" action="ppaction://media"/>
            <a:extLst>
              <a:ext uri="{FF2B5EF4-FFF2-40B4-BE49-F238E27FC236}">
                <a16:creationId xmlns:a16="http://schemas.microsoft.com/office/drawing/2014/main" id="{9D3131C5-92E8-3C4A-8116-ADFBEA9C55E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2940" y="100908"/>
            <a:ext cx="5678833" cy="6779479"/>
          </a:xfrm>
          <a:prstGeom prst="rect">
            <a:avLst/>
          </a:prstGeom>
        </p:spPr>
      </p:pic>
    </p:spTree>
    <p:extLst>
      <p:ext uri="{BB962C8B-B14F-4D97-AF65-F5344CB8AC3E}">
        <p14:creationId xmlns:p14="http://schemas.microsoft.com/office/powerpoint/2010/main" val="28681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90C95F3-74B0-4149-9B20-F05ADA6D688D}"/>
              </a:ext>
            </a:extLst>
          </p:cNvPr>
          <p:cNvSpPr>
            <a:spLocks noGrp="1" noChangeArrowheads="1"/>
          </p:cNvSpPr>
          <p:nvPr>
            <p:ph type="title"/>
          </p:nvPr>
        </p:nvSpPr>
        <p:spPr/>
        <p:txBody>
          <a:bodyPr/>
          <a:lstStyle/>
          <a:p>
            <a:pPr>
              <a:defRPr/>
            </a:pPr>
            <a:r>
              <a:rPr lang="en-US" dirty="0">
                <a:cs typeface="+mj-cs"/>
              </a:rPr>
              <a:t>Say What You See!</a:t>
            </a:r>
          </a:p>
        </p:txBody>
      </p:sp>
      <p:pic>
        <p:nvPicPr>
          <p:cNvPr id="56323" name="Picture 3">
            <a:extLst>
              <a:ext uri="{FF2B5EF4-FFF2-40B4-BE49-F238E27FC236}">
                <a16:creationId xmlns:a16="http://schemas.microsoft.com/office/drawing/2014/main" id="{E1737FA6-7919-0849-9F6C-EC6B5AC4D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349500" cy="317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56324" name="Group 4">
            <a:extLst>
              <a:ext uri="{FF2B5EF4-FFF2-40B4-BE49-F238E27FC236}">
                <a16:creationId xmlns:a16="http://schemas.microsoft.com/office/drawing/2014/main" id="{E56DCF88-9C9A-0445-A649-3D12C858D309}"/>
              </a:ext>
            </a:extLst>
          </p:cNvPr>
          <p:cNvGrpSpPr>
            <a:grpSpLocks/>
          </p:cNvGrpSpPr>
          <p:nvPr/>
        </p:nvGrpSpPr>
        <p:grpSpPr bwMode="auto">
          <a:xfrm>
            <a:off x="3048000" y="1676400"/>
            <a:ext cx="5626100" cy="3441700"/>
            <a:chOff x="1920" y="1248"/>
            <a:chExt cx="3544" cy="2168"/>
          </a:xfrm>
        </p:grpSpPr>
        <p:pic>
          <p:nvPicPr>
            <p:cNvPr id="56325" name="Picture 5">
              <a:extLst>
                <a:ext uri="{FF2B5EF4-FFF2-40B4-BE49-F238E27FC236}">
                  <a16:creationId xmlns:a16="http://schemas.microsoft.com/office/drawing/2014/main" id="{69FD949B-14C2-6245-ABB3-72AD4E258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48"/>
              <a:ext cx="1720" cy="2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6326" name="Picture 6">
              <a:extLst>
                <a:ext uri="{FF2B5EF4-FFF2-40B4-BE49-F238E27FC236}">
                  <a16:creationId xmlns:a16="http://schemas.microsoft.com/office/drawing/2014/main" id="{AB0179B0-CD8E-8E4D-B3D7-7088E3CA0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296"/>
              <a:ext cx="1624" cy="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56328" name="AutoShape 8">
            <a:extLst>
              <a:ext uri="{FF2B5EF4-FFF2-40B4-BE49-F238E27FC236}">
                <a16:creationId xmlns:a16="http://schemas.microsoft.com/office/drawing/2014/main" id="{5A27A592-2008-2D4C-BED3-7BB7F931C335}"/>
              </a:ext>
            </a:extLst>
          </p:cNvPr>
          <p:cNvSpPr>
            <a:spLocks noChangeArrowheads="1"/>
          </p:cNvSpPr>
          <p:nvPr/>
        </p:nvSpPr>
        <p:spPr bwMode="auto">
          <a:xfrm>
            <a:off x="152400" y="5334000"/>
            <a:ext cx="3352800" cy="762000"/>
          </a:xfrm>
          <a:prstGeom prst="wedgeRoundRectCallout">
            <a:avLst>
              <a:gd name="adj1" fmla="val -10134"/>
              <a:gd name="adj2" fmla="val -92500"/>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b="0">
                <a:solidFill>
                  <a:srgbClr val="000000"/>
                </a:solidFill>
                <a:latin typeface="Chalkboard" charset="0"/>
                <a:ea typeface="ＭＳ Ｐゴシック" charset="0"/>
              </a:rPr>
              <a:t>Say What You See</a:t>
            </a:r>
          </a:p>
        </p:txBody>
      </p:sp>
      <p:sp>
        <p:nvSpPr>
          <p:cNvPr id="56329" name="AutoShape 9">
            <a:extLst>
              <a:ext uri="{FF2B5EF4-FFF2-40B4-BE49-F238E27FC236}">
                <a16:creationId xmlns:a16="http://schemas.microsoft.com/office/drawing/2014/main" id="{EB1B299F-EE0B-8948-9F92-5572E874556D}"/>
              </a:ext>
            </a:extLst>
          </p:cNvPr>
          <p:cNvSpPr>
            <a:spLocks noChangeArrowheads="1"/>
          </p:cNvSpPr>
          <p:nvPr/>
        </p:nvSpPr>
        <p:spPr bwMode="auto">
          <a:xfrm rot="-1507129">
            <a:off x="3810000" y="5181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0" name="AutoShape 10">
            <a:extLst>
              <a:ext uri="{FF2B5EF4-FFF2-40B4-BE49-F238E27FC236}">
                <a16:creationId xmlns:a16="http://schemas.microsoft.com/office/drawing/2014/main" id="{457A148B-51C1-E044-A15D-7A3B1941ECF9}"/>
              </a:ext>
            </a:extLst>
          </p:cNvPr>
          <p:cNvSpPr>
            <a:spLocks noChangeArrowheads="1"/>
          </p:cNvSpPr>
          <p:nvPr/>
        </p:nvSpPr>
        <p:spPr bwMode="auto">
          <a:xfrm rot="-8987557">
            <a:off x="7620000" y="52578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1" name="AutoShape 11">
            <a:extLst>
              <a:ext uri="{FF2B5EF4-FFF2-40B4-BE49-F238E27FC236}">
                <a16:creationId xmlns:a16="http://schemas.microsoft.com/office/drawing/2014/main" id="{E7BAF9A9-155A-E046-8A12-21AB59289AD5}"/>
              </a:ext>
            </a:extLst>
          </p:cNvPr>
          <p:cNvSpPr>
            <a:spLocks noChangeArrowheads="1"/>
          </p:cNvSpPr>
          <p:nvPr/>
        </p:nvSpPr>
        <p:spPr bwMode="auto">
          <a:xfrm rot="-1507129">
            <a:off x="3429000" y="50292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2" name="AutoShape 12">
            <a:extLst>
              <a:ext uri="{FF2B5EF4-FFF2-40B4-BE49-F238E27FC236}">
                <a16:creationId xmlns:a16="http://schemas.microsoft.com/office/drawing/2014/main" id="{8A1BD5A2-A279-3B42-972B-CF76963C9838}"/>
              </a:ext>
            </a:extLst>
          </p:cNvPr>
          <p:cNvSpPr>
            <a:spLocks noChangeArrowheads="1"/>
          </p:cNvSpPr>
          <p:nvPr/>
        </p:nvSpPr>
        <p:spPr bwMode="auto">
          <a:xfrm rot="-1507129">
            <a:off x="3048000" y="4800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3" name="AutoShape 13">
            <a:extLst>
              <a:ext uri="{FF2B5EF4-FFF2-40B4-BE49-F238E27FC236}">
                <a16:creationId xmlns:a16="http://schemas.microsoft.com/office/drawing/2014/main" id="{FA9E6321-E677-7F4B-B8D5-78AD072F90DD}"/>
              </a:ext>
            </a:extLst>
          </p:cNvPr>
          <p:cNvSpPr>
            <a:spLocks noChangeArrowheads="1"/>
          </p:cNvSpPr>
          <p:nvPr/>
        </p:nvSpPr>
        <p:spPr bwMode="auto">
          <a:xfrm rot="-1507129">
            <a:off x="2743200" y="45720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4" name="AutoShape 14">
            <a:extLst>
              <a:ext uri="{FF2B5EF4-FFF2-40B4-BE49-F238E27FC236}">
                <a16:creationId xmlns:a16="http://schemas.microsoft.com/office/drawing/2014/main" id="{70CC4599-5F51-D443-B3B0-F9DE80C99AAF}"/>
              </a:ext>
            </a:extLst>
          </p:cNvPr>
          <p:cNvSpPr>
            <a:spLocks noChangeArrowheads="1"/>
          </p:cNvSpPr>
          <p:nvPr/>
        </p:nvSpPr>
        <p:spPr bwMode="auto">
          <a:xfrm rot="-1507129">
            <a:off x="2438400" y="4419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5" name="AutoShape 15">
            <a:extLst>
              <a:ext uri="{FF2B5EF4-FFF2-40B4-BE49-F238E27FC236}">
                <a16:creationId xmlns:a16="http://schemas.microsoft.com/office/drawing/2014/main" id="{C19C4C7E-3F9F-8B4A-9BBA-852D89F4857D}"/>
              </a:ext>
            </a:extLst>
          </p:cNvPr>
          <p:cNvSpPr>
            <a:spLocks noChangeArrowheads="1"/>
          </p:cNvSpPr>
          <p:nvPr/>
        </p:nvSpPr>
        <p:spPr bwMode="auto">
          <a:xfrm rot="-8987557">
            <a:off x="7924800" y="50292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6" name="AutoShape 16">
            <a:extLst>
              <a:ext uri="{FF2B5EF4-FFF2-40B4-BE49-F238E27FC236}">
                <a16:creationId xmlns:a16="http://schemas.microsoft.com/office/drawing/2014/main" id="{2D439CA1-4BB6-6946-B9A2-923449A81E0A}"/>
              </a:ext>
            </a:extLst>
          </p:cNvPr>
          <p:cNvSpPr>
            <a:spLocks noChangeArrowheads="1"/>
          </p:cNvSpPr>
          <p:nvPr/>
        </p:nvSpPr>
        <p:spPr bwMode="auto">
          <a:xfrm rot="-8987557">
            <a:off x="8305800" y="48768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
        <p:nvSpPr>
          <p:cNvPr id="56337" name="AutoShape 17">
            <a:extLst>
              <a:ext uri="{FF2B5EF4-FFF2-40B4-BE49-F238E27FC236}">
                <a16:creationId xmlns:a16="http://schemas.microsoft.com/office/drawing/2014/main" id="{E8916F2A-17C9-B943-9FB3-CD94C0B002CB}"/>
              </a:ext>
            </a:extLst>
          </p:cNvPr>
          <p:cNvSpPr>
            <a:spLocks noChangeArrowheads="1"/>
          </p:cNvSpPr>
          <p:nvPr/>
        </p:nvSpPr>
        <p:spPr bwMode="auto">
          <a:xfrm rot="-8987557">
            <a:off x="8610600" y="45720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latin typeface="Chalkboard" charset="0"/>
              <a:ea typeface="ＭＳ Ｐゴシック" charset="0"/>
            </a:endParaRPr>
          </a:p>
        </p:txBody>
      </p:sp>
    </p:spTree>
    <p:extLst>
      <p:ext uri="{BB962C8B-B14F-4D97-AF65-F5344CB8AC3E}">
        <p14:creationId xmlns:p14="http://schemas.microsoft.com/office/powerpoint/2010/main" val="1361109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63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grpId="0" nodeType="clickEffect">
                                  <p:stCondLst>
                                    <p:cond delay="0"/>
                                  </p:stCondLst>
                                  <p:childTnLst>
                                    <p:animEffect transition="out" filter="dissolve">
                                      <p:cBhvr>
                                        <p:cTn id="12" dur="500"/>
                                        <p:tgtEl>
                                          <p:spTgt spid="56328"/>
                                        </p:tgtEl>
                                      </p:cBhvr>
                                    </p:animEffect>
                                    <p:set>
                                      <p:cBhvr>
                                        <p:cTn id="13" dur="1" fill="hold">
                                          <p:stCondLst>
                                            <p:cond delay="499"/>
                                          </p:stCondLst>
                                        </p:cTn>
                                        <p:tgtEl>
                                          <p:spTgt spid="5632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632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632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5633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56331"/>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5633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6332"/>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5633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56333"/>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5633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6334"/>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6330"/>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56330"/>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5633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56335"/>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56336"/>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56336"/>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56337"/>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56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P spid="56329" grpId="0" animBg="1"/>
      <p:bldP spid="56329" grpId="1" animBg="1"/>
      <p:bldP spid="56330" grpId="0" animBg="1"/>
      <p:bldP spid="56330" grpId="1" animBg="1"/>
      <p:bldP spid="56331" grpId="0" animBg="1"/>
      <p:bldP spid="56331" grpId="1" animBg="1"/>
      <p:bldP spid="56332" grpId="0" animBg="1"/>
      <p:bldP spid="56332" grpId="1" animBg="1"/>
      <p:bldP spid="56333" grpId="0" animBg="1"/>
      <p:bldP spid="56333" grpId="1" animBg="1"/>
      <p:bldP spid="56334" grpId="0" animBg="1"/>
      <p:bldP spid="56334" grpId="1" animBg="1"/>
      <p:bldP spid="56335" grpId="0" animBg="1"/>
      <p:bldP spid="56335" grpId="1" animBg="1"/>
      <p:bldP spid="56336" grpId="0" animBg="1"/>
      <p:bldP spid="56336" grpId="1" animBg="1"/>
      <p:bldP spid="56337" grpId="0" animBg="1"/>
      <p:bldP spid="5633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Theory</a:t>
            </a:r>
          </a:p>
        </p:txBody>
      </p:sp>
      <p:sp>
        <p:nvSpPr>
          <p:cNvPr id="3" name="Content Placeholder 2"/>
          <p:cNvSpPr>
            <a:spLocks noGrp="1"/>
          </p:cNvSpPr>
          <p:nvPr>
            <p:ph idx="1"/>
          </p:nvPr>
        </p:nvSpPr>
        <p:spPr>
          <a:xfrm>
            <a:off x="250825" y="981075"/>
            <a:ext cx="8713788" cy="2939761"/>
          </a:xfrm>
        </p:spPr>
        <p:txBody>
          <a:bodyPr/>
          <a:lstStyle/>
          <a:p>
            <a:pPr>
              <a:defRPr/>
            </a:pPr>
            <a:r>
              <a:rPr lang="en-GB" dirty="0"/>
              <a:t>Originally meaning ‘a way of seeing’ … hence ‘perceiving</a:t>
            </a:r>
          </a:p>
          <a:p>
            <a:pPr>
              <a:defRPr/>
            </a:pPr>
            <a:r>
              <a:rPr lang="en-GB" dirty="0"/>
              <a:t>When articulated, theories describe and label what is attended to:</a:t>
            </a:r>
          </a:p>
          <a:p>
            <a:pPr lvl="1">
              <a:defRPr/>
            </a:pPr>
            <a:r>
              <a:rPr lang="en-GB" dirty="0"/>
              <a:t>Characteristic phenomena</a:t>
            </a:r>
          </a:p>
          <a:p>
            <a:pPr lvl="1">
              <a:defRPr/>
            </a:pPr>
            <a:r>
              <a:rPr lang="en-GB" dirty="0"/>
              <a:t>Details worth discerning</a:t>
            </a:r>
          </a:p>
          <a:p>
            <a:pPr lvl="1">
              <a:defRPr/>
            </a:pPr>
            <a:r>
              <a:rPr lang="en-GB" dirty="0"/>
              <a:t>Relationships worth recognising</a:t>
            </a:r>
          </a:p>
          <a:p>
            <a:pPr lvl="1">
              <a:defRPr/>
            </a:pPr>
            <a:r>
              <a:rPr lang="en-GB" dirty="0"/>
              <a:t>Properties worth perceiving as instantiated</a:t>
            </a:r>
          </a:p>
          <a:p>
            <a:pPr lvl="1">
              <a:defRPr/>
            </a:pPr>
            <a:r>
              <a:rPr lang="en-GB" dirty="0"/>
              <a:t>Permitting reasoning on the basis of properties</a:t>
            </a:r>
          </a:p>
        </p:txBody>
      </p:sp>
    </p:spTree>
    <p:extLst>
      <p:ext uri="{BB962C8B-B14F-4D97-AF65-F5344CB8AC3E}">
        <p14:creationId xmlns:p14="http://schemas.microsoft.com/office/powerpoint/2010/main" val="19260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Roles for Theories</a:t>
            </a:r>
          </a:p>
        </p:txBody>
      </p:sp>
      <p:sp>
        <p:nvSpPr>
          <p:cNvPr id="4" name="Rectangle 3"/>
          <p:cNvSpPr/>
          <p:nvPr/>
        </p:nvSpPr>
        <p:spPr>
          <a:xfrm>
            <a:off x="539750" y="1341438"/>
            <a:ext cx="1435393"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Describing</a:t>
            </a:r>
          </a:p>
        </p:txBody>
      </p:sp>
      <p:sp>
        <p:nvSpPr>
          <p:cNvPr id="5" name="Rectangle 4"/>
          <p:cNvSpPr/>
          <p:nvPr/>
        </p:nvSpPr>
        <p:spPr>
          <a:xfrm>
            <a:off x="539750" y="1960563"/>
            <a:ext cx="1529008"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Illustrating</a:t>
            </a:r>
          </a:p>
        </p:txBody>
      </p:sp>
      <p:sp>
        <p:nvSpPr>
          <p:cNvPr id="6" name="Rectangle 5"/>
          <p:cNvSpPr/>
          <p:nvPr/>
        </p:nvSpPr>
        <p:spPr>
          <a:xfrm>
            <a:off x="539750" y="2579688"/>
            <a:ext cx="1386277"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Explaining</a:t>
            </a:r>
          </a:p>
        </p:txBody>
      </p:sp>
      <p:sp>
        <p:nvSpPr>
          <p:cNvPr id="7" name="Rectangle 6"/>
          <p:cNvSpPr/>
          <p:nvPr/>
        </p:nvSpPr>
        <p:spPr>
          <a:xfrm>
            <a:off x="539750" y="3198813"/>
            <a:ext cx="1361848"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Informing</a:t>
            </a:r>
          </a:p>
        </p:txBody>
      </p:sp>
      <p:sp>
        <p:nvSpPr>
          <p:cNvPr id="8" name="Rectangle 7"/>
          <p:cNvSpPr/>
          <p:nvPr/>
        </p:nvSpPr>
        <p:spPr>
          <a:xfrm>
            <a:off x="539750" y="3817938"/>
            <a:ext cx="1415131"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Predicting</a:t>
            </a:r>
          </a:p>
        </p:txBody>
      </p:sp>
      <p:sp>
        <p:nvSpPr>
          <p:cNvPr id="9" name="Rectangle 8"/>
          <p:cNvSpPr/>
          <p:nvPr/>
        </p:nvSpPr>
        <p:spPr>
          <a:xfrm>
            <a:off x="539750" y="4437063"/>
            <a:ext cx="1393010" cy="400110"/>
          </a:xfrm>
          <a:prstGeom prst="rect">
            <a:avLst/>
          </a:prstGeom>
        </p:spPr>
        <p:txBody>
          <a:bodyPr wrap="none">
            <a:spAutoFit/>
          </a:bodyPr>
          <a:lstStyle/>
          <a:p>
            <a:pPr>
              <a:defRPr/>
            </a:pPr>
            <a:r>
              <a:rPr lang="en-GB" sz="2000" b="1" dirty="0">
                <a:solidFill>
                  <a:srgbClr val="825C32"/>
                </a:solidFill>
                <a:latin typeface="Chalkboard" panose="03050602040202020205" pitchFamily="66" charset="77"/>
              </a:rPr>
              <a:t>Evaluating</a:t>
            </a:r>
          </a:p>
        </p:txBody>
      </p:sp>
      <p:sp>
        <p:nvSpPr>
          <p:cNvPr id="11" name="Rectangle 10"/>
          <p:cNvSpPr/>
          <p:nvPr/>
        </p:nvSpPr>
        <p:spPr>
          <a:xfrm>
            <a:off x="2627313" y="1341438"/>
            <a:ext cx="1775679" cy="369332"/>
          </a:xfrm>
          <a:prstGeom prst="rect">
            <a:avLst/>
          </a:prstGeom>
        </p:spPr>
        <p:txBody>
          <a:bodyPr wrap="none">
            <a:spAutoFit/>
          </a:bodyPr>
          <a:lstStyle/>
          <a:p>
            <a:pPr>
              <a:defRPr/>
            </a:pPr>
            <a:r>
              <a:rPr lang="en-GB" dirty="0">
                <a:latin typeface="Chalkboard" panose="03050602040202020205" pitchFamily="66" charset="77"/>
              </a:rPr>
              <a:t>what is noticed</a:t>
            </a:r>
          </a:p>
        </p:txBody>
      </p:sp>
      <p:sp>
        <p:nvSpPr>
          <p:cNvPr id="12" name="Rectangle 11"/>
          <p:cNvSpPr/>
          <p:nvPr/>
        </p:nvSpPr>
        <p:spPr>
          <a:xfrm>
            <a:off x="2627313" y="1960563"/>
            <a:ext cx="4074513" cy="400110"/>
          </a:xfrm>
          <a:prstGeom prst="rect">
            <a:avLst/>
          </a:prstGeom>
        </p:spPr>
        <p:txBody>
          <a:bodyPr wrap="none">
            <a:spAutoFit/>
          </a:bodyPr>
          <a:lstStyle/>
          <a:p>
            <a:pPr>
              <a:defRPr/>
            </a:pPr>
            <a:r>
              <a:rPr lang="en-GB" sz="2000" dirty="0">
                <a:latin typeface="Chalkboard" panose="03050602040202020205" pitchFamily="66" charset="77"/>
              </a:rPr>
              <a:t>technical terms/labels/constructs</a:t>
            </a:r>
          </a:p>
        </p:txBody>
      </p:sp>
      <p:sp>
        <p:nvSpPr>
          <p:cNvPr id="13" name="Rectangle 12"/>
          <p:cNvSpPr/>
          <p:nvPr/>
        </p:nvSpPr>
        <p:spPr>
          <a:xfrm>
            <a:off x="2627313" y="2579688"/>
            <a:ext cx="2037866" cy="369332"/>
          </a:xfrm>
          <a:prstGeom prst="rect">
            <a:avLst/>
          </a:prstGeom>
        </p:spPr>
        <p:txBody>
          <a:bodyPr wrap="none">
            <a:spAutoFit/>
          </a:bodyPr>
          <a:lstStyle/>
          <a:p>
            <a:pPr>
              <a:defRPr/>
            </a:pPr>
            <a:r>
              <a:rPr lang="en-GB" dirty="0">
                <a:latin typeface="Chalkboard" panose="03050602040202020205" pitchFamily="66" charset="77"/>
              </a:rPr>
              <a:t>behaviour, actions</a:t>
            </a:r>
          </a:p>
        </p:txBody>
      </p:sp>
      <p:sp>
        <p:nvSpPr>
          <p:cNvPr id="14" name="Rectangle 13"/>
          <p:cNvSpPr/>
          <p:nvPr/>
        </p:nvSpPr>
        <p:spPr>
          <a:xfrm>
            <a:off x="2627313" y="3198813"/>
            <a:ext cx="4165243" cy="400110"/>
          </a:xfrm>
          <a:prstGeom prst="rect">
            <a:avLst/>
          </a:prstGeom>
        </p:spPr>
        <p:txBody>
          <a:bodyPr wrap="none">
            <a:spAutoFit/>
          </a:bodyPr>
          <a:lstStyle/>
          <a:p>
            <a:pPr>
              <a:defRPr/>
            </a:pPr>
            <a:r>
              <a:rPr lang="en-GB" sz="2000" dirty="0">
                <a:latin typeface="Chalkboard" panose="03050602040202020205" pitchFamily="66" charset="77"/>
              </a:rPr>
              <a:t>future actions (imminent &amp; distant</a:t>
            </a:r>
          </a:p>
        </p:txBody>
      </p:sp>
      <p:sp>
        <p:nvSpPr>
          <p:cNvPr id="15" name="Rectangle 14"/>
          <p:cNvSpPr/>
          <p:nvPr/>
        </p:nvSpPr>
        <p:spPr>
          <a:xfrm>
            <a:off x="2627313" y="3817938"/>
            <a:ext cx="2885918" cy="369332"/>
          </a:xfrm>
          <a:prstGeom prst="rect">
            <a:avLst/>
          </a:prstGeom>
        </p:spPr>
        <p:txBody>
          <a:bodyPr wrap="none">
            <a:spAutoFit/>
          </a:bodyPr>
          <a:lstStyle/>
          <a:p>
            <a:pPr>
              <a:defRPr/>
            </a:pPr>
            <a:r>
              <a:rPr lang="en-GB" dirty="0">
                <a:latin typeface="Chalkboard" panose="03050602040202020205" pitchFamily="66" charset="77"/>
              </a:rPr>
              <a:t>imminent &amp; distant future</a:t>
            </a:r>
          </a:p>
        </p:txBody>
      </p:sp>
      <p:sp>
        <p:nvSpPr>
          <p:cNvPr id="16" name="Rectangle 15"/>
          <p:cNvSpPr/>
          <p:nvPr/>
        </p:nvSpPr>
        <p:spPr>
          <a:xfrm>
            <a:off x="2627313" y="4437063"/>
            <a:ext cx="2010935" cy="369332"/>
          </a:xfrm>
          <a:prstGeom prst="rect">
            <a:avLst/>
          </a:prstGeom>
        </p:spPr>
        <p:txBody>
          <a:bodyPr wrap="none">
            <a:spAutoFit/>
          </a:bodyPr>
          <a:lstStyle/>
          <a:p>
            <a:pPr>
              <a:defRPr/>
            </a:pPr>
            <a:r>
              <a:rPr lang="en-GB" dirty="0">
                <a:latin typeface="Chalkboard" panose="03050602040202020205" pitchFamily="66" charset="77"/>
              </a:rPr>
              <a:t>what was noticed</a:t>
            </a:r>
          </a:p>
        </p:txBody>
      </p:sp>
      <p:sp>
        <p:nvSpPr>
          <p:cNvPr id="20" name="Rectangle 19"/>
          <p:cNvSpPr/>
          <p:nvPr/>
        </p:nvSpPr>
        <p:spPr>
          <a:xfrm>
            <a:off x="1475119" y="5133224"/>
            <a:ext cx="6193762" cy="830997"/>
          </a:xfrm>
          <a:prstGeom prst="rect">
            <a:avLst/>
          </a:prstGeom>
        </p:spPr>
        <p:txBody>
          <a:bodyPr wrap="square">
            <a:spAutoFit/>
          </a:bodyPr>
          <a:lstStyle/>
          <a:p>
            <a:pPr algn="ctr">
              <a:defRPr/>
            </a:pPr>
            <a:r>
              <a:rPr lang="en-GB" sz="2400" dirty="0">
                <a:solidFill>
                  <a:srgbClr val="0432FF"/>
                </a:solidFill>
                <a:latin typeface="Chalkboard" panose="03050602040202020205" pitchFamily="66" charset="77"/>
              </a:rPr>
              <a:t>Focusing attention so as to </a:t>
            </a:r>
          </a:p>
          <a:p>
            <a:pPr algn="ctr">
              <a:defRPr/>
            </a:pPr>
            <a:r>
              <a:rPr lang="en-GB" sz="2400" dirty="0">
                <a:solidFill>
                  <a:srgbClr val="0432FF"/>
                </a:solidFill>
                <a:latin typeface="Chalkboard" panose="03050602040202020205" pitchFamily="66" charset="77"/>
              </a:rPr>
              <a:t>communicate, analyse, probe, , justify…</a:t>
            </a:r>
          </a:p>
        </p:txBody>
      </p:sp>
    </p:spTree>
    <p:extLst>
      <p:ext uri="{BB962C8B-B14F-4D97-AF65-F5344CB8AC3E}">
        <p14:creationId xmlns:p14="http://schemas.microsoft.com/office/powerpoint/2010/main" val="734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5344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24" name="Rectangle 4"/>
          <p:cNvSpPr>
            <a:spLocks noGrp="1" noChangeArrowheads="1"/>
          </p:cNvSpPr>
          <p:nvPr>
            <p:ph type="title"/>
          </p:nvPr>
        </p:nvSpPr>
        <p:spPr>
          <a:xfrm>
            <a:off x="307375" y="-81883"/>
            <a:ext cx="7886700" cy="1325563"/>
          </a:xfrm>
        </p:spPr>
        <p:txBody>
          <a:bodyPr/>
          <a:lstStyle/>
          <a:p>
            <a:r>
              <a:rPr lang="en-US" b="1" dirty="0">
                <a:solidFill>
                  <a:srgbClr val="944B2F"/>
                </a:solidFill>
              </a:rPr>
              <a:t>Say What You See</a:t>
            </a:r>
          </a:p>
        </p:txBody>
      </p:sp>
      <p:sp>
        <p:nvSpPr>
          <p:cNvPr id="2" name="Rectangle 1"/>
          <p:cNvSpPr/>
          <p:nvPr/>
        </p:nvSpPr>
        <p:spPr bwMode="auto">
          <a:xfrm>
            <a:off x="4932040" y="1988840"/>
            <a:ext cx="1800200" cy="1656184"/>
          </a:xfrm>
          <a:prstGeom prst="rect">
            <a:avLst/>
          </a:prstGeom>
          <a:noFill/>
          <a:ln w="5080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6" name="Rectangle 5"/>
          <p:cNvSpPr/>
          <p:nvPr/>
        </p:nvSpPr>
        <p:spPr bwMode="auto">
          <a:xfrm>
            <a:off x="2267744" y="1844824"/>
            <a:ext cx="1800200" cy="1656184"/>
          </a:xfrm>
          <a:prstGeom prst="rect">
            <a:avLst/>
          </a:prstGeom>
          <a:noFill/>
          <a:ln w="5080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7" name="Rectangle 6">
            <a:extLst>
              <a:ext uri="{FF2B5EF4-FFF2-40B4-BE49-F238E27FC236}">
                <a16:creationId xmlns:a16="http://schemas.microsoft.com/office/drawing/2014/main" id="{E44B4473-E3B5-214A-878B-77ABE7584B88}"/>
              </a:ext>
            </a:extLst>
          </p:cNvPr>
          <p:cNvSpPr/>
          <p:nvPr/>
        </p:nvSpPr>
        <p:spPr bwMode="auto">
          <a:xfrm>
            <a:off x="4779634" y="3629666"/>
            <a:ext cx="2210165" cy="2282100"/>
          </a:xfrm>
          <a:prstGeom prst="rect">
            <a:avLst/>
          </a:prstGeom>
          <a:noFill/>
          <a:ln w="5080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9880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499B-E6F7-4848-9FC7-8136AA62D8D5}"/>
              </a:ext>
            </a:extLst>
          </p:cNvPr>
          <p:cNvSpPr>
            <a:spLocks noGrp="1"/>
          </p:cNvSpPr>
          <p:nvPr>
            <p:ph type="title"/>
          </p:nvPr>
        </p:nvSpPr>
        <p:spPr/>
        <p:txBody>
          <a:bodyPr/>
          <a:lstStyle/>
          <a:p>
            <a:r>
              <a:rPr lang="en-GB" dirty="0"/>
              <a:t>SWYS again</a:t>
            </a:r>
          </a:p>
        </p:txBody>
      </p:sp>
      <p:pic>
        <p:nvPicPr>
          <p:cNvPr id="3" name="Picture 2">
            <a:extLst>
              <a:ext uri="{FF2B5EF4-FFF2-40B4-BE49-F238E27FC236}">
                <a16:creationId xmlns:a16="http://schemas.microsoft.com/office/drawing/2014/main" id="{21EAF937-39F1-4B46-B820-B277DB1BF16A}"/>
              </a:ext>
            </a:extLst>
          </p:cNvPr>
          <p:cNvPicPr>
            <a:picLocks noChangeAspect="1"/>
          </p:cNvPicPr>
          <p:nvPr/>
        </p:nvPicPr>
        <p:blipFill>
          <a:blip r:embed="rId2"/>
          <a:stretch>
            <a:fillRect/>
          </a:stretch>
        </p:blipFill>
        <p:spPr>
          <a:xfrm>
            <a:off x="3550024" y="-53565"/>
            <a:ext cx="5593976" cy="6911566"/>
          </a:xfrm>
          <a:prstGeom prst="rect">
            <a:avLst/>
          </a:prstGeom>
        </p:spPr>
      </p:pic>
      <p:pic>
        <p:nvPicPr>
          <p:cNvPr id="4" name="Picture 3">
            <a:extLst>
              <a:ext uri="{FF2B5EF4-FFF2-40B4-BE49-F238E27FC236}">
                <a16:creationId xmlns:a16="http://schemas.microsoft.com/office/drawing/2014/main" id="{7F544A83-F742-2F46-91EE-C808D9A47C8E}"/>
              </a:ext>
            </a:extLst>
          </p:cNvPr>
          <p:cNvPicPr>
            <a:picLocks noChangeAspect="1"/>
          </p:cNvPicPr>
          <p:nvPr/>
        </p:nvPicPr>
        <p:blipFill>
          <a:blip r:embed="rId3"/>
          <a:stretch>
            <a:fillRect/>
          </a:stretch>
        </p:blipFill>
        <p:spPr>
          <a:xfrm>
            <a:off x="2976283" y="4127126"/>
            <a:ext cx="2673553" cy="2730874"/>
          </a:xfrm>
          <a:prstGeom prst="rect">
            <a:avLst/>
          </a:prstGeom>
        </p:spPr>
      </p:pic>
      <p:pic>
        <p:nvPicPr>
          <p:cNvPr id="5" name="Picture 4">
            <a:extLst>
              <a:ext uri="{FF2B5EF4-FFF2-40B4-BE49-F238E27FC236}">
                <a16:creationId xmlns:a16="http://schemas.microsoft.com/office/drawing/2014/main" id="{E256040F-74C4-5747-877E-5F9AF3196950}"/>
              </a:ext>
            </a:extLst>
          </p:cNvPr>
          <p:cNvPicPr>
            <a:picLocks noChangeAspect="1"/>
          </p:cNvPicPr>
          <p:nvPr/>
        </p:nvPicPr>
        <p:blipFill>
          <a:blip r:embed="rId3"/>
          <a:stretch>
            <a:fillRect/>
          </a:stretch>
        </p:blipFill>
        <p:spPr>
          <a:xfrm>
            <a:off x="4991474" y="-293257"/>
            <a:ext cx="2395444" cy="2263099"/>
          </a:xfrm>
          <a:prstGeom prst="rect">
            <a:avLst/>
          </a:prstGeom>
        </p:spPr>
      </p:pic>
      <p:pic>
        <p:nvPicPr>
          <p:cNvPr id="7" name="Picture 6">
            <a:extLst>
              <a:ext uri="{FF2B5EF4-FFF2-40B4-BE49-F238E27FC236}">
                <a16:creationId xmlns:a16="http://schemas.microsoft.com/office/drawing/2014/main" id="{EC1AD4B7-8628-DD45-B356-FB75C604A9DE}"/>
              </a:ext>
            </a:extLst>
          </p:cNvPr>
          <p:cNvPicPr>
            <a:picLocks noChangeAspect="1"/>
          </p:cNvPicPr>
          <p:nvPr/>
        </p:nvPicPr>
        <p:blipFill>
          <a:blip r:embed="rId3"/>
          <a:stretch>
            <a:fillRect/>
          </a:stretch>
        </p:blipFill>
        <p:spPr>
          <a:xfrm>
            <a:off x="3933638" y="2209534"/>
            <a:ext cx="2506960" cy="2368454"/>
          </a:xfrm>
          <a:prstGeom prst="rect">
            <a:avLst/>
          </a:prstGeom>
        </p:spPr>
      </p:pic>
    </p:spTree>
    <p:extLst>
      <p:ext uri="{BB962C8B-B14F-4D97-AF65-F5344CB8AC3E}">
        <p14:creationId xmlns:p14="http://schemas.microsoft.com/office/powerpoint/2010/main" val="4166616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81F7-DC1A-EB4E-9916-22603F273E57}"/>
              </a:ext>
            </a:extLst>
          </p:cNvPr>
          <p:cNvSpPr>
            <a:spLocks noGrp="1"/>
          </p:cNvSpPr>
          <p:nvPr>
            <p:ph type="title"/>
          </p:nvPr>
        </p:nvSpPr>
        <p:spPr/>
        <p:txBody>
          <a:bodyPr/>
          <a:lstStyle/>
          <a:p>
            <a:r>
              <a:rPr lang="en-GB" dirty="0"/>
              <a:t>Rationale for Researching Oneself</a:t>
            </a:r>
          </a:p>
        </p:txBody>
      </p:sp>
      <p:sp>
        <p:nvSpPr>
          <p:cNvPr id="3" name="Content Placeholder 2">
            <a:extLst>
              <a:ext uri="{FF2B5EF4-FFF2-40B4-BE49-F238E27FC236}">
                <a16:creationId xmlns:a16="http://schemas.microsoft.com/office/drawing/2014/main" id="{69281A42-3C64-624E-992C-4E2119760BD7}"/>
              </a:ext>
            </a:extLst>
          </p:cNvPr>
          <p:cNvSpPr>
            <a:spLocks noGrp="1"/>
          </p:cNvSpPr>
          <p:nvPr>
            <p:ph idx="1"/>
          </p:nvPr>
        </p:nvSpPr>
        <p:spPr>
          <a:xfrm>
            <a:off x="628650" y="1412265"/>
            <a:ext cx="7886700" cy="2397735"/>
          </a:xfrm>
        </p:spPr>
        <p:txBody>
          <a:bodyPr/>
          <a:lstStyle/>
          <a:p>
            <a:r>
              <a:rPr lang="en-GB" dirty="0"/>
              <a:t>Whatever someone else says, lived experience is …</a:t>
            </a:r>
          </a:p>
          <a:p>
            <a:pPr marL="457200" lvl="1" indent="0">
              <a:buNone/>
            </a:pPr>
            <a:r>
              <a:rPr lang="en-GB" dirty="0"/>
              <a:t>… what is lived and experienced, however misinterpreted</a:t>
            </a:r>
          </a:p>
          <a:p>
            <a:r>
              <a:rPr lang="en-GB" dirty="0"/>
              <a:t>Lived experience is not ‘the truth’, but the starting point for investigating what might be the case ///</a:t>
            </a:r>
          </a:p>
          <a:p>
            <a:pPr marL="457200" lvl="1" indent="0">
              <a:buNone/>
            </a:pPr>
            <a:r>
              <a:rPr lang="en-GB" dirty="0"/>
              <a:t>… and there might be multiple interpretations, multiple stories</a:t>
            </a:r>
          </a:p>
        </p:txBody>
      </p:sp>
    </p:spTree>
    <p:extLst>
      <p:ext uri="{BB962C8B-B14F-4D97-AF65-F5344CB8AC3E}">
        <p14:creationId xmlns:p14="http://schemas.microsoft.com/office/powerpoint/2010/main" val="22903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BB4D-0DF1-D147-BC4A-0F2E4ABDE726}"/>
              </a:ext>
            </a:extLst>
          </p:cNvPr>
          <p:cNvSpPr>
            <a:spLocks noGrp="1"/>
          </p:cNvSpPr>
          <p:nvPr>
            <p:ph type="title"/>
          </p:nvPr>
        </p:nvSpPr>
        <p:spPr/>
        <p:txBody>
          <a:bodyPr/>
          <a:lstStyle/>
          <a:p>
            <a:r>
              <a:rPr lang="en-GB" dirty="0"/>
              <a:t>Classic Influences</a:t>
            </a:r>
          </a:p>
        </p:txBody>
      </p:sp>
      <p:sp>
        <p:nvSpPr>
          <p:cNvPr id="3" name="Content Placeholder 2">
            <a:extLst>
              <a:ext uri="{FF2B5EF4-FFF2-40B4-BE49-F238E27FC236}">
                <a16:creationId xmlns:a16="http://schemas.microsoft.com/office/drawing/2014/main" id="{48EF59C6-EA5D-7043-A427-E46BAABA788A}"/>
              </a:ext>
            </a:extLst>
          </p:cNvPr>
          <p:cNvSpPr>
            <a:spLocks noGrp="1"/>
          </p:cNvSpPr>
          <p:nvPr>
            <p:ph idx="1"/>
          </p:nvPr>
        </p:nvSpPr>
        <p:spPr>
          <a:xfrm>
            <a:off x="628650" y="1412266"/>
            <a:ext cx="7886700" cy="3233875"/>
          </a:xfrm>
        </p:spPr>
        <p:txBody>
          <a:bodyPr/>
          <a:lstStyle/>
          <a:p>
            <a:r>
              <a:rPr lang="en-GB" dirty="0"/>
              <a:t>Observation is influenced by</a:t>
            </a:r>
          </a:p>
          <a:p>
            <a:pPr lvl="1"/>
            <a:r>
              <a:rPr lang="en-GB" dirty="0"/>
              <a:t>Anchoring: early perceptions</a:t>
            </a:r>
          </a:p>
          <a:p>
            <a:pPr lvl="1"/>
            <a:r>
              <a:rPr lang="en-GB" dirty="0"/>
              <a:t>Availability: familiar but specialised sampling</a:t>
            </a:r>
          </a:p>
          <a:p>
            <a:pPr lvl="1"/>
            <a:r>
              <a:rPr lang="en-GB" dirty="0"/>
              <a:t>Bandwagon: already familiar distinctions</a:t>
            </a:r>
          </a:p>
          <a:p>
            <a:pPr lvl="1"/>
            <a:r>
              <a:rPr lang="en-GB" dirty="0"/>
              <a:t>Belief Bias: plausibility of conclusion justifying reasoning</a:t>
            </a:r>
          </a:p>
          <a:p>
            <a:pPr lvl="1"/>
            <a:r>
              <a:rPr lang="en-GB" dirty="0"/>
              <a:t>Blind Spot Bias: trusting one’s own perceptions</a:t>
            </a:r>
          </a:p>
          <a:p>
            <a:pPr lvl="1"/>
            <a:r>
              <a:rPr lang="en-GB" dirty="0"/>
              <a:t>Clustering: small clusters in large data</a:t>
            </a:r>
          </a:p>
          <a:p>
            <a:pPr lvl="1"/>
            <a:r>
              <a:rPr lang="en-GB" dirty="0"/>
              <a:t>Courtesy Bias: fitting in with social norms</a:t>
            </a:r>
          </a:p>
          <a:p>
            <a:pPr lvl="1"/>
            <a:r>
              <a:rPr lang="en-GB" dirty="0"/>
              <a:t>Endowment: fits with own perceptions</a:t>
            </a:r>
          </a:p>
          <a:p>
            <a:pPr lvl="1"/>
            <a:endParaRPr lang="en-GB" dirty="0"/>
          </a:p>
        </p:txBody>
      </p:sp>
      <p:sp>
        <p:nvSpPr>
          <p:cNvPr id="5" name="TextBox 4">
            <a:extLst>
              <a:ext uri="{FF2B5EF4-FFF2-40B4-BE49-F238E27FC236}">
                <a16:creationId xmlns:a16="http://schemas.microsoft.com/office/drawing/2014/main" id="{F7E38F8B-A87B-0447-91C2-BA4B1C6D5F8F}"/>
              </a:ext>
            </a:extLst>
          </p:cNvPr>
          <p:cNvSpPr txBox="1"/>
          <p:nvPr/>
        </p:nvSpPr>
        <p:spPr>
          <a:xfrm>
            <a:off x="3639993" y="6116595"/>
            <a:ext cx="5504007" cy="646331"/>
          </a:xfrm>
          <a:prstGeom prst="rect">
            <a:avLst/>
          </a:prstGeom>
          <a:noFill/>
        </p:spPr>
        <p:txBody>
          <a:bodyPr wrap="none" rtlCol="0">
            <a:spAutoFit/>
          </a:bodyPr>
          <a:lstStyle/>
          <a:p>
            <a:pPr algn="ctr"/>
            <a:r>
              <a:rPr lang="en-GB" dirty="0">
                <a:latin typeface="Chalkboard" charset="0"/>
                <a:ea typeface="Chalkboard" charset="0"/>
                <a:cs typeface="Chalkboard" charset="0"/>
              </a:rPr>
              <a:t>Based in part on </a:t>
            </a:r>
            <a:r>
              <a:rPr lang="en-GB" dirty="0" err="1">
                <a:latin typeface="Chalkboard" charset="0"/>
                <a:ea typeface="Chalkboard" charset="0"/>
                <a:cs typeface="Chalkboard" charset="0"/>
              </a:rPr>
              <a:t>Kahnemann</a:t>
            </a:r>
            <a:endParaRPr lang="en-GB" dirty="0">
              <a:latin typeface="Chalkboard" charset="0"/>
              <a:ea typeface="Chalkboard" charset="0"/>
              <a:cs typeface="Chalkboard" charset="0"/>
            </a:endParaRPr>
          </a:p>
          <a:p>
            <a:pPr algn="ctr"/>
            <a:r>
              <a:rPr lang="en-GB" dirty="0">
                <a:latin typeface="Chalkboard" charset="0"/>
                <a:ea typeface="Chalkboard" charset="0"/>
                <a:cs typeface="Chalkboard" charset="0"/>
              </a:rPr>
              <a:t>Raconteur </a:t>
            </a:r>
            <a:r>
              <a:rPr lang="en-GB" dirty="0" err="1">
                <a:latin typeface="Chalkboard" charset="0"/>
                <a:ea typeface="Chalkboard" charset="0"/>
                <a:cs typeface="Chalkboard" charset="0"/>
              </a:rPr>
              <a:t>raconteur.net</a:t>
            </a:r>
            <a:r>
              <a:rPr lang="en-GB" dirty="0">
                <a:latin typeface="Chalkboard" charset="0"/>
                <a:ea typeface="Chalkboard" charset="0"/>
                <a:cs typeface="Chalkboard" charset="0"/>
              </a:rPr>
              <a:t>/infographics/cognitive-bias</a:t>
            </a:r>
          </a:p>
        </p:txBody>
      </p:sp>
    </p:spTree>
    <p:extLst>
      <p:ext uri="{BB962C8B-B14F-4D97-AF65-F5344CB8AC3E}">
        <p14:creationId xmlns:p14="http://schemas.microsoft.com/office/powerpoint/2010/main" val="77289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4D55-6235-0145-BB4B-300332023431}"/>
              </a:ext>
            </a:extLst>
          </p:cNvPr>
          <p:cNvSpPr>
            <a:spLocks noGrp="1"/>
          </p:cNvSpPr>
          <p:nvPr>
            <p:ph type="title"/>
          </p:nvPr>
        </p:nvSpPr>
        <p:spPr/>
        <p:txBody>
          <a:bodyPr/>
          <a:lstStyle/>
          <a:p>
            <a:r>
              <a:rPr lang="en-GB" dirty="0"/>
              <a:t>Influence Antidotes</a:t>
            </a:r>
          </a:p>
        </p:txBody>
      </p:sp>
      <p:sp>
        <p:nvSpPr>
          <p:cNvPr id="3" name="Content Placeholder 2">
            <a:extLst>
              <a:ext uri="{FF2B5EF4-FFF2-40B4-BE49-F238E27FC236}">
                <a16:creationId xmlns:a16="http://schemas.microsoft.com/office/drawing/2014/main" id="{0F19954C-C07F-5C49-9A00-FF8197289CE3}"/>
              </a:ext>
            </a:extLst>
          </p:cNvPr>
          <p:cNvSpPr>
            <a:spLocks noGrp="1"/>
          </p:cNvSpPr>
          <p:nvPr>
            <p:ph idx="1"/>
          </p:nvPr>
        </p:nvSpPr>
        <p:spPr/>
        <p:txBody>
          <a:bodyPr/>
          <a:lstStyle/>
          <a:p>
            <a:r>
              <a:rPr lang="en-GB" dirty="0"/>
              <a:t>Statistics</a:t>
            </a:r>
          </a:p>
          <a:p>
            <a:pPr lvl="1"/>
            <a:r>
              <a:rPr lang="en-GB" dirty="0"/>
              <a:t>At best these give macro trends</a:t>
            </a:r>
          </a:p>
          <a:p>
            <a:r>
              <a:rPr lang="en-GB" dirty="0"/>
              <a:t>Treating observations as conjectures … </a:t>
            </a:r>
          </a:p>
          <a:p>
            <a:pPr lvl="1"/>
            <a:r>
              <a:rPr lang="en-GB" dirty="0"/>
              <a:t>… to be tested in other people’s experience </a:t>
            </a:r>
            <a:br>
              <a:rPr lang="en-GB" dirty="0"/>
            </a:br>
            <a:r>
              <a:rPr lang="en-GB" dirty="0"/>
              <a:t>(Discipline of Noticing)</a:t>
            </a:r>
          </a:p>
          <a:p>
            <a:r>
              <a:rPr lang="en-GB" dirty="0"/>
              <a:t>What matters is </a:t>
            </a:r>
          </a:p>
          <a:p>
            <a:pPr lvl="1"/>
            <a:r>
              <a:rPr lang="en-GB" dirty="0"/>
              <a:t>how claims are articulated</a:t>
            </a:r>
          </a:p>
          <a:p>
            <a:pPr lvl="1"/>
            <a:r>
              <a:rPr lang="en-GB" dirty="0"/>
              <a:t>how claims are tested</a:t>
            </a:r>
          </a:p>
        </p:txBody>
      </p:sp>
    </p:spTree>
    <p:extLst>
      <p:ext uri="{BB962C8B-B14F-4D97-AF65-F5344CB8AC3E}">
        <p14:creationId xmlns:p14="http://schemas.microsoft.com/office/powerpoint/2010/main" val="153284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AFA-5094-6941-AAC0-E167712B0A99}"/>
              </a:ext>
            </a:extLst>
          </p:cNvPr>
          <p:cNvSpPr>
            <a:spLocks noGrp="1"/>
          </p:cNvSpPr>
          <p:nvPr>
            <p:ph type="title"/>
          </p:nvPr>
        </p:nvSpPr>
        <p:spPr/>
        <p:txBody>
          <a:bodyPr/>
          <a:lstStyle/>
          <a:p>
            <a:r>
              <a:rPr lang="en-GB" dirty="0"/>
              <a:t>Questioning</a:t>
            </a:r>
          </a:p>
        </p:txBody>
      </p:sp>
      <p:sp>
        <p:nvSpPr>
          <p:cNvPr id="3" name="Content Placeholder 2">
            <a:extLst>
              <a:ext uri="{FF2B5EF4-FFF2-40B4-BE49-F238E27FC236}">
                <a16:creationId xmlns:a16="http://schemas.microsoft.com/office/drawing/2014/main" id="{FEF5985D-C201-5241-9134-82F7DFCF531E}"/>
              </a:ext>
            </a:extLst>
          </p:cNvPr>
          <p:cNvSpPr>
            <a:spLocks noGrp="1"/>
          </p:cNvSpPr>
          <p:nvPr>
            <p:ph idx="1"/>
          </p:nvPr>
        </p:nvSpPr>
        <p:spPr/>
        <p:txBody>
          <a:bodyPr/>
          <a:lstStyle/>
          <a:p>
            <a:pPr algn="just"/>
            <a:r>
              <a:rPr lang="en-GB" dirty="0">
                <a:latin typeface="Chalkboard" panose="03050602040202020205" pitchFamily="66" charset="77"/>
              </a:rPr>
              <a:t>The questions that interest me are of the form</a:t>
            </a:r>
          </a:p>
          <a:p>
            <a:pPr marR="3600" lvl="1" algn="just"/>
            <a:r>
              <a:rPr lang="en-GB" dirty="0">
                <a:latin typeface="Chalkboard" panose="03050602040202020205" pitchFamily="66" charset="77"/>
              </a:rPr>
              <a:t>What is it like to … </a:t>
            </a:r>
          </a:p>
          <a:p>
            <a:pPr marR="3600" lvl="1" algn="just"/>
            <a:r>
              <a:rPr lang="en-GB" dirty="0">
                <a:latin typeface="Chalkboard" panose="03050602040202020205" pitchFamily="66" charset="77"/>
              </a:rPr>
              <a:t>What is it helpful to have come-to-mind (come-to-action) when …</a:t>
            </a:r>
          </a:p>
          <a:p>
            <a:pPr marR="3600" lvl="1" algn="just"/>
            <a:r>
              <a:rPr lang="en-GB" dirty="0">
                <a:latin typeface="Chalkboard" panose="03050602040202020205" pitchFamily="66" charset="77"/>
              </a:rPr>
              <a:t>How can I sensitise or attune myself to notice …</a:t>
            </a:r>
          </a:p>
          <a:p>
            <a:pPr algn="just"/>
            <a:r>
              <a:rPr lang="en-GB" dirty="0">
                <a:latin typeface="Chalkboard" panose="03050602040202020205" pitchFamily="66" charset="77"/>
              </a:rPr>
              <a:t>In addition, I find myself constantly working on mathematics myself, in order to keep alive to the ways of thinking that are of particular interest and relevance to teaching and learning.</a:t>
            </a:r>
          </a:p>
          <a:p>
            <a:pPr marL="0" indent="0">
              <a:buNone/>
            </a:pPr>
            <a:endParaRPr lang="en-GB" dirty="0">
              <a:latin typeface="Chalkboard" panose="03050602040202020205" pitchFamily="66" charset="77"/>
            </a:endParaRPr>
          </a:p>
        </p:txBody>
      </p:sp>
    </p:spTree>
    <p:extLst>
      <p:ext uri="{BB962C8B-B14F-4D97-AF65-F5344CB8AC3E}">
        <p14:creationId xmlns:p14="http://schemas.microsoft.com/office/powerpoint/2010/main" val="2120266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AFA-5094-6941-AAC0-E167712B0A99}"/>
              </a:ext>
            </a:extLst>
          </p:cNvPr>
          <p:cNvSpPr>
            <a:spLocks noGrp="1"/>
          </p:cNvSpPr>
          <p:nvPr>
            <p:ph type="title"/>
          </p:nvPr>
        </p:nvSpPr>
        <p:spPr/>
        <p:txBody>
          <a:bodyPr/>
          <a:lstStyle/>
          <a:p>
            <a:r>
              <a:rPr lang="en-GB" dirty="0"/>
              <a:t>Topics</a:t>
            </a:r>
          </a:p>
        </p:txBody>
      </p:sp>
      <p:sp>
        <p:nvSpPr>
          <p:cNvPr id="3" name="Content Placeholder 2">
            <a:extLst>
              <a:ext uri="{FF2B5EF4-FFF2-40B4-BE49-F238E27FC236}">
                <a16:creationId xmlns:a16="http://schemas.microsoft.com/office/drawing/2014/main" id="{FEF5985D-C201-5241-9134-82F7DFCF531E}"/>
              </a:ext>
            </a:extLst>
          </p:cNvPr>
          <p:cNvSpPr>
            <a:spLocks noGrp="1"/>
          </p:cNvSpPr>
          <p:nvPr>
            <p:ph idx="1"/>
          </p:nvPr>
        </p:nvSpPr>
        <p:spPr>
          <a:xfrm>
            <a:off x="628650" y="1412266"/>
            <a:ext cx="7886700" cy="3438030"/>
          </a:xfrm>
        </p:spPr>
        <p:txBody>
          <a:bodyPr/>
          <a:lstStyle/>
          <a:p>
            <a:pPr algn="just"/>
            <a:r>
              <a:rPr lang="en-GB" dirty="0">
                <a:latin typeface="Chalkboard" panose="03050602040202020205" pitchFamily="66" charset="77"/>
              </a:rPr>
              <a:t>Topics I work on include </a:t>
            </a:r>
          </a:p>
          <a:p>
            <a:pPr marR="3600" lvl="1" algn="just"/>
            <a:r>
              <a:rPr lang="en-GB" dirty="0">
                <a:latin typeface="Chalkboard" panose="03050602040202020205" pitchFamily="66" charset="77"/>
              </a:rPr>
              <a:t>The effective use of mental imagery in thinking mathematically, </a:t>
            </a:r>
          </a:p>
          <a:p>
            <a:pPr marR="3600" lvl="1" algn="just"/>
            <a:r>
              <a:rPr lang="en-GB" dirty="0">
                <a:latin typeface="Chalkboard" panose="03050602040202020205" pitchFamily="66" charset="77"/>
              </a:rPr>
              <a:t>the role and nature of attention in mathematics, </a:t>
            </a:r>
          </a:p>
          <a:p>
            <a:pPr marR="3600" lvl="1" algn="just"/>
            <a:r>
              <a:rPr lang="en-GB" dirty="0">
                <a:latin typeface="Chalkboard" panose="03050602040202020205" pitchFamily="66" charset="77"/>
              </a:rPr>
              <a:t>the role of animation and interactive media in mathematics</a:t>
            </a:r>
          </a:p>
          <a:p>
            <a:pPr marR="3600" lvl="1" algn="just"/>
            <a:r>
              <a:rPr lang="en-GB" dirty="0">
                <a:latin typeface="Chalkboard" panose="03050602040202020205" pitchFamily="66" charset="77"/>
              </a:rPr>
              <a:t>how generality is indicated in ancient and modern texts, including e-screens</a:t>
            </a:r>
          </a:p>
          <a:p>
            <a:pPr marR="3600" lvl="1" algn="just"/>
            <a:r>
              <a:rPr lang="en-GB" dirty="0">
                <a:latin typeface="Chalkboard" panose="03050602040202020205" pitchFamily="66" charset="77"/>
              </a:rPr>
              <a:t>promoting mathematical thinking and supporting others who wish to promote it</a:t>
            </a:r>
          </a:p>
          <a:p>
            <a:pPr marR="3600" lvl="1" algn="just"/>
            <a:r>
              <a:rPr lang="en-GB" dirty="0">
                <a:latin typeface="Chalkboard" panose="03050602040202020205" pitchFamily="66" charset="77"/>
              </a:rPr>
              <a:t>task design and classroom interaction</a:t>
            </a:r>
          </a:p>
          <a:p>
            <a:endParaRPr lang="en-GB" dirty="0">
              <a:latin typeface="Chalkboard" panose="03050602040202020205" pitchFamily="66" charset="77"/>
            </a:endParaRPr>
          </a:p>
        </p:txBody>
      </p:sp>
    </p:spTree>
    <p:extLst>
      <p:ext uri="{BB962C8B-B14F-4D97-AF65-F5344CB8AC3E}">
        <p14:creationId xmlns:p14="http://schemas.microsoft.com/office/powerpoint/2010/main" val="233070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fariScreenSnapz001">
            <a:hlinkClick r:id="" action="ppaction://media"/>
            <a:extLst>
              <a:ext uri="{FF2B5EF4-FFF2-40B4-BE49-F238E27FC236}">
                <a16:creationId xmlns:a16="http://schemas.microsoft.com/office/drawing/2014/main" id="{F0AAC2EF-FB4A-1C48-A438-D45832BC7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8816" y="365127"/>
            <a:ext cx="5686368" cy="6162847"/>
          </a:xfrm>
          <a:prstGeom prst="rect">
            <a:avLst/>
          </a:prstGeom>
        </p:spPr>
      </p:pic>
      <p:sp>
        <p:nvSpPr>
          <p:cNvPr id="5" name="Rectangle 4">
            <a:extLst>
              <a:ext uri="{FF2B5EF4-FFF2-40B4-BE49-F238E27FC236}">
                <a16:creationId xmlns:a16="http://schemas.microsoft.com/office/drawing/2014/main" id="{4362B1D8-4CB8-804C-8B28-65D2588C73A2}"/>
              </a:ext>
            </a:extLst>
          </p:cNvPr>
          <p:cNvSpPr/>
          <p:nvPr/>
        </p:nvSpPr>
        <p:spPr>
          <a:xfrm>
            <a:off x="1728816" y="365127"/>
            <a:ext cx="5686368" cy="127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7" name="Straight Connector 6">
            <a:extLst>
              <a:ext uri="{FF2B5EF4-FFF2-40B4-BE49-F238E27FC236}">
                <a16:creationId xmlns:a16="http://schemas.microsoft.com/office/drawing/2014/main" id="{D58495AE-ABD0-744F-8128-1032B93453E4}"/>
              </a:ext>
            </a:extLst>
          </p:cNvPr>
          <p:cNvCxnSpPr>
            <a:cxnSpLocks/>
          </p:cNvCxnSpPr>
          <p:nvPr/>
        </p:nvCxnSpPr>
        <p:spPr>
          <a:xfrm>
            <a:off x="1007165" y="1895061"/>
            <a:ext cx="69573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47DDA9-968D-3F49-8E10-A6E68E343E88}"/>
              </a:ext>
            </a:extLst>
          </p:cNvPr>
          <p:cNvCxnSpPr>
            <a:cxnSpLocks/>
          </p:cNvCxnSpPr>
          <p:nvPr/>
        </p:nvCxnSpPr>
        <p:spPr>
          <a:xfrm>
            <a:off x="1007165" y="2736574"/>
            <a:ext cx="69573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3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64C0-935E-5E47-8552-58B972874BF8}"/>
              </a:ext>
            </a:extLst>
          </p:cNvPr>
          <p:cNvSpPr>
            <a:spLocks noGrp="1"/>
          </p:cNvSpPr>
          <p:nvPr>
            <p:ph type="title"/>
          </p:nvPr>
        </p:nvSpPr>
        <p:spPr/>
        <p:txBody>
          <a:bodyPr/>
          <a:lstStyle/>
          <a:p>
            <a:r>
              <a:rPr lang="en-GB" dirty="0"/>
              <a:t>Human Psyche</a:t>
            </a:r>
          </a:p>
        </p:txBody>
      </p:sp>
      <p:sp>
        <p:nvSpPr>
          <p:cNvPr id="3" name="Content Placeholder 2">
            <a:extLst>
              <a:ext uri="{FF2B5EF4-FFF2-40B4-BE49-F238E27FC236}">
                <a16:creationId xmlns:a16="http://schemas.microsoft.com/office/drawing/2014/main" id="{2F1823FC-0F27-6D4C-854C-4D59EBDFDC8C}"/>
              </a:ext>
            </a:extLst>
          </p:cNvPr>
          <p:cNvSpPr>
            <a:spLocks noGrp="1"/>
          </p:cNvSpPr>
          <p:nvPr>
            <p:ph idx="1"/>
          </p:nvPr>
        </p:nvSpPr>
        <p:spPr/>
        <p:txBody>
          <a:bodyPr/>
          <a:lstStyle/>
          <a:p>
            <a:r>
              <a:rPr lang="en-GB" dirty="0"/>
              <a:t>Enaction–Affect–Cognition</a:t>
            </a:r>
          </a:p>
          <a:p>
            <a:pPr lvl="1"/>
            <a:r>
              <a:rPr lang="en-GB" dirty="0"/>
              <a:t>Behaviour–Emotion–Intellect</a:t>
            </a:r>
          </a:p>
          <a:p>
            <a:pPr lvl="1"/>
            <a:r>
              <a:rPr lang="en-GB" dirty="0"/>
              <a:t>Witness–Will–Attention</a:t>
            </a:r>
          </a:p>
          <a:p>
            <a:r>
              <a:rPr lang="en-GB" dirty="0"/>
              <a:t>Not-Noticing – Noticing – Marking </a:t>
            </a:r>
            <a:r>
              <a:rPr lang="en-GB"/>
              <a:t>– Recording</a:t>
            </a:r>
            <a:endParaRPr lang="en-GB" dirty="0"/>
          </a:p>
        </p:txBody>
      </p:sp>
    </p:spTree>
    <p:extLst>
      <p:ext uri="{BB962C8B-B14F-4D97-AF65-F5344CB8AC3E}">
        <p14:creationId xmlns:p14="http://schemas.microsoft.com/office/powerpoint/2010/main" val="202896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08B8-B7BD-2C40-92B7-697120FF9253}"/>
              </a:ext>
            </a:extLst>
          </p:cNvPr>
          <p:cNvSpPr>
            <a:spLocks noGrp="1"/>
          </p:cNvSpPr>
          <p:nvPr>
            <p:ph type="title"/>
          </p:nvPr>
        </p:nvSpPr>
        <p:spPr/>
        <p:txBody>
          <a:bodyPr/>
          <a:lstStyle/>
          <a:p>
            <a:r>
              <a:rPr lang="en-GB" dirty="0"/>
              <a:t>Potential Weakness</a:t>
            </a:r>
          </a:p>
        </p:txBody>
      </p:sp>
      <p:sp>
        <p:nvSpPr>
          <p:cNvPr id="3" name="Content Placeholder 2">
            <a:extLst>
              <a:ext uri="{FF2B5EF4-FFF2-40B4-BE49-F238E27FC236}">
                <a16:creationId xmlns:a16="http://schemas.microsoft.com/office/drawing/2014/main" id="{DB79E99D-DDC2-2648-AA58-67402D546624}"/>
              </a:ext>
            </a:extLst>
          </p:cNvPr>
          <p:cNvSpPr>
            <a:spLocks noGrp="1"/>
          </p:cNvSpPr>
          <p:nvPr>
            <p:ph idx="1"/>
          </p:nvPr>
        </p:nvSpPr>
        <p:spPr/>
        <p:txBody>
          <a:bodyPr/>
          <a:lstStyle/>
          <a:p>
            <a:r>
              <a:rPr lang="en-GB" dirty="0">
                <a:latin typeface="Calibri" panose="020F0502020204030204" pitchFamily="34" charset="0"/>
              </a:rPr>
              <a:t>Self-edit during reporting (Nisbett and Wilson, 1977)</a:t>
            </a:r>
          </a:p>
          <a:p>
            <a:r>
              <a:rPr lang="en-GB" dirty="0">
                <a:latin typeface="Calibri" panose="020F0502020204030204" pitchFamily="34" charset="0"/>
              </a:rPr>
              <a:t>Actions below level of consciousness</a:t>
            </a:r>
            <a:endParaRPr lang="en-GB" dirty="0"/>
          </a:p>
        </p:txBody>
      </p:sp>
    </p:spTree>
    <p:extLst>
      <p:ext uri="{BB962C8B-B14F-4D97-AF65-F5344CB8AC3E}">
        <p14:creationId xmlns:p14="http://schemas.microsoft.com/office/powerpoint/2010/main" val="161133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Present or Absent?</a:t>
            </a:r>
          </a:p>
        </p:txBody>
      </p:sp>
      <p:grpSp>
        <p:nvGrpSpPr>
          <p:cNvPr id="44035" name="Group 8"/>
          <p:cNvGrpSpPr>
            <a:grpSpLocks/>
          </p:cNvGrpSpPr>
          <p:nvPr/>
        </p:nvGrpSpPr>
        <p:grpSpPr bwMode="auto">
          <a:xfrm>
            <a:off x="4648200" y="1524000"/>
            <a:ext cx="4267200" cy="4257675"/>
            <a:chOff x="457200" y="1606786"/>
            <a:chExt cx="2895600" cy="2889013"/>
          </a:xfrm>
        </p:grpSpPr>
        <p:sp>
          <p:nvSpPr>
            <p:cNvPr id="44039" name="Rectangle 7"/>
            <p:cNvSpPr>
              <a:spLocks noChangeArrowheads="1"/>
            </p:cNvSpPr>
            <p:nvPr/>
          </p:nvSpPr>
          <p:spPr bwMode="auto">
            <a:xfrm>
              <a:off x="457200" y="1606786"/>
              <a:ext cx="2895600" cy="2889013"/>
            </a:xfrm>
            <a:prstGeom prst="rect">
              <a:avLst/>
            </a:prstGeom>
            <a:solidFill>
              <a:srgbClr val="FFFFFF"/>
            </a:solidFill>
            <a:ln w="9525">
              <a:solidFill>
                <a:schemeClr val="tx1"/>
              </a:solidFill>
              <a:round/>
              <a:headEnd/>
              <a:tailEnd/>
            </a:ln>
          </p:spPr>
          <p:txBody>
            <a:bodyPr/>
            <a:lstStyle/>
            <a:p>
              <a:endParaRPr lang="en-GB"/>
            </a:p>
          </p:txBody>
        </p:sp>
        <p:pic>
          <p:nvPicPr>
            <p:cNvPr id="440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90906"/>
              <a:ext cx="27305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4036" name="Rectangle 10"/>
          <p:cNvSpPr>
            <a:spLocks noChangeArrowheads="1"/>
          </p:cNvSpPr>
          <p:nvPr/>
        </p:nvSpPr>
        <p:spPr bwMode="auto">
          <a:xfrm>
            <a:off x="381000" y="1752600"/>
            <a:ext cx="3657600" cy="3657600"/>
          </a:xfrm>
          <a:prstGeom prst="rect">
            <a:avLst/>
          </a:prstGeom>
          <a:solidFill>
            <a:srgbClr val="FFFFFF"/>
          </a:solidFill>
          <a:ln w="9525">
            <a:solidFill>
              <a:schemeClr val="tx1"/>
            </a:solidFill>
            <a:round/>
            <a:headEnd/>
            <a:tailEnd/>
          </a:ln>
        </p:spPr>
        <p:txBody>
          <a:bodyPr/>
          <a:lstStyle/>
          <a:p>
            <a:endParaRPr lang="en-GB"/>
          </a:p>
        </p:txBody>
      </p:sp>
      <p:sp>
        <p:nvSpPr>
          <p:cNvPr id="15" name="Freeform 14"/>
          <p:cNvSpPr/>
          <p:nvPr/>
        </p:nvSpPr>
        <p:spPr bwMode="auto">
          <a:xfrm>
            <a:off x="533400" y="1981200"/>
            <a:ext cx="3200400" cy="3200400"/>
          </a:xfrm>
          <a:custGeom>
            <a:avLst/>
            <a:gdLst>
              <a:gd name="connsiteX0" fmla="*/ 0 w 3200805"/>
              <a:gd name="connsiteY0" fmla="*/ 790436 h 3200616"/>
              <a:gd name="connsiteX1" fmla="*/ 816399 w 3200805"/>
              <a:gd name="connsiteY1" fmla="*/ 790436 h 3200616"/>
              <a:gd name="connsiteX2" fmla="*/ 816399 w 3200805"/>
              <a:gd name="connsiteY2" fmla="*/ 0 h 3200616"/>
              <a:gd name="connsiteX3" fmla="*/ 2410322 w 3200805"/>
              <a:gd name="connsiteY3" fmla="*/ 0 h 3200616"/>
              <a:gd name="connsiteX4" fmla="*/ 2410322 w 3200805"/>
              <a:gd name="connsiteY4" fmla="*/ 803394 h 3200616"/>
              <a:gd name="connsiteX5" fmla="*/ 3187846 w 3200805"/>
              <a:gd name="connsiteY5" fmla="*/ 803394 h 3200616"/>
              <a:gd name="connsiteX6" fmla="*/ 3200805 w 3200805"/>
              <a:gd name="connsiteY6" fmla="*/ 2384265 h 3200616"/>
              <a:gd name="connsiteX7" fmla="*/ 2397364 w 3200805"/>
              <a:gd name="connsiteY7" fmla="*/ 2397223 h 3200616"/>
              <a:gd name="connsiteX8" fmla="*/ 2397364 w 3200805"/>
              <a:gd name="connsiteY8" fmla="*/ 3200616 h 3200616"/>
              <a:gd name="connsiteX9" fmla="*/ 803441 w 3200805"/>
              <a:gd name="connsiteY9" fmla="*/ 3187658 h 3200616"/>
              <a:gd name="connsiteX10" fmla="*/ 816399 w 3200805"/>
              <a:gd name="connsiteY10" fmla="*/ 2397223 h 3200616"/>
              <a:gd name="connsiteX11" fmla="*/ 12958 w 3200805"/>
              <a:gd name="connsiteY11" fmla="*/ 2410181 h 3200616"/>
              <a:gd name="connsiteX12" fmla="*/ 0 w 3200805"/>
              <a:gd name="connsiteY12" fmla="*/ 790436 h 3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805" h="3200616">
                <a:moveTo>
                  <a:pt x="0" y="790436"/>
                </a:moveTo>
                <a:lnTo>
                  <a:pt x="816399" y="790436"/>
                </a:lnTo>
                <a:lnTo>
                  <a:pt x="816399" y="0"/>
                </a:lnTo>
                <a:lnTo>
                  <a:pt x="2410322" y="0"/>
                </a:lnTo>
                <a:lnTo>
                  <a:pt x="2410322" y="803394"/>
                </a:lnTo>
                <a:lnTo>
                  <a:pt x="3187846" y="803394"/>
                </a:lnTo>
                <a:lnTo>
                  <a:pt x="3200805" y="2384265"/>
                </a:lnTo>
                <a:lnTo>
                  <a:pt x="2397364" y="2397223"/>
                </a:lnTo>
                <a:lnTo>
                  <a:pt x="2397364" y="3200616"/>
                </a:lnTo>
                <a:lnTo>
                  <a:pt x="803441" y="3187658"/>
                </a:lnTo>
                <a:lnTo>
                  <a:pt x="816399" y="2397223"/>
                </a:lnTo>
                <a:lnTo>
                  <a:pt x="12958" y="2410181"/>
                </a:lnTo>
                <a:lnTo>
                  <a:pt x="0" y="790436"/>
                </a:lnTo>
                <a:close/>
              </a:path>
            </a:pathLst>
          </a:custGeom>
          <a:solidFill>
            <a:srgbClr val="FFFFFF"/>
          </a:solidFill>
          <a:ln w="28575" cap="flat" cmpd="sng" algn="ctr">
            <a:solidFill>
              <a:schemeClr val="accent4">
                <a:lumMod val="10000"/>
              </a:schemeClr>
            </a:solidFill>
            <a:prstDash val="solid"/>
            <a:round/>
            <a:headEnd type="none" w="med" len="med"/>
            <a:tailEnd type="none" w="med" len="med"/>
          </a:ln>
          <a:effectLst/>
        </p:spPr>
        <p:txBody>
          <a:bodyPr/>
          <a:lstStyle/>
          <a:p>
            <a:pPr>
              <a:defRPr/>
            </a:pPr>
            <a:endParaRPr lang="en-US">
              <a:ea typeface="+mn-ea"/>
              <a:cs typeface="+mn-cs"/>
            </a:endParaRPr>
          </a:p>
        </p:txBody>
      </p:sp>
      <p:sp>
        <p:nvSpPr>
          <p:cNvPr id="14" name="Freeform 13"/>
          <p:cNvSpPr>
            <a:spLocks noChangeArrowheads="1"/>
          </p:cNvSpPr>
          <p:nvPr/>
        </p:nvSpPr>
        <p:spPr bwMode="auto">
          <a:xfrm>
            <a:off x="533400" y="1981200"/>
            <a:ext cx="3200400" cy="3200400"/>
          </a:xfrm>
          <a:custGeom>
            <a:avLst/>
            <a:gdLst>
              <a:gd name="T0" fmla="*/ 0 w 3200805"/>
              <a:gd name="T1" fmla="*/ 790436 h 3200616"/>
              <a:gd name="T2" fmla="*/ 816399 w 3200805"/>
              <a:gd name="T3" fmla="*/ 790436 h 3200616"/>
              <a:gd name="T4" fmla="*/ 816399 w 3200805"/>
              <a:gd name="T5" fmla="*/ 0 h 3200616"/>
              <a:gd name="T6" fmla="*/ 2410322 w 3200805"/>
              <a:gd name="T7" fmla="*/ 0 h 3200616"/>
              <a:gd name="T8" fmla="*/ 2410322 w 3200805"/>
              <a:gd name="T9" fmla="*/ 803394 h 3200616"/>
              <a:gd name="T10" fmla="*/ 3187846 w 3200805"/>
              <a:gd name="T11" fmla="*/ 803394 h 3200616"/>
              <a:gd name="T12" fmla="*/ 3200805 w 3200805"/>
              <a:gd name="T13" fmla="*/ 2384265 h 3200616"/>
              <a:gd name="T14" fmla="*/ 2397364 w 3200805"/>
              <a:gd name="T15" fmla="*/ 2397223 h 3200616"/>
              <a:gd name="T16" fmla="*/ 2397364 w 3200805"/>
              <a:gd name="T17" fmla="*/ 3200616 h 3200616"/>
              <a:gd name="T18" fmla="*/ 803441 w 3200805"/>
              <a:gd name="T19" fmla="*/ 3187658 h 3200616"/>
              <a:gd name="T20" fmla="*/ 816399 w 3200805"/>
              <a:gd name="T21" fmla="*/ 2397223 h 3200616"/>
              <a:gd name="T22" fmla="*/ 12958 w 3200805"/>
              <a:gd name="T23" fmla="*/ 2410181 h 3200616"/>
              <a:gd name="T24" fmla="*/ 0 w 3200805"/>
              <a:gd name="T25" fmla="*/ 790436 h 32006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00805"/>
              <a:gd name="T40" fmla="*/ 0 h 3200616"/>
              <a:gd name="T41" fmla="*/ 3200805 w 3200805"/>
              <a:gd name="T42" fmla="*/ 3200616 h 32006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00805" h="3200616">
                <a:moveTo>
                  <a:pt x="0" y="790436"/>
                </a:moveTo>
                <a:lnTo>
                  <a:pt x="816399" y="790436"/>
                </a:lnTo>
                <a:lnTo>
                  <a:pt x="816399" y="0"/>
                </a:lnTo>
                <a:lnTo>
                  <a:pt x="2410322" y="0"/>
                </a:lnTo>
                <a:lnTo>
                  <a:pt x="2410322" y="803394"/>
                </a:lnTo>
                <a:lnTo>
                  <a:pt x="3187846" y="803394"/>
                </a:lnTo>
                <a:lnTo>
                  <a:pt x="3200805" y="2384265"/>
                </a:lnTo>
                <a:lnTo>
                  <a:pt x="2397364" y="2397223"/>
                </a:lnTo>
                <a:lnTo>
                  <a:pt x="2397364" y="3200616"/>
                </a:lnTo>
                <a:lnTo>
                  <a:pt x="803441" y="3187658"/>
                </a:lnTo>
                <a:lnTo>
                  <a:pt x="816399" y="2397223"/>
                </a:lnTo>
                <a:lnTo>
                  <a:pt x="12958" y="2410181"/>
                </a:lnTo>
                <a:lnTo>
                  <a:pt x="0" y="790436"/>
                </a:lnTo>
                <a:close/>
              </a:path>
            </a:pathLst>
          </a:custGeom>
          <a:noFill/>
          <a:ln w="412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Tree>
    <p:extLst>
      <p:ext uri="{BB962C8B-B14F-4D97-AF65-F5344CB8AC3E}">
        <p14:creationId xmlns:p14="http://schemas.microsoft.com/office/powerpoint/2010/main" val="1515909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1.86882E-6 8.59194E-6 L 0.46643 0.0667 " pathEditMode="relative" ptsTypes="AA">
                                      <p:cBhvr>
                                        <p:cTn id="10"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772400" cy="1116360"/>
          </a:xfrm>
        </p:spPr>
        <p:txBody>
          <a:bodyPr>
            <a:normAutofit/>
          </a:bodyPr>
          <a:lstStyle/>
          <a:p>
            <a:r>
              <a:rPr lang="en-GB"/>
              <a:t>Is 51 + 51 = 50 + 52?</a:t>
            </a:r>
            <a:br>
              <a:rPr lang="en-GB"/>
            </a:br>
            <a:r>
              <a:rPr lang="en-GB"/>
              <a:t>How do you know?</a:t>
            </a:r>
          </a:p>
        </p:txBody>
      </p:sp>
      <p:sp>
        <p:nvSpPr>
          <p:cNvPr id="4" name="Rectangle 3"/>
          <p:cNvSpPr/>
          <p:nvPr/>
        </p:nvSpPr>
        <p:spPr>
          <a:xfrm>
            <a:off x="827584" y="1484784"/>
            <a:ext cx="4752528" cy="4401205"/>
          </a:xfrm>
          <a:prstGeom prst="rect">
            <a:avLst/>
          </a:prstGeom>
        </p:spPr>
        <p:txBody>
          <a:bodyPr wrap="square">
            <a:spAutoFit/>
          </a:bodyPr>
          <a:lstStyle/>
          <a:p>
            <a:r>
              <a:rPr lang="en-CA" sz="2000">
                <a:solidFill>
                  <a:srgbClr val="000000"/>
                </a:solidFill>
              </a:rPr>
              <a:t>Fran</a:t>
            </a:r>
            <a:r>
              <a:rPr lang="en-CA" sz="2000" b="0">
                <a:solidFill>
                  <a:srgbClr val="000000"/>
                </a:solidFill>
              </a:rPr>
              <a:t>: Like fifty-one plus fifty-one are one hundred and two, but fifty-one, if you subtract fifty, you can add to fifty-one, one from the other, one more, and you get fifty-two.</a:t>
            </a:r>
            <a:br>
              <a:rPr lang="en-CA" sz="2000" b="0">
                <a:solidFill>
                  <a:srgbClr val="000000"/>
                </a:solidFill>
              </a:rPr>
            </a:br>
            <a:endParaRPr lang="en-CA" sz="2000" b="0">
              <a:solidFill>
                <a:srgbClr val="000000"/>
              </a:solidFill>
            </a:endParaRPr>
          </a:p>
          <a:p>
            <a:r>
              <a:rPr lang="en-CA" sz="2000">
                <a:solidFill>
                  <a:srgbClr val="000000"/>
                </a:solidFill>
              </a:rPr>
              <a:t>Teacher-Researcher</a:t>
            </a:r>
            <a:r>
              <a:rPr lang="en-CA" sz="2000" b="0">
                <a:solidFill>
                  <a:srgbClr val="000000"/>
                </a:solidFill>
              </a:rPr>
              <a:t>: Ah, that is interesting. You said that you can take one from here [pointing to the first fifty-one] and add it to this one [pointing to the second fifty-one]. Isn’t it? Is that what you said?</a:t>
            </a:r>
          </a:p>
          <a:p>
            <a:r>
              <a:rPr lang="en-CA" sz="2000">
                <a:solidFill>
                  <a:srgbClr val="000000"/>
                </a:solidFill>
              </a:rPr>
              <a:t>Fran</a:t>
            </a:r>
            <a:r>
              <a:rPr lang="en-CA" sz="2000" b="0">
                <a:solidFill>
                  <a:srgbClr val="000000"/>
                </a:solidFill>
              </a:rPr>
              <a:t>: And you get there, one hundred… fifty plus fifty-two.</a:t>
            </a:r>
            <a:endParaRPr lang="en-GB" sz="2000" b="0">
              <a:solidFill>
                <a:srgbClr val="000000"/>
              </a:solidFill>
            </a:endParaRPr>
          </a:p>
        </p:txBody>
      </p:sp>
      <p:sp>
        <p:nvSpPr>
          <p:cNvPr id="3" name="Rounded Rectangle 2"/>
          <p:cNvSpPr/>
          <p:nvPr/>
        </p:nvSpPr>
        <p:spPr bwMode="auto">
          <a:xfrm>
            <a:off x="5652120" y="1124744"/>
            <a:ext cx="3491880" cy="504056"/>
          </a:xfrm>
          <a:prstGeom prst="roundRect">
            <a:avLst/>
          </a:prstGeom>
          <a:solidFill>
            <a:srgbClr val="944B2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rgbClr val="FFFF00"/>
                </a:solidFill>
                <a:effectLst/>
                <a:latin typeface="Chalkboard" pitchFamily="-111" charset="0"/>
              </a:rPr>
              <a:t>What is Fran attending to?</a:t>
            </a:r>
          </a:p>
        </p:txBody>
      </p:sp>
      <p:sp>
        <p:nvSpPr>
          <p:cNvPr id="7" name="Rounded Rectangle 6"/>
          <p:cNvSpPr/>
          <p:nvPr/>
        </p:nvSpPr>
        <p:spPr bwMode="auto">
          <a:xfrm>
            <a:off x="1979712" y="5877272"/>
            <a:ext cx="3491880" cy="504056"/>
          </a:xfrm>
          <a:prstGeom prst="roundRect">
            <a:avLst/>
          </a:prstGeom>
          <a:solidFill>
            <a:srgbClr val="944B2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FFFF00"/>
                </a:solidFill>
                <a:effectLst/>
                <a:latin typeface="Chalkboard" pitchFamily="-111" charset="0"/>
              </a:rPr>
              <a:t>What is Fran attending to?</a:t>
            </a:r>
          </a:p>
        </p:txBody>
      </p:sp>
      <p:sp>
        <p:nvSpPr>
          <p:cNvPr id="8" name="Cloud Callout 7"/>
          <p:cNvSpPr/>
          <p:nvPr/>
        </p:nvSpPr>
        <p:spPr bwMode="auto">
          <a:xfrm>
            <a:off x="5796136" y="5013176"/>
            <a:ext cx="3240360" cy="1440160"/>
          </a:xfrm>
          <a:prstGeom prst="cloudCallout">
            <a:avLst>
              <a:gd name="adj1" fmla="val -69647"/>
              <a:gd name="adj2" fmla="val -62265"/>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rgbClr val="FFFF00"/>
                </a:solidFill>
                <a:latin typeface="Chalkboard" pitchFamily="-111" charset="0"/>
              </a:rPr>
              <a:t>Teaching Action:</a:t>
            </a:r>
            <a:br>
              <a:rPr lang="en-GB" sz="2000" b="0">
                <a:solidFill>
                  <a:srgbClr val="FFFF00"/>
                </a:solidFill>
                <a:latin typeface="Chalkboard" pitchFamily="-111" charset="0"/>
              </a:rPr>
            </a:br>
            <a:r>
              <a:rPr lang="en-GB" sz="2000" b="0">
                <a:solidFill>
                  <a:srgbClr val="FFFF00"/>
                </a:solidFill>
                <a:latin typeface="Chalkboard" pitchFamily="-111" charset="0"/>
              </a:rPr>
              <a:t>selecting/editing</a:t>
            </a:r>
            <a:endParaRPr kumimoji="0" lang="en-GB" sz="2000" b="0" i="0" u="none" strike="noStrike" cap="none" normalizeH="0" baseline="0">
              <a:ln>
                <a:noFill/>
              </a:ln>
              <a:solidFill>
                <a:srgbClr val="FFFF00"/>
              </a:solidFill>
              <a:effectLst/>
              <a:latin typeface="Chalkboard" pitchFamily="-111" charset="0"/>
            </a:endParaRPr>
          </a:p>
        </p:txBody>
      </p:sp>
      <p:sp>
        <p:nvSpPr>
          <p:cNvPr id="9" name="Rounded Rectangle 8"/>
          <p:cNvSpPr/>
          <p:nvPr/>
        </p:nvSpPr>
        <p:spPr bwMode="auto">
          <a:xfrm>
            <a:off x="5508104" y="1556792"/>
            <a:ext cx="3664024" cy="504056"/>
          </a:xfrm>
          <a:prstGeom prst="roundRect">
            <a:avLst/>
          </a:prstGeom>
          <a:solidFill>
            <a:srgbClr val="944B2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FFFF00"/>
                </a:solidFill>
                <a:effectLst/>
                <a:latin typeface="Chalkboard" pitchFamily="-111" charset="0"/>
              </a:rPr>
              <a:t>How is her attention shifting?</a:t>
            </a:r>
          </a:p>
        </p:txBody>
      </p:sp>
      <p:sp>
        <p:nvSpPr>
          <p:cNvPr id="5" name="Cloud Callout 4"/>
          <p:cNvSpPr/>
          <p:nvPr/>
        </p:nvSpPr>
        <p:spPr bwMode="auto">
          <a:xfrm>
            <a:off x="6372200" y="1916832"/>
            <a:ext cx="2016224" cy="1440160"/>
          </a:xfrm>
          <a:prstGeom prst="cloudCallout">
            <a:avLst>
              <a:gd name="adj1" fmla="val -113983"/>
              <a:gd name="adj2" fmla="val -2099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825C32"/>
                </a:solidFill>
                <a:effectLst/>
                <a:latin typeface="Chalkboard" pitchFamily="-111" charset="0"/>
              </a:rPr>
              <a:t>Babbling or Gargling?</a:t>
            </a:r>
          </a:p>
        </p:txBody>
      </p:sp>
      <p:sp>
        <p:nvSpPr>
          <p:cNvPr id="10" name="Rounded Rectangle 9"/>
          <p:cNvSpPr/>
          <p:nvPr/>
        </p:nvSpPr>
        <p:spPr bwMode="auto">
          <a:xfrm>
            <a:off x="5472608" y="3501008"/>
            <a:ext cx="3491880" cy="504056"/>
          </a:xfrm>
          <a:prstGeom prst="roundRect">
            <a:avLst/>
          </a:prstGeom>
          <a:solidFill>
            <a:srgbClr val="944B2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FFFF00"/>
                </a:solidFill>
                <a:effectLst/>
                <a:latin typeface="Chalkboard" pitchFamily="-111" charset="0"/>
              </a:rPr>
              <a:t>What is being attended to?</a:t>
            </a:r>
          </a:p>
        </p:txBody>
      </p:sp>
      <p:sp>
        <p:nvSpPr>
          <p:cNvPr id="6" name="Cloud Callout 5"/>
          <p:cNvSpPr/>
          <p:nvPr/>
        </p:nvSpPr>
        <p:spPr bwMode="auto">
          <a:xfrm>
            <a:off x="6228184" y="3645024"/>
            <a:ext cx="2808312" cy="1440160"/>
          </a:xfrm>
          <a:prstGeom prst="cloudCallout">
            <a:avLst>
              <a:gd name="adj1" fmla="val -87160"/>
              <a:gd name="adj2" fmla="val -19113"/>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rgbClr val="FFFF00"/>
                </a:solidFill>
                <a:latin typeface="Chalkboard" pitchFamily="-111" charset="0"/>
              </a:rPr>
              <a:t>Listening-to</a:t>
            </a:r>
            <a:r>
              <a:rPr kumimoji="0" lang="en-GB" sz="2000" b="0" i="0" u="none" strike="noStrike" cap="none" normalizeH="0" baseline="0">
                <a:ln>
                  <a:noFill/>
                </a:ln>
                <a:solidFill>
                  <a:srgbClr val="FFFF00"/>
                </a:solidFill>
                <a:effectLst/>
                <a:latin typeface="Chalkboard" pitchFamily="-111" charset="0"/>
              </a:rPr>
              <a:t> or</a:t>
            </a:r>
            <a:br>
              <a:rPr kumimoji="0" lang="en-GB" sz="2000" b="0" i="0" u="none" strike="noStrike" cap="none" normalizeH="0" baseline="0">
                <a:ln>
                  <a:noFill/>
                </a:ln>
                <a:solidFill>
                  <a:srgbClr val="FFFF00"/>
                </a:solidFill>
                <a:effectLst/>
                <a:latin typeface="Chalkboard" pitchFamily="-111" charset="0"/>
              </a:rPr>
            </a:br>
            <a:r>
              <a:rPr kumimoji="0" lang="en-GB" sz="2000" b="0" i="0" u="none" strike="noStrike" cap="none" normalizeH="0" baseline="0">
                <a:ln>
                  <a:noFill/>
                </a:ln>
                <a:solidFill>
                  <a:srgbClr val="FFFF00"/>
                </a:solidFill>
                <a:effectLst/>
                <a:latin typeface="Chalkboard" pitchFamily="-111" charset="0"/>
              </a:rPr>
              <a:t> listening-for?</a:t>
            </a:r>
          </a:p>
        </p:txBody>
      </p:sp>
    </p:spTree>
    <p:extLst>
      <p:ext uri="{BB962C8B-B14F-4D97-AF65-F5344CB8AC3E}">
        <p14:creationId xmlns:p14="http://schemas.microsoft.com/office/powerpoint/2010/main" val="27113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7" grpId="0" animBg="1"/>
      <p:bldP spid="8" grpId="0" animBg="1"/>
      <p:bldP spid="9" grpId="0" animBg="1"/>
      <p:bldP spid="5" grpId="0" animBg="1"/>
      <p:bldP spid="10"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Conjecture</a:t>
            </a:r>
          </a:p>
        </p:txBody>
      </p:sp>
      <p:sp>
        <p:nvSpPr>
          <p:cNvPr id="3" name="Content Placeholder 2"/>
          <p:cNvSpPr>
            <a:spLocks noGrp="1"/>
          </p:cNvSpPr>
          <p:nvPr>
            <p:ph idx="1"/>
          </p:nvPr>
        </p:nvSpPr>
        <p:spPr>
          <a:xfrm>
            <a:off x="95970" y="1139627"/>
            <a:ext cx="8709622" cy="2593451"/>
          </a:xfrm>
        </p:spPr>
        <p:txBody>
          <a:bodyPr>
            <a:normAutofit fontScale="92500" lnSpcReduction="10000"/>
          </a:bodyPr>
          <a:lstStyle/>
          <a:p>
            <a:r>
              <a:rPr lang="en-GB"/>
              <a:t>A sensible place to begin analysis of qualitative data is </a:t>
            </a:r>
            <a:r>
              <a:rPr lang="en-US"/>
              <a:t>t</a:t>
            </a:r>
            <a:r>
              <a:rPr lang="is-IS"/>
              <a:t>o ask yourself:</a:t>
            </a:r>
          </a:p>
          <a:p>
            <a:pPr lvl="1"/>
            <a:r>
              <a:rPr lang="is-IS"/>
              <a:t>What would I have to be attending to in order to say or do what I hear being said or see being done?</a:t>
            </a:r>
          </a:p>
          <a:p>
            <a:pPr lvl="1"/>
            <a:r>
              <a:rPr lang="is-IS"/>
              <a:t>What would I be overlooking?</a:t>
            </a:r>
          </a:p>
          <a:p>
            <a:pPr lvl="1"/>
            <a:r>
              <a:rPr lang="is-IS"/>
              <a:t>How would I be attending to it?</a:t>
            </a:r>
          </a:p>
          <a:p>
            <a:pPr lvl="1"/>
            <a:r>
              <a:rPr lang="is-IS"/>
              <a:t>What might I be overlooking when I look at this data?</a:t>
            </a:r>
            <a:r>
              <a:rPr lang="en-GB"/>
              <a:t>	</a:t>
            </a:r>
            <a:endParaRPr lang="is-IS"/>
          </a:p>
        </p:txBody>
      </p:sp>
    </p:spTree>
    <p:extLst>
      <p:ext uri="{BB962C8B-B14F-4D97-AF65-F5344CB8AC3E}">
        <p14:creationId xmlns:p14="http://schemas.microsoft.com/office/powerpoint/2010/main" val="100331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halkboard" charset="0"/>
                <a:ea typeface="ＭＳ Ｐゴシック" charset="0"/>
                <a:cs typeface="ＭＳ Ｐゴシック" charset="0"/>
              </a:rPr>
              <a:t>Semantic &amp; Syntactic-Babble</a:t>
            </a:r>
          </a:p>
        </p:txBody>
      </p:sp>
      <p:sp>
        <p:nvSpPr>
          <p:cNvPr id="49155" name="Rectangle 3"/>
          <p:cNvSpPr>
            <a:spLocks noChangeArrowheads="1"/>
          </p:cNvSpPr>
          <p:nvPr/>
        </p:nvSpPr>
        <p:spPr bwMode="auto">
          <a:xfrm>
            <a:off x="457200" y="2257425"/>
            <a:ext cx="86106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2400" b="0">
                <a:solidFill>
                  <a:srgbClr val="000000"/>
                </a:solidFill>
              </a:rPr>
              <a:t>(1073) Syria: Nikol divided her square into seven equal parts and took the three. Then she coloured with a dark blue marker the five sixths of the area she coloured first. She divided into six parts and took the five.</a:t>
            </a:r>
          </a:p>
          <a:p>
            <a:r>
              <a:rPr lang="en-GB" sz="2400" b="0">
                <a:solidFill>
                  <a:srgbClr val="000000"/>
                </a:solidFill>
              </a:rPr>
              <a:t>(1074) T: But which five did Nikol take?</a:t>
            </a:r>
          </a:p>
          <a:p>
            <a:r>
              <a:rPr lang="en-GB" sz="2400" b="0">
                <a:solidFill>
                  <a:srgbClr val="000000"/>
                </a:solidFill>
              </a:rPr>
              <a:t>(1075) Syria: She took the five.</a:t>
            </a:r>
          </a:p>
          <a:p>
            <a:r>
              <a:rPr lang="en-GB" sz="2400" b="0">
                <a:solidFill>
                  <a:srgbClr val="000000"/>
                </a:solidFill>
              </a:rPr>
              <a:t>(1076) Xenios: Please sir now I got it…</a:t>
            </a:r>
          </a:p>
          <a:p>
            <a:r>
              <a:rPr lang="en-GB" sz="2400" b="0">
                <a:solidFill>
                  <a:srgbClr val="000000"/>
                </a:solidFill>
              </a:rPr>
              <a:t>(1077) Jim: This is what I wanted to tell you sir.</a:t>
            </a:r>
          </a:p>
          <a:p>
            <a:r>
              <a:rPr lang="en-GB" sz="2400" b="0">
                <a:solidFill>
                  <a:srgbClr val="000000"/>
                </a:solidFill>
              </a:rPr>
              <a:t>(1078) Syria: Ah, she did wrong. She should have taken five pieces.</a:t>
            </a:r>
          </a:p>
          <a:p>
            <a:r>
              <a:rPr lang="en-GB" sz="2400" b="0">
                <a:solidFill>
                  <a:srgbClr val="000000"/>
                </a:solidFill>
              </a:rPr>
              <a:t>(1079) T: What do you mean by </a:t>
            </a:r>
            <a:r>
              <a:rPr lang="en-GB" sz="2400" b="0" i="1">
                <a:solidFill>
                  <a:srgbClr val="000000"/>
                </a:solidFill>
              </a:rPr>
              <a:t>five pieces</a:t>
            </a:r>
            <a:r>
              <a:rPr lang="en-GB" sz="2400" b="0">
                <a:solidFill>
                  <a:srgbClr val="000000"/>
                </a:solidFill>
              </a:rPr>
              <a:t>?</a:t>
            </a:r>
          </a:p>
          <a:p>
            <a:r>
              <a:rPr lang="en-GB" sz="2400" b="0">
                <a:solidFill>
                  <a:srgbClr val="000000"/>
                </a:solidFill>
              </a:rPr>
              <a:t>(1080) Syria: Five rows.</a:t>
            </a:r>
          </a:p>
        </p:txBody>
      </p:sp>
      <p:pic>
        <p:nvPicPr>
          <p:cNvPr id="501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ular Callout 4"/>
          <p:cNvSpPr>
            <a:spLocks noChangeArrowheads="1"/>
          </p:cNvSpPr>
          <p:nvPr/>
        </p:nvSpPr>
        <p:spPr bwMode="auto">
          <a:xfrm>
            <a:off x="6172200" y="3810000"/>
            <a:ext cx="2743200" cy="1066800"/>
          </a:xfrm>
          <a:prstGeom prst="wedgeRoundRectCallout">
            <a:avLst>
              <a:gd name="adj1" fmla="val -42924"/>
              <a:gd name="adj2" fmla="val -79301"/>
              <a:gd name="adj3" fmla="val 16667"/>
            </a:avLst>
          </a:prstGeom>
          <a:solidFill>
            <a:schemeClr val="accent1"/>
          </a:solidFill>
          <a:ln w="9525">
            <a:solidFill>
              <a:schemeClr val="tx1"/>
            </a:solidFill>
            <a:round/>
            <a:headEnd/>
            <a:tailEnd/>
          </a:ln>
        </p:spPr>
        <p:txBody>
          <a:bodyPr/>
          <a:lstStyle/>
          <a:p>
            <a:pPr algn="ctr">
              <a:defRPr/>
            </a:pPr>
            <a:r>
              <a:rPr lang="en-US" dirty="0">
                <a:solidFill>
                  <a:schemeClr val="bg2">
                    <a:lumMod val="75000"/>
                  </a:schemeClr>
                </a:solidFill>
                <a:ea typeface="+mn-ea"/>
                <a:cs typeface="+mn-cs"/>
              </a:rPr>
              <a:t>What is being attended to?</a:t>
            </a:r>
          </a:p>
        </p:txBody>
      </p:sp>
    </p:spTree>
    <p:extLst>
      <p:ext uri="{BB962C8B-B14F-4D97-AF65-F5344CB8AC3E}">
        <p14:creationId xmlns:p14="http://schemas.microsoft.com/office/powerpoint/2010/main" val="4105936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15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 </a:t>
            </a:r>
          </a:p>
        </p:txBody>
      </p:sp>
      <p:sp>
        <p:nvSpPr>
          <p:cNvPr id="51203" name="Rectangle 3"/>
          <p:cNvSpPr>
            <a:spLocks noChangeArrowheads="1"/>
          </p:cNvSpPr>
          <p:nvPr/>
        </p:nvSpPr>
        <p:spPr bwMode="auto">
          <a:xfrm>
            <a:off x="304800" y="2362200"/>
            <a:ext cx="86106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2400" b="0">
                <a:solidFill>
                  <a:srgbClr val="000000"/>
                </a:solidFill>
              </a:rPr>
              <a:t>(1081) T: So class do you all see here [He points to Figure]? Nikol took five small squares. And what is her answer?</a:t>
            </a:r>
          </a:p>
          <a:p>
            <a:r>
              <a:rPr lang="en-GB" sz="2400" b="0">
                <a:solidFill>
                  <a:srgbClr val="000000"/>
                </a:solidFill>
              </a:rPr>
              <a:t>(1082) Syria: 5/42.</a:t>
            </a:r>
          </a:p>
          <a:p>
            <a:r>
              <a:rPr lang="en-GB" sz="2400" b="0">
                <a:solidFill>
                  <a:srgbClr val="000000"/>
                </a:solidFill>
              </a:rPr>
              <a:t>(1083) T: Correct, it is 5/42 because she took five small squares from a total of 42. Do you agree?</a:t>
            </a:r>
          </a:p>
          <a:p>
            <a:r>
              <a:rPr lang="en-GB" sz="2400" b="0">
                <a:solidFill>
                  <a:srgbClr val="000000"/>
                </a:solidFill>
              </a:rPr>
              <a:t>(1084) Class: No.</a:t>
            </a:r>
          </a:p>
        </p:txBody>
      </p:sp>
      <p:sp>
        <p:nvSpPr>
          <p:cNvPr id="51204" name="Rectangle 4"/>
          <p:cNvSpPr>
            <a:spLocks noChangeArrowheads="1"/>
          </p:cNvSpPr>
          <p:nvPr/>
        </p:nvSpPr>
        <p:spPr bwMode="auto">
          <a:xfrm>
            <a:off x="533400" y="4800600"/>
            <a:ext cx="83058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b="0">
                <a:solidFill>
                  <a:srgbClr val="000000"/>
                </a:solidFill>
              </a:rPr>
              <a:t>The case of Syria is a representative example of a pupil whose awareness of the meaning underlying multiplication is both “in action” and “in articulation” </a:t>
            </a:r>
            <a:endParaRPr lang="en-US" b="0">
              <a:solidFill>
                <a:srgbClr val="000000"/>
              </a:solidFill>
            </a:endParaRPr>
          </a:p>
        </p:txBody>
      </p:sp>
      <p:pic>
        <p:nvPicPr>
          <p:cNvPr id="5222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38200"/>
            <a:ext cx="167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804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P spid="5120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Luis Pino-Fan et al (2017) PNA (2).</a:t>
            </a:r>
          </a:p>
        </p:txBody>
      </p:sp>
      <p:pic>
        <p:nvPicPr>
          <p:cNvPr id="5" name="Picture 4"/>
          <p:cNvPicPr>
            <a:picLocks noChangeAspect="1"/>
          </p:cNvPicPr>
          <p:nvPr/>
        </p:nvPicPr>
        <p:blipFill>
          <a:blip r:embed="rId2"/>
          <a:stretch>
            <a:fillRect/>
          </a:stretch>
        </p:blipFill>
        <p:spPr>
          <a:xfrm>
            <a:off x="3644900" y="970480"/>
            <a:ext cx="5499100" cy="5702300"/>
          </a:xfrm>
          <a:prstGeom prst="rect">
            <a:avLst/>
          </a:prstGeom>
        </p:spPr>
      </p:pic>
      <p:pic>
        <p:nvPicPr>
          <p:cNvPr id="6" name="Picture 5"/>
          <p:cNvPicPr>
            <a:picLocks noChangeAspect="1"/>
          </p:cNvPicPr>
          <p:nvPr/>
        </p:nvPicPr>
        <p:blipFill>
          <a:blip r:embed="rId3"/>
          <a:stretch>
            <a:fillRect/>
          </a:stretch>
        </p:blipFill>
        <p:spPr>
          <a:xfrm>
            <a:off x="0" y="1669825"/>
            <a:ext cx="3735696" cy="2174259"/>
          </a:xfrm>
          <a:prstGeom prst="rect">
            <a:avLst/>
          </a:prstGeom>
        </p:spPr>
      </p:pic>
      <p:sp>
        <p:nvSpPr>
          <p:cNvPr id="7" name="TextBox 6"/>
          <p:cNvSpPr txBox="1"/>
          <p:nvPr/>
        </p:nvSpPr>
        <p:spPr>
          <a:xfrm>
            <a:off x="95970" y="1041431"/>
            <a:ext cx="2668726" cy="646331"/>
          </a:xfrm>
          <a:prstGeom prst="rect">
            <a:avLst/>
          </a:prstGeom>
          <a:noFill/>
        </p:spPr>
        <p:txBody>
          <a:bodyPr wrap="square" rtlCol="0">
            <a:spAutoFit/>
          </a:bodyPr>
          <a:lstStyle/>
          <a:p>
            <a:r>
              <a:rPr lang="en-GB">
                <a:latin typeface="Palatino"/>
                <a:cs typeface="Palatino"/>
              </a:rPr>
              <a:t>Examine the function </a:t>
            </a:r>
            <a:br>
              <a:rPr lang="en-GB">
                <a:latin typeface="Palatino"/>
                <a:cs typeface="Palatino"/>
              </a:rPr>
            </a:br>
            <a:r>
              <a:rPr lang="en-GB" i="1">
                <a:latin typeface="Palatino"/>
                <a:cs typeface="Palatino"/>
              </a:rPr>
              <a:t>f</a:t>
            </a:r>
            <a:r>
              <a:rPr lang="en-GB">
                <a:latin typeface="Palatino"/>
                <a:cs typeface="Palatino"/>
              </a:rPr>
              <a:t>(</a:t>
            </a:r>
            <a:r>
              <a:rPr lang="en-GB" i="1">
                <a:latin typeface="Palatino"/>
                <a:cs typeface="Palatino"/>
              </a:rPr>
              <a:t>x</a:t>
            </a:r>
            <a:r>
              <a:rPr lang="en-GB">
                <a:latin typeface="Palatino"/>
                <a:cs typeface="Palatino"/>
              </a:rPr>
              <a:t>)=|</a:t>
            </a:r>
            <a:r>
              <a:rPr lang="en-GB" i="1">
                <a:latin typeface="Palatino"/>
                <a:cs typeface="Palatino"/>
              </a:rPr>
              <a:t>x</a:t>
            </a:r>
            <a:r>
              <a:rPr lang="en-GB">
                <a:latin typeface="Palatino"/>
                <a:cs typeface="Palatino"/>
              </a:rPr>
              <a:t>| and its graph</a:t>
            </a:r>
          </a:p>
        </p:txBody>
      </p:sp>
      <p:sp>
        <p:nvSpPr>
          <p:cNvPr id="8" name="TextBox 7"/>
          <p:cNvSpPr txBox="1"/>
          <p:nvPr/>
        </p:nvSpPr>
        <p:spPr>
          <a:xfrm>
            <a:off x="95970" y="3844084"/>
            <a:ext cx="3548930" cy="3139321"/>
          </a:xfrm>
          <a:prstGeom prst="rect">
            <a:avLst/>
          </a:prstGeom>
          <a:noFill/>
        </p:spPr>
        <p:txBody>
          <a:bodyPr wrap="square" rtlCol="0">
            <a:spAutoFit/>
          </a:bodyPr>
          <a:lstStyle/>
          <a:p>
            <a:pPr marL="342900" indent="-342900">
              <a:buAutoNum type="alphaLcParenR"/>
            </a:pPr>
            <a:r>
              <a:rPr lang="en-GB">
                <a:latin typeface="Palatino"/>
                <a:cs typeface="Palatino"/>
              </a:rPr>
              <a:t>For what values of </a:t>
            </a:r>
            <a:r>
              <a:rPr lang="en-GB" i="1">
                <a:latin typeface="Palatino"/>
                <a:cs typeface="Palatino"/>
              </a:rPr>
              <a:t>x</a:t>
            </a:r>
            <a:r>
              <a:rPr lang="en-GB">
                <a:latin typeface="Palatino"/>
                <a:cs typeface="Palatino"/>
              </a:rPr>
              <a:t> is </a:t>
            </a:r>
            <a:r>
              <a:rPr lang="en-GB" i="1">
                <a:latin typeface="Palatino"/>
                <a:cs typeface="Palatino"/>
              </a:rPr>
              <a:t>f</a:t>
            </a:r>
            <a:r>
              <a:rPr lang="en-GB">
                <a:latin typeface="Palatino"/>
                <a:cs typeface="Palatino"/>
              </a:rPr>
              <a:t>(</a:t>
            </a:r>
            <a:r>
              <a:rPr lang="en-GB" i="1">
                <a:latin typeface="Palatino"/>
                <a:cs typeface="Palatino"/>
              </a:rPr>
              <a:t>x</a:t>
            </a:r>
            <a:r>
              <a:rPr lang="en-GB">
                <a:latin typeface="Palatino"/>
                <a:cs typeface="Palatino"/>
              </a:rPr>
              <a:t>) differentiable?</a:t>
            </a:r>
          </a:p>
          <a:p>
            <a:pPr marL="342900" indent="-342900">
              <a:buAutoNum type="alphaLcParenR"/>
            </a:pPr>
            <a:r>
              <a:rPr lang="en-GB">
                <a:latin typeface="Palatino"/>
                <a:cs typeface="Palatino"/>
              </a:rPr>
              <a:t> If possible, calculate </a:t>
            </a:r>
            <a:r>
              <a:rPr lang="en-GB" i="1">
                <a:latin typeface="Palatino"/>
                <a:cs typeface="Palatino"/>
              </a:rPr>
              <a:t>f</a:t>
            </a:r>
            <a:r>
              <a:rPr lang="en-GB">
                <a:latin typeface="Palatino"/>
                <a:cs typeface="Palatino"/>
              </a:rPr>
              <a:t>’(2) and draw a graph representation of your solution. If not possible explain why</a:t>
            </a:r>
          </a:p>
          <a:p>
            <a:pPr marL="342900" indent="-342900">
              <a:buFontTx/>
              <a:buAutoNum type="alphaLcParenR"/>
            </a:pPr>
            <a:r>
              <a:rPr lang="en-GB">
                <a:latin typeface="Palatino"/>
                <a:cs typeface="Palatino"/>
              </a:rPr>
              <a:t>If possible, calculate </a:t>
            </a:r>
            <a:r>
              <a:rPr lang="en-GB" i="1">
                <a:latin typeface="Palatino"/>
                <a:cs typeface="Palatino"/>
              </a:rPr>
              <a:t>f</a:t>
            </a:r>
            <a:r>
              <a:rPr lang="en-GB">
                <a:latin typeface="Palatino"/>
                <a:cs typeface="Palatino"/>
              </a:rPr>
              <a:t>’(0) and draw graph representation of your solution. If not possible explain why</a:t>
            </a:r>
          </a:p>
          <a:p>
            <a:pPr marL="342900" indent="-342900">
              <a:buAutoNum type="alphaLcParenR"/>
            </a:pPr>
            <a:endParaRPr lang="en-GB">
              <a:latin typeface="Palatino"/>
              <a:cs typeface="Palatino"/>
            </a:endParaRPr>
          </a:p>
        </p:txBody>
      </p:sp>
    </p:spTree>
    <p:extLst>
      <p:ext uri="{BB962C8B-B14F-4D97-AF65-F5344CB8AC3E}">
        <p14:creationId xmlns:p14="http://schemas.microsoft.com/office/powerpoint/2010/main" val="1374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Assumptions about Questioning</a:t>
            </a:r>
          </a:p>
        </p:txBody>
      </p:sp>
      <p:sp>
        <p:nvSpPr>
          <p:cNvPr id="3" name="Content Placeholder 2"/>
          <p:cNvSpPr>
            <a:spLocks noGrp="1"/>
          </p:cNvSpPr>
          <p:nvPr>
            <p:ph idx="1"/>
          </p:nvPr>
        </p:nvSpPr>
        <p:spPr>
          <a:xfrm>
            <a:off x="323528" y="908720"/>
            <a:ext cx="8820472" cy="1872208"/>
          </a:xfrm>
        </p:spPr>
        <p:txBody>
          <a:bodyPr/>
          <a:lstStyle/>
          <a:p>
            <a:r>
              <a:rPr lang="en-GB"/>
              <a:t>Do you assume that people’s choices reflect what is the case for them?</a:t>
            </a:r>
          </a:p>
          <a:p>
            <a:r>
              <a:rPr lang="en-GB"/>
              <a:t>Do you assume that people’s choices are well considered?</a:t>
            </a:r>
          </a:p>
        </p:txBody>
      </p:sp>
      <p:sp>
        <p:nvSpPr>
          <p:cNvPr id="4" name="Title 1"/>
          <p:cNvSpPr>
            <a:spLocks noGrp="1"/>
          </p:cNvSpPr>
          <p:nvPr/>
        </p:nvSpPr>
        <p:spPr bwMode="auto">
          <a:xfrm>
            <a:off x="376808" y="2888704"/>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lvl1pPr algn="l" rtl="0" eaLnBrk="0" fontAlgn="base" hangingPunct="0">
              <a:spcBef>
                <a:spcPct val="0"/>
              </a:spcBef>
              <a:spcAft>
                <a:spcPct val="0"/>
              </a:spcAft>
              <a:defRPr sz="28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a:lstStyle>
          <a:p>
            <a:pPr defTabSz="914400"/>
            <a:endParaRPr lang="en-GB" dirty="0">
              <a:solidFill>
                <a:srgbClr val="F9BFB1">
                  <a:lumMod val="25000"/>
                </a:srgbClr>
              </a:solidFill>
              <a:effectLst>
                <a:outerShdw blurRad="38100" dist="38100" dir="2700000" algn="tl">
                  <a:srgbClr val="FFFF00"/>
                </a:outerShdw>
              </a:effectLst>
              <a:latin typeface="Chalkboard"/>
            </a:endParaRPr>
          </a:p>
        </p:txBody>
      </p:sp>
    </p:spTree>
    <p:extLst>
      <p:ext uri="{BB962C8B-B14F-4D97-AF65-F5344CB8AC3E}">
        <p14:creationId xmlns:p14="http://schemas.microsoft.com/office/powerpoint/2010/main" val="24751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Attention</a:t>
            </a:r>
          </a:p>
        </p:txBody>
      </p:sp>
      <p:sp>
        <p:nvSpPr>
          <p:cNvPr id="3" name="Content Placeholder 2"/>
          <p:cNvSpPr>
            <a:spLocks noGrp="1"/>
          </p:cNvSpPr>
          <p:nvPr>
            <p:ph idx="1"/>
          </p:nvPr>
        </p:nvSpPr>
        <p:spPr>
          <a:xfrm>
            <a:off x="323528" y="908720"/>
            <a:ext cx="8496944" cy="2880320"/>
          </a:xfrm>
        </p:spPr>
        <p:txBody>
          <a:bodyPr>
            <a:normAutofit fontScale="92500" lnSpcReduction="10000"/>
          </a:bodyPr>
          <a:lstStyle/>
          <a:p>
            <a:r>
              <a:rPr lang="en-GB"/>
              <a:t>What is being attended to (focused on)?</a:t>
            </a:r>
          </a:p>
          <a:p>
            <a:r>
              <a:rPr lang="en-GB"/>
              <a:t>How is it being attended to?</a:t>
            </a:r>
          </a:p>
          <a:p>
            <a:pPr lvl="1"/>
            <a:r>
              <a:rPr lang="en-GB"/>
              <a:t>Holding Wholes</a:t>
            </a:r>
          </a:p>
          <a:p>
            <a:pPr lvl="1"/>
            <a:r>
              <a:rPr lang="en-GB"/>
              <a:t>Discerning Details</a:t>
            </a:r>
          </a:p>
          <a:p>
            <a:pPr lvl="1"/>
            <a:r>
              <a:rPr lang="en-GB"/>
              <a:t>Recognising Relationships</a:t>
            </a:r>
          </a:p>
          <a:p>
            <a:pPr lvl="1"/>
            <a:r>
              <a:rPr lang="en-GB"/>
              <a:t>Perceiving Properties as being instantiated</a:t>
            </a:r>
          </a:p>
          <a:p>
            <a:pPr lvl="1"/>
            <a:r>
              <a:rPr lang="en-GB"/>
              <a:t>Reasoning on the basis of agreed properties</a:t>
            </a:r>
          </a:p>
          <a:p>
            <a:pPr lvl="1"/>
            <a:endParaRPr lang="en-GB"/>
          </a:p>
        </p:txBody>
      </p:sp>
      <p:sp>
        <p:nvSpPr>
          <p:cNvPr id="5" name="Rounded Rectangular Callout 4"/>
          <p:cNvSpPr/>
          <p:nvPr/>
        </p:nvSpPr>
        <p:spPr bwMode="auto">
          <a:xfrm>
            <a:off x="5724128" y="1844824"/>
            <a:ext cx="3024336" cy="576064"/>
          </a:xfrm>
          <a:prstGeom prst="wedgeRoundRectCallout">
            <a:avLst>
              <a:gd name="adj1" fmla="val -97676"/>
              <a:gd name="adj2" fmla="val 94551"/>
              <a:gd name="adj3" fmla="val 16667"/>
            </a:avLst>
          </a:prstGeom>
          <a:solidFill>
            <a:srgbClr val="C2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0000D5"/>
                </a:solidFill>
                <a:latin typeface="Chalkboard" pitchFamily="-111" charset="0"/>
              </a:rPr>
              <a:t>Focus on particular</a:t>
            </a:r>
          </a:p>
        </p:txBody>
      </p:sp>
      <p:sp>
        <p:nvSpPr>
          <p:cNvPr id="6" name="Rounded Rectangular Callout 5"/>
          <p:cNvSpPr/>
          <p:nvPr/>
        </p:nvSpPr>
        <p:spPr bwMode="auto">
          <a:xfrm>
            <a:off x="6119664" y="3789040"/>
            <a:ext cx="3024336" cy="792088"/>
          </a:xfrm>
          <a:prstGeom prst="wedgeRoundRectCallout">
            <a:avLst>
              <a:gd name="adj1" fmla="val -47192"/>
              <a:gd name="adj2" fmla="val -140397"/>
              <a:gd name="adj3" fmla="val 16667"/>
            </a:avLst>
          </a:prstGeom>
          <a:solidFill>
            <a:srgbClr val="C2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0000D5"/>
                </a:solidFill>
                <a:latin typeface="Chalkboard" pitchFamily="-111" charset="0"/>
              </a:rPr>
              <a:t>Focus on generality</a:t>
            </a:r>
          </a:p>
          <a:p>
            <a:pPr algn="ctr"/>
            <a:r>
              <a:rPr lang="en-GB" sz="2000" b="0">
                <a:solidFill>
                  <a:srgbClr val="0000D5"/>
                </a:solidFill>
                <a:latin typeface="Chalkboard" pitchFamily="-111" charset="0"/>
              </a:rPr>
              <a:t>being instantiated</a:t>
            </a:r>
          </a:p>
        </p:txBody>
      </p:sp>
    </p:spTree>
    <p:extLst>
      <p:ext uri="{BB962C8B-B14F-4D97-AF65-F5344CB8AC3E}">
        <p14:creationId xmlns:p14="http://schemas.microsoft.com/office/powerpoint/2010/main" val="41120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484D-06F7-0A40-86A9-F2D7E6843BA6}"/>
              </a:ext>
            </a:extLst>
          </p:cNvPr>
          <p:cNvSpPr>
            <a:spLocks noGrp="1"/>
          </p:cNvSpPr>
          <p:nvPr>
            <p:ph type="title"/>
          </p:nvPr>
        </p:nvSpPr>
        <p:spPr/>
        <p:txBody>
          <a:bodyPr/>
          <a:lstStyle/>
          <a:p>
            <a:r>
              <a:rPr lang="en-GB" dirty="0"/>
              <a:t>How To Begin</a:t>
            </a:r>
          </a:p>
        </p:txBody>
      </p:sp>
      <p:sp>
        <p:nvSpPr>
          <p:cNvPr id="3" name="Content Placeholder 2">
            <a:extLst>
              <a:ext uri="{FF2B5EF4-FFF2-40B4-BE49-F238E27FC236}">
                <a16:creationId xmlns:a16="http://schemas.microsoft.com/office/drawing/2014/main" id="{490C6D7E-1B3C-E149-B19F-0DE07CC1DF62}"/>
              </a:ext>
            </a:extLst>
          </p:cNvPr>
          <p:cNvSpPr>
            <a:spLocks noGrp="1"/>
          </p:cNvSpPr>
          <p:nvPr>
            <p:ph idx="1"/>
          </p:nvPr>
        </p:nvSpPr>
        <p:spPr>
          <a:xfrm>
            <a:off x="628650" y="1412266"/>
            <a:ext cx="8058150" cy="4351338"/>
          </a:xfrm>
        </p:spPr>
        <p:txBody>
          <a:bodyPr/>
          <a:lstStyle/>
          <a:p>
            <a:r>
              <a:rPr lang="en-GB" dirty="0"/>
              <a:t>Tempting to start with some background contexts and history</a:t>
            </a:r>
          </a:p>
          <a:p>
            <a:r>
              <a:rPr lang="en-GB" dirty="0"/>
              <a:t>This conflicts with my principle that learners need to have direct experience before being offered a discourse for talking about their powers, their psyche, and mathematical themes.</a:t>
            </a:r>
          </a:p>
          <a:p>
            <a:r>
              <a:rPr lang="en-GB" dirty="0"/>
              <a:t>They need to engage in activity, initiate actions, and become aware of the effectiveness of those actions.</a:t>
            </a:r>
          </a:p>
          <a:p>
            <a:r>
              <a:rPr lang="en-GB" dirty="0"/>
              <a:t>So I have elected to exemplify my way of working, by engaging you in two or three tasks, by means of which you may get a taste of what has been, for me, a career long process.</a:t>
            </a:r>
          </a:p>
        </p:txBody>
      </p:sp>
    </p:spTree>
    <p:extLst>
      <p:ext uri="{BB962C8B-B14F-4D97-AF65-F5344CB8AC3E}">
        <p14:creationId xmlns:p14="http://schemas.microsoft.com/office/powerpoint/2010/main" val="1770831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t>Precision Conjecture</a:t>
            </a:r>
          </a:p>
        </p:txBody>
      </p:sp>
      <p:sp>
        <p:nvSpPr>
          <p:cNvPr id="4" name="AutoShape 4"/>
          <p:cNvSpPr>
            <a:spLocks noChangeArrowheads="1"/>
          </p:cNvSpPr>
          <p:nvPr/>
        </p:nvSpPr>
        <p:spPr bwMode="auto">
          <a:xfrm>
            <a:off x="1187624" y="3235424"/>
            <a:ext cx="6813376" cy="3361928"/>
          </a:xfrm>
          <a:prstGeom prst="verticalScroll">
            <a:avLst>
              <a:gd name="adj" fmla="val 6083"/>
            </a:avLst>
          </a:prstGeom>
          <a:solidFill>
            <a:schemeClr val="tx2"/>
          </a:solidFill>
          <a:ln w="9525">
            <a:solidFill>
              <a:schemeClr val="bg1"/>
            </a:solidFill>
            <a:round/>
            <a:headEnd/>
            <a:tailEnd/>
          </a:ln>
          <a:effectLst/>
          <a:extLst/>
        </p:spPr>
        <p:txBody>
          <a:bodyPr wrap="none" anchor="ct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r>
              <a:rPr lang="en-US" b="0" dirty="0">
                <a:solidFill>
                  <a:srgbClr val="FFFF00"/>
                </a:solidFill>
                <a:latin typeface="Comic Sans MS" charset="0"/>
              </a:rPr>
              <a:t>The universe is a mirror</a:t>
            </a:r>
            <a:br>
              <a:rPr lang="en-US" b="0" dirty="0">
                <a:solidFill>
                  <a:srgbClr val="FFFF00"/>
                </a:solidFill>
                <a:latin typeface="Comic Sans MS" charset="0"/>
              </a:rPr>
            </a:br>
            <a:r>
              <a:rPr lang="en-US" b="0" dirty="0">
                <a:solidFill>
                  <a:srgbClr val="FFFF00"/>
                </a:solidFill>
                <a:latin typeface="Comic Sans MS" charset="0"/>
              </a:rPr>
              <a:t>in which we can contemplate </a:t>
            </a:r>
            <a:br>
              <a:rPr lang="en-US" b="0" dirty="0">
                <a:solidFill>
                  <a:srgbClr val="FFFF00"/>
                </a:solidFill>
                <a:latin typeface="Comic Sans MS" charset="0"/>
              </a:rPr>
            </a:br>
            <a:r>
              <a:rPr lang="en-US" b="0" dirty="0">
                <a:solidFill>
                  <a:srgbClr val="FFFF00"/>
                </a:solidFill>
                <a:latin typeface="Comic Sans MS" charset="0"/>
              </a:rPr>
              <a:t>only</a:t>
            </a:r>
            <a:br>
              <a:rPr lang="en-US" b="0" dirty="0">
                <a:solidFill>
                  <a:srgbClr val="FFFF00"/>
                </a:solidFill>
                <a:latin typeface="Comic Sans MS" charset="0"/>
              </a:rPr>
            </a:br>
            <a:r>
              <a:rPr lang="en-US" b="0" dirty="0">
                <a:solidFill>
                  <a:srgbClr val="FFFF00"/>
                </a:solidFill>
                <a:latin typeface="Comic Sans MS" charset="0"/>
              </a:rPr>
              <a:t>what we have learned </a:t>
            </a:r>
            <a:br>
              <a:rPr lang="en-US" b="0" dirty="0">
                <a:solidFill>
                  <a:srgbClr val="FFFF00"/>
                </a:solidFill>
                <a:latin typeface="Comic Sans MS" charset="0"/>
              </a:rPr>
            </a:br>
            <a:r>
              <a:rPr lang="en-US" b="0" dirty="0">
                <a:solidFill>
                  <a:srgbClr val="FFFF00"/>
                </a:solidFill>
                <a:latin typeface="Comic Sans MS" charset="0"/>
              </a:rPr>
              <a:t>to know about ourselves</a:t>
            </a:r>
            <a:br>
              <a:rPr lang="en-US" b="0" dirty="0">
                <a:solidFill>
                  <a:srgbClr val="FFFF00"/>
                </a:solidFill>
                <a:latin typeface="Comic Sans MS" charset="0"/>
              </a:rPr>
            </a:br>
            <a:r>
              <a:rPr lang="en-US" sz="2000" b="0" dirty="0">
                <a:solidFill>
                  <a:srgbClr val="FFFF00"/>
                </a:solidFill>
                <a:latin typeface="Comic Sans MS" charset="0"/>
              </a:rPr>
              <a:t>(</a:t>
            </a:r>
            <a:r>
              <a:rPr lang="en-US" sz="2000" b="0" dirty="0" err="1">
                <a:solidFill>
                  <a:srgbClr val="FFFF00"/>
                </a:solidFill>
                <a:latin typeface="Comic Sans MS" charset="0"/>
              </a:rPr>
              <a:t>Italo</a:t>
            </a:r>
            <a:r>
              <a:rPr lang="en-US" sz="2000" b="0" dirty="0">
                <a:solidFill>
                  <a:srgbClr val="FFFF00"/>
                </a:solidFill>
                <a:latin typeface="Comic Sans MS" charset="0"/>
              </a:rPr>
              <a:t> Calvino)</a:t>
            </a:r>
            <a:endParaRPr lang="en-US" b="0" dirty="0">
              <a:solidFill>
                <a:srgbClr val="FFFF00"/>
              </a:solidFill>
              <a:latin typeface="Comic Sans MS" charset="0"/>
            </a:endParaRPr>
          </a:p>
        </p:txBody>
      </p:sp>
      <p:sp>
        <p:nvSpPr>
          <p:cNvPr id="2" name="Vertical Scroll 1"/>
          <p:cNvSpPr/>
          <p:nvPr/>
        </p:nvSpPr>
        <p:spPr bwMode="auto">
          <a:xfrm>
            <a:off x="755576" y="1196752"/>
            <a:ext cx="7632848" cy="1800200"/>
          </a:xfrm>
          <a:prstGeom prst="verticalScrol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400" b="0" dirty="0">
                <a:solidFill>
                  <a:schemeClr val="tx2"/>
                </a:solidFill>
                <a:latin typeface="Chalkboard" pitchFamily="-111" charset="0"/>
              </a:rPr>
              <a:t>The more precisely the data is specified,</a:t>
            </a:r>
          </a:p>
          <a:p>
            <a:pPr algn="ctr"/>
            <a:r>
              <a:rPr lang="en-GB" sz="2400" b="0" dirty="0">
                <a:solidFill>
                  <a:schemeClr val="tx2"/>
                </a:solidFill>
                <a:latin typeface="Chalkboard" pitchFamily="-111" charset="0"/>
              </a:rPr>
              <a:t>the more we learn about </a:t>
            </a:r>
          </a:p>
          <a:p>
            <a:pPr algn="ctr"/>
            <a:r>
              <a:rPr lang="en-GB" sz="2400" b="0" dirty="0">
                <a:solidFill>
                  <a:schemeClr val="tx2"/>
                </a:solidFill>
                <a:latin typeface="Chalkboard" pitchFamily="-111" charset="0"/>
              </a:rPr>
              <a:t>the researcher’s sensitivities to notice</a:t>
            </a:r>
          </a:p>
        </p:txBody>
      </p:sp>
    </p:spTree>
    <p:extLst>
      <p:ext uri="{BB962C8B-B14F-4D97-AF65-F5344CB8AC3E}">
        <p14:creationId xmlns:p14="http://schemas.microsoft.com/office/powerpoint/2010/main" val="111701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t>Accounts-of &amp; Accounting-for</a:t>
            </a:r>
          </a:p>
        </p:txBody>
      </p:sp>
      <p:sp>
        <p:nvSpPr>
          <p:cNvPr id="151555" name="Rectangle 3"/>
          <p:cNvSpPr>
            <a:spLocks noGrp="1" noChangeArrowheads="1"/>
          </p:cNvSpPr>
          <p:nvPr>
            <p:ph type="body" idx="1"/>
          </p:nvPr>
        </p:nvSpPr>
        <p:spPr>
          <a:xfrm>
            <a:off x="2057400" y="3200400"/>
            <a:ext cx="5715000" cy="1447800"/>
          </a:xfrm>
        </p:spPr>
        <p:txBody>
          <a:bodyPr/>
          <a:lstStyle/>
          <a:p>
            <a:pPr>
              <a:lnSpc>
                <a:spcPct val="90000"/>
              </a:lnSpc>
              <a:buFontTx/>
              <a:buNone/>
            </a:pPr>
            <a:r>
              <a:rPr lang="en-US" sz="2400" dirty="0">
                <a:solidFill>
                  <a:srgbClr val="000090"/>
                </a:solidFill>
              </a:rPr>
              <a:t>Accounts-of: brief-but-vivid accounts</a:t>
            </a:r>
          </a:p>
          <a:p>
            <a:pPr>
              <a:lnSpc>
                <a:spcPct val="90000"/>
              </a:lnSpc>
              <a:buClrTx/>
              <a:buSzTx/>
              <a:buFontTx/>
              <a:buNone/>
            </a:pPr>
            <a:r>
              <a:rPr lang="en-US" sz="2400" dirty="0">
                <a:solidFill>
                  <a:srgbClr val="000090"/>
                </a:solidFill>
              </a:rPr>
              <a:t>Reduce-remove </a:t>
            </a:r>
            <a:r>
              <a:rPr lang="en-US" sz="2400" dirty="0" err="1">
                <a:solidFill>
                  <a:srgbClr val="000090"/>
                </a:solidFill>
              </a:rPr>
              <a:t>theorising</a:t>
            </a:r>
            <a:r>
              <a:rPr lang="en-US" sz="2400" dirty="0">
                <a:solidFill>
                  <a:srgbClr val="000090"/>
                </a:solidFill>
              </a:rPr>
              <a:t>, </a:t>
            </a:r>
            <a:r>
              <a:rPr lang="en-US" sz="2400" dirty="0" err="1">
                <a:solidFill>
                  <a:srgbClr val="000090"/>
                </a:solidFill>
              </a:rPr>
              <a:t>judgement</a:t>
            </a:r>
            <a:r>
              <a:rPr lang="en-US" sz="2400" dirty="0">
                <a:solidFill>
                  <a:srgbClr val="000090"/>
                </a:solidFill>
              </a:rPr>
              <a:t>, </a:t>
            </a:r>
            <a:br>
              <a:rPr lang="en-US" sz="2400" dirty="0">
                <a:solidFill>
                  <a:srgbClr val="000090"/>
                </a:solidFill>
              </a:rPr>
            </a:br>
            <a:r>
              <a:rPr lang="en-US" sz="2400" dirty="0">
                <a:solidFill>
                  <a:srgbClr val="000090"/>
                </a:solidFill>
              </a:rPr>
              <a:t>excuses, evaluations, justifications</a:t>
            </a:r>
          </a:p>
          <a:p>
            <a:pPr>
              <a:lnSpc>
                <a:spcPct val="90000"/>
              </a:lnSpc>
            </a:pPr>
            <a:endParaRPr lang="en-US" sz="2800" dirty="0">
              <a:solidFill>
                <a:srgbClr val="000090"/>
              </a:solidFill>
            </a:endParaRPr>
          </a:p>
        </p:txBody>
      </p:sp>
      <p:sp>
        <p:nvSpPr>
          <p:cNvPr id="151556" name="Rectangle 4"/>
          <p:cNvSpPr>
            <a:spLocks noChangeArrowheads="1"/>
          </p:cNvSpPr>
          <p:nvPr/>
        </p:nvSpPr>
        <p:spPr bwMode="auto">
          <a:xfrm>
            <a:off x="2551759" y="1614055"/>
            <a:ext cx="3937295"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000" b="0" dirty="0">
                <a:solidFill>
                  <a:srgbClr val="800000"/>
                </a:solidFill>
                <a:latin typeface="Comic Sans MS" charset="0"/>
              </a:rPr>
              <a:t>I cannot evaluate your analysis </a:t>
            </a:r>
            <a:br>
              <a:rPr lang="en-US" sz="2000" b="0" dirty="0">
                <a:solidFill>
                  <a:srgbClr val="800000"/>
                </a:solidFill>
                <a:latin typeface="Comic Sans MS" charset="0"/>
              </a:rPr>
            </a:br>
            <a:r>
              <a:rPr lang="en-US" sz="2000" b="0" dirty="0">
                <a:solidFill>
                  <a:srgbClr val="800000"/>
                </a:solidFill>
                <a:latin typeface="Comic Sans MS" charset="0"/>
              </a:rPr>
              <a:t>if I cannot distinguish it </a:t>
            </a:r>
            <a:br>
              <a:rPr lang="en-US" sz="2000" b="0" dirty="0">
                <a:solidFill>
                  <a:srgbClr val="800000"/>
                </a:solidFill>
                <a:latin typeface="Comic Sans MS" charset="0"/>
              </a:rPr>
            </a:br>
            <a:r>
              <a:rPr lang="en-US" sz="2000" b="0" dirty="0">
                <a:solidFill>
                  <a:srgbClr val="800000"/>
                </a:solidFill>
                <a:latin typeface="Comic Sans MS" charset="0"/>
              </a:rPr>
              <a:t>from the data itself</a:t>
            </a:r>
          </a:p>
        </p:txBody>
      </p:sp>
    </p:spTree>
    <p:extLst>
      <p:ext uri="{BB962C8B-B14F-4D97-AF65-F5344CB8AC3E}">
        <p14:creationId xmlns:p14="http://schemas.microsoft.com/office/powerpoint/2010/main" val="1127357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t>Reporting Data</a:t>
            </a:r>
          </a:p>
        </p:txBody>
      </p:sp>
      <p:sp>
        <p:nvSpPr>
          <p:cNvPr id="155652" name="AutoShape 4"/>
          <p:cNvSpPr>
            <a:spLocks noChangeArrowheads="1"/>
          </p:cNvSpPr>
          <p:nvPr/>
        </p:nvSpPr>
        <p:spPr bwMode="auto">
          <a:xfrm>
            <a:off x="1295400" y="2362200"/>
            <a:ext cx="3200400" cy="1981200"/>
          </a:xfrm>
          <a:prstGeom prst="foldedCorner">
            <a:avLst>
              <a:gd name="adj" fmla="val 20139"/>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r>
              <a:rPr lang="ja-JP" altLang="en-US" sz="2400" b="0">
                <a:solidFill>
                  <a:srgbClr val="800000"/>
                </a:solidFill>
              </a:rPr>
              <a:t>“</a:t>
            </a:r>
            <a:r>
              <a:rPr lang="en-US" sz="2400" b="0">
                <a:solidFill>
                  <a:srgbClr val="800000"/>
                </a:solidFill>
              </a:rPr>
              <a:t>They couldn</a:t>
            </a:r>
            <a:r>
              <a:rPr lang="ja-JP" altLang="en-US" sz="2400" b="0">
                <a:solidFill>
                  <a:srgbClr val="800000"/>
                </a:solidFill>
              </a:rPr>
              <a:t>’</a:t>
            </a:r>
            <a:r>
              <a:rPr lang="en-US" sz="2400" b="0">
                <a:solidFill>
                  <a:srgbClr val="800000"/>
                </a:solidFill>
              </a:rPr>
              <a:t>t …</a:t>
            </a:r>
            <a:r>
              <a:rPr lang="ja-JP" altLang="en-US" sz="2400" b="0">
                <a:solidFill>
                  <a:srgbClr val="800000"/>
                </a:solidFill>
              </a:rPr>
              <a:t>”</a:t>
            </a:r>
            <a:endParaRPr lang="en-US" sz="2400" b="0">
              <a:solidFill>
                <a:srgbClr val="800000"/>
              </a:solidFill>
            </a:endParaRPr>
          </a:p>
          <a:p>
            <a:endParaRPr lang="en-US" sz="2400" b="0">
              <a:solidFill>
                <a:srgbClr val="800000"/>
              </a:solidFill>
            </a:endParaRPr>
          </a:p>
          <a:p>
            <a:endParaRPr lang="en-US" sz="2400" b="0">
              <a:solidFill>
                <a:srgbClr val="800000"/>
              </a:solidFill>
            </a:endParaRPr>
          </a:p>
          <a:p>
            <a:r>
              <a:rPr lang="ja-JP" altLang="en-US" sz="2400" b="0">
                <a:solidFill>
                  <a:srgbClr val="800000"/>
                </a:solidFill>
              </a:rPr>
              <a:t>“</a:t>
            </a:r>
            <a:r>
              <a:rPr lang="en-US" sz="2400" b="0">
                <a:solidFill>
                  <a:srgbClr val="800000"/>
                </a:solidFill>
              </a:rPr>
              <a:t>They can</a:t>
            </a:r>
            <a:r>
              <a:rPr lang="ja-JP" altLang="en-US" sz="2400" b="0">
                <a:solidFill>
                  <a:srgbClr val="800000"/>
                </a:solidFill>
              </a:rPr>
              <a:t>’</a:t>
            </a:r>
            <a:r>
              <a:rPr lang="en-US" sz="2400" b="0">
                <a:solidFill>
                  <a:srgbClr val="800000"/>
                </a:solidFill>
              </a:rPr>
              <a:t>t</a:t>
            </a:r>
            <a:r>
              <a:rPr lang="ja-JP" altLang="en-US" sz="2400" b="0">
                <a:solidFill>
                  <a:srgbClr val="800000"/>
                </a:solidFill>
              </a:rPr>
              <a:t>”</a:t>
            </a:r>
            <a:endParaRPr lang="en-US" sz="2400" b="0">
              <a:solidFill>
                <a:srgbClr val="800000"/>
              </a:solidFill>
            </a:endParaRPr>
          </a:p>
        </p:txBody>
      </p:sp>
      <p:sp>
        <p:nvSpPr>
          <p:cNvPr id="155653" name="AutoShape 5"/>
          <p:cNvSpPr>
            <a:spLocks noChangeArrowheads="1"/>
          </p:cNvSpPr>
          <p:nvPr/>
        </p:nvSpPr>
        <p:spPr bwMode="auto">
          <a:xfrm>
            <a:off x="4953000" y="2362200"/>
            <a:ext cx="3200400" cy="1981200"/>
          </a:xfrm>
          <a:prstGeom prst="foldedCorner">
            <a:avLst>
              <a:gd name="adj" fmla="val 2172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r>
              <a:rPr lang="ja-JP" altLang="en-US" sz="2400" b="0">
                <a:solidFill>
                  <a:srgbClr val="800000"/>
                </a:solidFill>
              </a:rPr>
              <a:t>“</a:t>
            </a:r>
            <a:r>
              <a:rPr lang="en-US" sz="2400" b="0">
                <a:solidFill>
                  <a:srgbClr val="800000"/>
                </a:solidFill>
              </a:rPr>
              <a:t>They didn</a:t>
            </a:r>
            <a:r>
              <a:rPr lang="ja-JP" altLang="en-US" sz="2400" b="0">
                <a:solidFill>
                  <a:srgbClr val="800000"/>
                </a:solidFill>
              </a:rPr>
              <a:t>’</a:t>
            </a:r>
            <a:r>
              <a:rPr lang="en-US" sz="2400" b="0">
                <a:solidFill>
                  <a:srgbClr val="800000"/>
                </a:solidFill>
              </a:rPr>
              <a:t>t display </a:t>
            </a:r>
            <a:br>
              <a:rPr lang="en-US" sz="2400" b="0">
                <a:solidFill>
                  <a:srgbClr val="800000"/>
                </a:solidFill>
              </a:rPr>
            </a:br>
            <a:r>
              <a:rPr lang="en-US" sz="2400" b="0">
                <a:solidFill>
                  <a:srgbClr val="800000"/>
                </a:solidFill>
              </a:rPr>
              <a:t>   evidence of …</a:t>
            </a:r>
            <a:r>
              <a:rPr lang="ja-JP" altLang="en-US" sz="2400" b="0">
                <a:solidFill>
                  <a:srgbClr val="800000"/>
                </a:solidFill>
              </a:rPr>
              <a:t>”</a:t>
            </a:r>
            <a:endParaRPr lang="en-US" sz="2400" b="0">
              <a:solidFill>
                <a:srgbClr val="800000"/>
              </a:solidFill>
            </a:endParaRPr>
          </a:p>
          <a:p>
            <a:endParaRPr lang="en-US" sz="2400" b="0">
              <a:solidFill>
                <a:srgbClr val="800000"/>
              </a:solidFill>
            </a:endParaRPr>
          </a:p>
          <a:p>
            <a:r>
              <a:rPr lang="ja-JP" altLang="en-US" sz="2400" b="0">
                <a:solidFill>
                  <a:srgbClr val="800000"/>
                </a:solidFill>
              </a:rPr>
              <a:t>“</a:t>
            </a:r>
            <a:r>
              <a:rPr lang="en-US" sz="2400" b="0">
                <a:solidFill>
                  <a:srgbClr val="800000"/>
                </a:solidFill>
              </a:rPr>
              <a:t>They don</a:t>
            </a:r>
            <a:r>
              <a:rPr lang="ja-JP" altLang="en-US" sz="2400" b="0">
                <a:solidFill>
                  <a:srgbClr val="800000"/>
                </a:solidFill>
              </a:rPr>
              <a:t>’</a:t>
            </a:r>
            <a:r>
              <a:rPr lang="en-US" sz="2400" b="0">
                <a:solidFill>
                  <a:srgbClr val="800000"/>
                </a:solidFill>
              </a:rPr>
              <a:t>t display </a:t>
            </a:r>
            <a:br>
              <a:rPr lang="en-US" sz="2400" b="0">
                <a:solidFill>
                  <a:srgbClr val="800000"/>
                </a:solidFill>
              </a:rPr>
            </a:br>
            <a:r>
              <a:rPr lang="en-US" sz="2400" b="0">
                <a:solidFill>
                  <a:srgbClr val="800000"/>
                </a:solidFill>
              </a:rPr>
              <a:t>  evidence of …</a:t>
            </a:r>
            <a:r>
              <a:rPr lang="ja-JP" altLang="en-US" sz="2400" b="0">
                <a:solidFill>
                  <a:srgbClr val="800000"/>
                </a:solidFill>
              </a:rPr>
              <a:t>”</a:t>
            </a:r>
            <a:endParaRPr lang="en-US" sz="2400" b="0">
              <a:solidFill>
                <a:srgbClr val="800000"/>
              </a:solidFill>
            </a:endParaRPr>
          </a:p>
        </p:txBody>
      </p:sp>
      <p:sp>
        <p:nvSpPr>
          <p:cNvPr id="155654" name="AutoShape 6"/>
          <p:cNvSpPr>
            <a:spLocks noChangeArrowheads="1"/>
          </p:cNvSpPr>
          <p:nvPr/>
        </p:nvSpPr>
        <p:spPr bwMode="auto">
          <a:xfrm>
            <a:off x="1219200" y="1295400"/>
            <a:ext cx="3352800" cy="762000"/>
          </a:xfrm>
          <a:prstGeom prst="roundRect">
            <a:avLst>
              <a:gd name="adj" fmla="val 16667"/>
            </a:avLst>
          </a:prstGeom>
          <a:solidFill>
            <a:srgbClr val="008000"/>
          </a:solidFill>
          <a:ln w="9525">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b="0">
                <a:solidFill>
                  <a:srgbClr val="FFFF66"/>
                </a:solidFill>
              </a:rPr>
              <a:t>Accounting For</a:t>
            </a:r>
          </a:p>
        </p:txBody>
      </p:sp>
      <p:sp>
        <p:nvSpPr>
          <p:cNvPr id="155655" name="AutoShape 7"/>
          <p:cNvSpPr>
            <a:spLocks noChangeArrowheads="1"/>
          </p:cNvSpPr>
          <p:nvPr/>
        </p:nvSpPr>
        <p:spPr bwMode="auto">
          <a:xfrm>
            <a:off x="4953000" y="1295400"/>
            <a:ext cx="3352800" cy="762000"/>
          </a:xfrm>
          <a:prstGeom prst="roundRect">
            <a:avLst>
              <a:gd name="adj" fmla="val 16667"/>
            </a:avLst>
          </a:prstGeom>
          <a:solidFill>
            <a:srgbClr val="008000"/>
          </a:solidFill>
          <a:ln w="9525">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b="0">
                <a:solidFill>
                  <a:srgbClr val="FFFF66"/>
                </a:solidFill>
              </a:rPr>
              <a:t>Account of</a:t>
            </a:r>
          </a:p>
        </p:txBody>
      </p:sp>
      <p:sp>
        <p:nvSpPr>
          <p:cNvPr id="155656" name="AutoShape 8"/>
          <p:cNvSpPr>
            <a:spLocks noChangeArrowheads="1"/>
          </p:cNvSpPr>
          <p:nvPr/>
        </p:nvSpPr>
        <p:spPr bwMode="auto">
          <a:xfrm>
            <a:off x="4953000" y="4572000"/>
            <a:ext cx="3200400" cy="1981200"/>
          </a:xfrm>
          <a:prstGeom prst="foldedCorner">
            <a:avLst>
              <a:gd name="adj" fmla="val 21727"/>
            </a:avLst>
          </a:prstGeom>
          <a:solidFill>
            <a:srgbClr val="CCFF66"/>
          </a:solidFill>
          <a:ln w="9525">
            <a:solidFill>
              <a:schemeClr val="tx1"/>
            </a:solidFill>
            <a:round/>
            <a:headEnd/>
            <a:tailEnd/>
          </a:ln>
          <a:effectLst/>
          <a:extLst/>
        </p:spPr>
        <p:txBody>
          <a:bodyPr wrap="none"/>
          <a:lstStyle/>
          <a:p>
            <a:r>
              <a:rPr lang="ja-JP" altLang="en-US" sz="2400" b="0">
                <a:solidFill>
                  <a:srgbClr val="804000"/>
                </a:solidFill>
              </a:rPr>
              <a:t>“</a:t>
            </a:r>
            <a:r>
              <a:rPr lang="en-US" sz="2400" b="0" dirty="0">
                <a:solidFill>
                  <a:srgbClr val="804000"/>
                </a:solidFill>
              </a:rPr>
              <a:t>I </a:t>
            </a:r>
            <a:r>
              <a:rPr lang="en-US" sz="2400" b="0" dirty="0" err="1">
                <a:solidFill>
                  <a:srgbClr val="804000"/>
                </a:solidFill>
              </a:rPr>
              <a:t>didn</a:t>
            </a:r>
            <a:r>
              <a:rPr lang="ja-JP" altLang="en-US" sz="2400" b="0">
                <a:solidFill>
                  <a:srgbClr val="804000"/>
                </a:solidFill>
              </a:rPr>
              <a:t>’</a:t>
            </a:r>
            <a:r>
              <a:rPr lang="en-US" sz="2400" b="0" dirty="0">
                <a:solidFill>
                  <a:srgbClr val="804000"/>
                </a:solidFill>
              </a:rPr>
              <a:t>t detect </a:t>
            </a:r>
            <a:br>
              <a:rPr lang="en-US" sz="2400" b="0" dirty="0">
                <a:solidFill>
                  <a:srgbClr val="804000"/>
                </a:solidFill>
              </a:rPr>
            </a:br>
            <a:r>
              <a:rPr lang="en-US" sz="2400" b="0" dirty="0">
                <a:solidFill>
                  <a:srgbClr val="804000"/>
                </a:solidFill>
              </a:rPr>
              <a:t>   evidence of …</a:t>
            </a:r>
            <a:r>
              <a:rPr lang="ja-JP" altLang="en-US" sz="2400" b="0">
                <a:solidFill>
                  <a:srgbClr val="804000"/>
                </a:solidFill>
              </a:rPr>
              <a:t>”</a:t>
            </a:r>
            <a:endParaRPr lang="en-US" sz="2400" b="0" dirty="0">
              <a:solidFill>
                <a:srgbClr val="804000"/>
              </a:solidFill>
            </a:endParaRPr>
          </a:p>
          <a:p>
            <a:endParaRPr lang="en-US" sz="2400" b="0" dirty="0">
              <a:solidFill>
                <a:srgbClr val="804000"/>
              </a:solidFill>
            </a:endParaRPr>
          </a:p>
          <a:p>
            <a:r>
              <a:rPr lang="ja-JP" altLang="en-US" sz="2400" b="0">
                <a:solidFill>
                  <a:srgbClr val="804000"/>
                </a:solidFill>
              </a:rPr>
              <a:t>“</a:t>
            </a:r>
            <a:r>
              <a:rPr lang="en-US" sz="2400" b="0" dirty="0">
                <a:solidFill>
                  <a:srgbClr val="804000"/>
                </a:solidFill>
              </a:rPr>
              <a:t>I don</a:t>
            </a:r>
            <a:r>
              <a:rPr lang="ja-JP" altLang="en-US" sz="2400" b="0">
                <a:solidFill>
                  <a:srgbClr val="804000"/>
                </a:solidFill>
              </a:rPr>
              <a:t>’</a:t>
            </a:r>
            <a:r>
              <a:rPr lang="en-US" sz="2400" b="0" dirty="0">
                <a:solidFill>
                  <a:srgbClr val="804000"/>
                </a:solidFill>
              </a:rPr>
              <a:t>t detect </a:t>
            </a:r>
            <a:br>
              <a:rPr lang="en-US" sz="2400" b="0" dirty="0">
                <a:solidFill>
                  <a:srgbClr val="804000"/>
                </a:solidFill>
              </a:rPr>
            </a:br>
            <a:r>
              <a:rPr lang="en-US" sz="2400" b="0" dirty="0">
                <a:solidFill>
                  <a:srgbClr val="804000"/>
                </a:solidFill>
              </a:rPr>
              <a:t>  evidence of …</a:t>
            </a:r>
            <a:r>
              <a:rPr lang="ja-JP" altLang="en-US" sz="2400" b="0">
                <a:solidFill>
                  <a:srgbClr val="804000"/>
                </a:solidFill>
              </a:rPr>
              <a:t>”</a:t>
            </a:r>
            <a:endParaRPr lang="en-US" sz="2400" b="0" dirty="0">
              <a:solidFill>
                <a:srgbClr val="804000"/>
              </a:solidFill>
            </a:endParaRPr>
          </a:p>
        </p:txBody>
      </p:sp>
    </p:spTree>
    <p:extLst>
      <p:ext uri="{BB962C8B-B14F-4D97-AF65-F5344CB8AC3E}">
        <p14:creationId xmlns:p14="http://schemas.microsoft.com/office/powerpoint/2010/main" val="3953200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56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56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56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5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autoUpdateAnimBg="0"/>
      <p:bldP spid="155653" grpId="0" animBg="1" autoUpdateAnimBg="0"/>
      <p:bldP spid="155654" grpId="0" animBg="1" autoUpdateAnimBg="0"/>
      <p:bldP spid="155655" grpId="0" animBg="1" autoUpdateAnimBg="0"/>
      <p:bldP spid="155656"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t>Essence of Discipline of Noticing</a:t>
            </a:r>
          </a:p>
        </p:txBody>
      </p:sp>
      <p:sp>
        <p:nvSpPr>
          <p:cNvPr id="2" name="Content Placeholder 1"/>
          <p:cNvSpPr>
            <a:spLocks noGrp="1"/>
          </p:cNvSpPr>
          <p:nvPr>
            <p:ph idx="1"/>
          </p:nvPr>
        </p:nvSpPr>
        <p:spPr/>
        <p:txBody>
          <a:bodyPr/>
          <a:lstStyle/>
          <a:p>
            <a:r>
              <a:rPr lang="en-GB" dirty="0"/>
              <a:t>Systematic Reflection</a:t>
            </a:r>
          </a:p>
          <a:p>
            <a:pPr lvl="1"/>
            <a:r>
              <a:rPr lang="en-GB" dirty="0"/>
              <a:t>Past (accounts-of not accounting-for)</a:t>
            </a:r>
          </a:p>
          <a:p>
            <a:r>
              <a:rPr lang="en-GB" dirty="0"/>
              <a:t>Preparing &amp; Noticing</a:t>
            </a:r>
          </a:p>
          <a:p>
            <a:pPr lvl="1"/>
            <a:r>
              <a:rPr lang="en-GB" dirty="0"/>
              <a:t>Actions and situations (educating awareness)</a:t>
            </a:r>
          </a:p>
          <a:p>
            <a:pPr lvl="1"/>
            <a:r>
              <a:rPr lang="en-GB" dirty="0"/>
              <a:t>For Future &amp; Present</a:t>
            </a:r>
          </a:p>
          <a:p>
            <a:r>
              <a:rPr lang="en-GB" dirty="0"/>
              <a:t>Recognising Choices</a:t>
            </a:r>
          </a:p>
          <a:p>
            <a:pPr lvl="1"/>
            <a:r>
              <a:rPr lang="en-GB" dirty="0"/>
              <a:t>Could-have &amp; Could-be </a:t>
            </a:r>
          </a:p>
          <a:p>
            <a:pPr lvl="1"/>
            <a:r>
              <a:rPr lang="en-GB" dirty="0"/>
              <a:t>(not should-have or </a:t>
            </a:r>
            <a:r>
              <a:rPr lang="en-GB" dirty="0" err="1"/>
              <a:t>shoul</a:t>
            </a:r>
            <a:r>
              <a:rPr lang="en-GB" dirty="0"/>
              <a:t>- be)</a:t>
            </a:r>
          </a:p>
          <a:p>
            <a:r>
              <a:rPr lang="en-GB" dirty="0"/>
              <a:t>Validating</a:t>
            </a:r>
          </a:p>
          <a:p>
            <a:pPr lvl="1"/>
            <a:r>
              <a:rPr lang="en-GB" dirty="0"/>
              <a:t>for Self &amp; with Others</a:t>
            </a:r>
          </a:p>
          <a:p>
            <a:endParaRPr lang="en-GB" dirty="0"/>
          </a:p>
        </p:txBody>
      </p:sp>
      <p:sp>
        <p:nvSpPr>
          <p:cNvPr id="160772" name="AutoShape 4"/>
          <p:cNvSpPr>
            <a:spLocks noChangeArrowheads="1"/>
          </p:cNvSpPr>
          <p:nvPr/>
        </p:nvSpPr>
        <p:spPr bwMode="auto">
          <a:xfrm>
            <a:off x="539552" y="1124744"/>
            <a:ext cx="8229600" cy="5181600"/>
          </a:xfrm>
          <a:prstGeom prst="roundRect">
            <a:avLst>
              <a:gd name="adj" fmla="val 3454"/>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257300" lvl="2" indent="-342900">
              <a:lnSpc>
                <a:spcPct val="90000"/>
              </a:lnSpc>
              <a:spcBef>
                <a:spcPct val="20000"/>
              </a:spcBef>
              <a:buClr>
                <a:schemeClr val="tx2"/>
              </a:buClr>
              <a:buSzPct val="75000"/>
              <a:buFont typeface="Monotype Sorts" charset="0"/>
              <a:buChar char="/"/>
            </a:pPr>
            <a:endParaRPr lang="en-GB" b="0" dirty="0">
              <a:solidFill>
                <a:srgbClr val="800000"/>
              </a:solidFill>
            </a:endParaRPr>
          </a:p>
        </p:txBody>
      </p:sp>
    </p:spTree>
    <p:extLst>
      <p:ext uri="{BB962C8B-B14F-4D97-AF65-F5344CB8AC3E}">
        <p14:creationId xmlns:p14="http://schemas.microsoft.com/office/powerpoint/2010/main" val="3575322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607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2" name="AutoShape 10"/>
          <p:cNvSpPr>
            <a:spLocks noChangeArrowheads="1"/>
          </p:cNvSpPr>
          <p:nvPr/>
        </p:nvSpPr>
        <p:spPr bwMode="auto">
          <a:xfrm>
            <a:off x="4679950" y="2266950"/>
            <a:ext cx="18161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03" name="AutoShape 11"/>
          <p:cNvSpPr>
            <a:spLocks noChangeArrowheads="1"/>
          </p:cNvSpPr>
          <p:nvPr/>
        </p:nvSpPr>
        <p:spPr bwMode="auto">
          <a:xfrm>
            <a:off x="7118350" y="2266950"/>
            <a:ext cx="18161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04" name="AutoShape 12"/>
          <p:cNvSpPr>
            <a:spLocks noChangeArrowheads="1"/>
          </p:cNvSpPr>
          <p:nvPr/>
        </p:nvSpPr>
        <p:spPr bwMode="auto">
          <a:xfrm>
            <a:off x="5365750" y="3562350"/>
            <a:ext cx="2730500" cy="5207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4" name="AutoShape 22"/>
          <p:cNvSpPr>
            <a:spLocks noChangeArrowheads="1"/>
          </p:cNvSpPr>
          <p:nvPr/>
        </p:nvSpPr>
        <p:spPr bwMode="auto">
          <a:xfrm>
            <a:off x="4908550" y="5176838"/>
            <a:ext cx="15875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5" name="AutoShape 23"/>
          <p:cNvSpPr>
            <a:spLocks noChangeArrowheads="1"/>
          </p:cNvSpPr>
          <p:nvPr/>
        </p:nvSpPr>
        <p:spPr bwMode="auto">
          <a:xfrm>
            <a:off x="7194550" y="5176838"/>
            <a:ext cx="14351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3" name="AutoShape 31"/>
          <p:cNvSpPr>
            <a:spLocks noChangeArrowheads="1"/>
          </p:cNvSpPr>
          <p:nvPr/>
        </p:nvSpPr>
        <p:spPr bwMode="auto">
          <a:xfrm>
            <a:off x="1352550" y="1123950"/>
            <a:ext cx="13589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4" name="AutoShape 32"/>
          <p:cNvSpPr>
            <a:spLocks noChangeArrowheads="1"/>
          </p:cNvSpPr>
          <p:nvPr/>
        </p:nvSpPr>
        <p:spPr bwMode="auto">
          <a:xfrm>
            <a:off x="3409950" y="1123950"/>
            <a:ext cx="13589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32" name="AutoShape 40"/>
          <p:cNvSpPr>
            <a:spLocks noChangeArrowheads="1"/>
          </p:cNvSpPr>
          <p:nvPr/>
        </p:nvSpPr>
        <p:spPr bwMode="auto">
          <a:xfrm>
            <a:off x="946150" y="3867150"/>
            <a:ext cx="15875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33" name="AutoShape 41"/>
          <p:cNvSpPr>
            <a:spLocks noChangeArrowheads="1"/>
          </p:cNvSpPr>
          <p:nvPr/>
        </p:nvSpPr>
        <p:spPr bwMode="auto">
          <a:xfrm>
            <a:off x="3232150" y="3867150"/>
            <a:ext cx="1587500" cy="749300"/>
          </a:xfrm>
          <a:prstGeom prst="roundRect">
            <a:avLst>
              <a:gd name="adj" fmla="val 25514"/>
            </a:avLst>
          </a:prstGeom>
          <a:solidFill>
            <a:schemeClr val="bg1"/>
          </a:solidFill>
          <a:ln w="127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797" name="AutoShape 5"/>
          <p:cNvSpPr>
            <a:spLocks noChangeArrowheads="1"/>
          </p:cNvSpPr>
          <p:nvPr/>
        </p:nvSpPr>
        <p:spPr bwMode="auto">
          <a:xfrm>
            <a:off x="4622800" y="1447800"/>
            <a:ext cx="4368800" cy="2768600"/>
          </a:xfrm>
          <a:prstGeom prst="roundRect">
            <a:avLst>
              <a:gd name="adj" fmla="val 12495"/>
            </a:avLst>
          </a:prstGeom>
          <a:solidFill>
            <a:srgbClr val="CCFF66"/>
          </a:solidFill>
          <a:ln w="508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798" name="Rectangle 6"/>
          <p:cNvSpPr>
            <a:spLocks noChangeArrowheads="1"/>
          </p:cNvSpPr>
          <p:nvPr/>
        </p:nvSpPr>
        <p:spPr bwMode="auto">
          <a:xfrm>
            <a:off x="4964113" y="1546225"/>
            <a:ext cx="3570287" cy="576263"/>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3200" i="1">
                <a:solidFill>
                  <a:srgbClr val="CF0E30"/>
                </a:solidFill>
                <a:latin typeface="Arial Narrow" charset="0"/>
              </a:rPr>
              <a:t>Recognising Choices</a:t>
            </a:r>
          </a:p>
        </p:txBody>
      </p:sp>
      <p:sp>
        <p:nvSpPr>
          <p:cNvPr id="161799" name="Rectangle 7"/>
          <p:cNvSpPr>
            <a:spLocks noChangeArrowheads="1"/>
          </p:cNvSpPr>
          <p:nvPr/>
        </p:nvSpPr>
        <p:spPr bwMode="auto">
          <a:xfrm>
            <a:off x="4657725" y="2246313"/>
            <a:ext cx="1916113"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Distinguishing</a:t>
            </a:r>
          </a:p>
          <a:p>
            <a:pPr algn="ctr"/>
            <a:r>
              <a:rPr lang="en-GB" sz="2400">
                <a:solidFill>
                  <a:srgbClr val="316501"/>
                </a:solidFill>
                <a:latin typeface="Arial Narrow" charset="0"/>
              </a:rPr>
              <a:t>Choices</a:t>
            </a:r>
          </a:p>
        </p:txBody>
      </p:sp>
      <p:sp>
        <p:nvSpPr>
          <p:cNvPr id="161800" name="Rectangle 8"/>
          <p:cNvSpPr>
            <a:spLocks noChangeArrowheads="1"/>
          </p:cNvSpPr>
          <p:nvPr/>
        </p:nvSpPr>
        <p:spPr bwMode="auto">
          <a:xfrm>
            <a:off x="7108825" y="2246313"/>
            <a:ext cx="1833563"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Accumulating</a:t>
            </a:r>
          </a:p>
          <a:p>
            <a:pPr algn="ctr"/>
            <a:r>
              <a:rPr lang="en-GB" sz="2400">
                <a:solidFill>
                  <a:srgbClr val="316501"/>
                </a:solidFill>
                <a:latin typeface="Arial Narrow" charset="0"/>
              </a:rPr>
              <a:t>Alternatives</a:t>
            </a:r>
          </a:p>
        </p:txBody>
      </p:sp>
      <p:sp>
        <p:nvSpPr>
          <p:cNvPr id="161801" name="Rectangle 9"/>
          <p:cNvSpPr>
            <a:spLocks noChangeArrowheads="1"/>
          </p:cNvSpPr>
          <p:nvPr/>
        </p:nvSpPr>
        <p:spPr bwMode="auto">
          <a:xfrm>
            <a:off x="5345113" y="3617913"/>
            <a:ext cx="2778125" cy="454025"/>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2400">
                <a:solidFill>
                  <a:srgbClr val="316501"/>
                </a:solidFill>
                <a:latin typeface="Arial Narrow" charset="0"/>
              </a:rPr>
              <a:t>Identifying &amp; labelling</a:t>
            </a:r>
          </a:p>
        </p:txBody>
      </p:sp>
      <p:sp>
        <p:nvSpPr>
          <p:cNvPr id="161805" name="Line 13"/>
          <p:cNvSpPr>
            <a:spLocks noChangeShapeType="1"/>
          </p:cNvSpPr>
          <p:nvPr/>
        </p:nvSpPr>
        <p:spPr bwMode="auto">
          <a:xfrm>
            <a:off x="6629400" y="2514600"/>
            <a:ext cx="520700"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06" name="Line 14"/>
          <p:cNvSpPr>
            <a:spLocks noChangeShapeType="1"/>
          </p:cNvSpPr>
          <p:nvPr/>
        </p:nvSpPr>
        <p:spPr bwMode="auto">
          <a:xfrm>
            <a:off x="6629400" y="2819400"/>
            <a:ext cx="520700" cy="0"/>
          </a:xfrm>
          <a:prstGeom prst="line">
            <a:avLst/>
          </a:prstGeom>
          <a:noFill/>
          <a:ln w="12700">
            <a:solidFill>
              <a:schemeClr val="bg2"/>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07" name="Line 15"/>
          <p:cNvSpPr>
            <a:spLocks noChangeShapeType="1"/>
          </p:cNvSpPr>
          <p:nvPr/>
        </p:nvSpPr>
        <p:spPr bwMode="auto">
          <a:xfrm>
            <a:off x="6172200" y="3130550"/>
            <a:ext cx="139700" cy="36830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08" name="Line 16"/>
          <p:cNvSpPr>
            <a:spLocks noChangeShapeType="1"/>
          </p:cNvSpPr>
          <p:nvPr/>
        </p:nvSpPr>
        <p:spPr bwMode="auto">
          <a:xfrm flipH="1">
            <a:off x="7308850" y="3130550"/>
            <a:ext cx="152400" cy="36830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0" name="AutoShape 18"/>
          <p:cNvSpPr>
            <a:spLocks noChangeArrowheads="1"/>
          </p:cNvSpPr>
          <p:nvPr/>
        </p:nvSpPr>
        <p:spPr bwMode="auto">
          <a:xfrm>
            <a:off x="4775200" y="4495800"/>
            <a:ext cx="3987800" cy="1549400"/>
          </a:xfrm>
          <a:prstGeom prst="roundRect">
            <a:avLst>
              <a:gd name="adj" fmla="val 12495"/>
            </a:avLst>
          </a:prstGeom>
          <a:solidFill>
            <a:srgbClr val="CCFF66"/>
          </a:solidFill>
          <a:ln w="508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1" name="Rectangle 19"/>
          <p:cNvSpPr>
            <a:spLocks noChangeArrowheads="1"/>
          </p:cNvSpPr>
          <p:nvPr/>
        </p:nvSpPr>
        <p:spPr bwMode="auto">
          <a:xfrm>
            <a:off x="4887913" y="4594225"/>
            <a:ext cx="3700462" cy="576263"/>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3200" i="1">
                <a:solidFill>
                  <a:srgbClr val="CF0E30"/>
                </a:solidFill>
                <a:latin typeface="Arial Narrow" charset="0"/>
              </a:rPr>
              <a:t>Validating with Others</a:t>
            </a:r>
          </a:p>
        </p:txBody>
      </p:sp>
      <p:sp>
        <p:nvSpPr>
          <p:cNvPr id="161812" name="Rectangle 20"/>
          <p:cNvSpPr>
            <a:spLocks noChangeArrowheads="1"/>
          </p:cNvSpPr>
          <p:nvPr/>
        </p:nvSpPr>
        <p:spPr bwMode="auto">
          <a:xfrm>
            <a:off x="5003800" y="5141913"/>
            <a:ext cx="1473200"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Describing</a:t>
            </a:r>
          </a:p>
          <a:p>
            <a:pPr algn="ctr"/>
            <a:r>
              <a:rPr lang="en-GB" sz="2400">
                <a:solidFill>
                  <a:srgbClr val="316501"/>
                </a:solidFill>
                <a:latin typeface="Arial Narrow" charset="0"/>
              </a:rPr>
              <a:t>Moments</a:t>
            </a:r>
          </a:p>
        </p:txBody>
      </p:sp>
      <p:sp>
        <p:nvSpPr>
          <p:cNvPr id="161813" name="Rectangle 21"/>
          <p:cNvSpPr>
            <a:spLocks noChangeArrowheads="1"/>
          </p:cNvSpPr>
          <p:nvPr/>
        </p:nvSpPr>
        <p:spPr bwMode="auto">
          <a:xfrm>
            <a:off x="7275513" y="5141913"/>
            <a:ext cx="1347787"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Refining</a:t>
            </a:r>
          </a:p>
          <a:p>
            <a:pPr algn="ctr"/>
            <a:r>
              <a:rPr lang="en-GB" sz="2400">
                <a:solidFill>
                  <a:srgbClr val="316501"/>
                </a:solidFill>
                <a:latin typeface="Arial Narrow" charset="0"/>
              </a:rPr>
              <a:t>Exercises</a:t>
            </a:r>
          </a:p>
        </p:txBody>
      </p:sp>
      <p:sp>
        <p:nvSpPr>
          <p:cNvPr id="161816" name="Line 24"/>
          <p:cNvSpPr>
            <a:spLocks noChangeShapeType="1"/>
          </p:cNvSpPr>
          <p:nvPr/>
        </p:nvSpPr>
        <p:spPr bwMode="auto">
          <a:xfrm>
            <a:off x="6584950" y="5410200"/>
            <a:ext cx="520700"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7" name="Line 25"/>
          <p:cNvSpPr>
            <a:spLocks noChangeShapeType="1"/>
          </p:cNvSpPr>
          <p:nvPr/>
        </p:nvSpPr>
        <p:spPr bwMode="auto">
          <a:xfrm>
            <a:off x="6584950" y="5689600"/>
            <a:ext cx="520700" cy="0"/>
          </a:xfrm>
          <a:prstGeom prst="line">
            <a:avLst/>
          </a:prstGeom>
          <a:noFill/>
          <a:ln w="12700">
            <a:solidFill>
              <a:schemeClr val="bg2"/>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19" name="AutoShape 27"/>
          <p:cNvSpPr>
            <a:spLocks noChangeArrowheads="1"/>
          </p:cNvSpPr>
          <p:nvPr/>
        </p:nvSpPr>
        <p:spPr bwMode="auto">
          <a:xfrm>
            <a:off x="1219200" y="558800"/>
            <a:ext cx="3683000" cy="1473200"/>
          </a:xfrm>
          <a:prstGeom prst="roundRect">
            <a:avLst>
              <a:gd name="adj" fmla="val 15232"/>
            </a:avLst>
          </a:prstGeom>
          <a:solidFill>
            <a:srgbClr val="CCFF66"/>
          </a:solidFill>
          <a:ln w="508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0" name="Rectangle 28"/>
          <p:cNvSpPr>
            <a:spLocks noChangeArrowheads="1"/>
          </p:cNvSpPr>
          <p:nvPr/>
        </p:nvSpPr>
        <p:spPr bwMode="auto">
          <a:xfrm>
            <a:off x="1255713" y="555625"/>
            <a:ext cx="3644900" cy="576263"/>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3200" i="1">
                <a:solidFill>
                  <a:srgbClr val="CF0E30"/>
                </a:solidFill>
                <a:latin typeface="Arial Narrow" charset="0"/>
              </a:rPr>
              <a:t>Systematic Reflection</a:t>
            </a:r>
          </a:p>
        </p:txBody>
      </p:sp>
      <p:sp>
        <p:nvSpPr>
          <p:cNvPr id="161821" name="Rectangle 29"/>
          <p:cNvSpPr>
            <a:spLocks noChangeArrowheads="1"/>
          </p:cNvSpPr>
          <p:nvPr/>
        </p:nvSpPr>
        <p:spPr bwMode="auto">
          <a:xfrm>
            <a:off x="1366838" y="1103313"/>
            <a:ext cx="1319212"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Keeping </a:t>
            </a:r>
          </a:p>
          <a:p>
            <a:pPr algn="ctr"/>
            <a:r>
              <a:rPr lang="en-GB" sz="2400">
                <a:solidFill>
                  <a:srgbClr val="316501"/>
                </a:solidFill>
                <a:latin typeface="Arial Narrow" charset="0"/>
              </a:rPr>
              <a:t>Accounts</a:t>
            </a:r>
          </a:p>
        </p:txBody>
      </p:sp>
      <p:sp>
        <p:nvSpPr>
          <p:cNvPr id="161822" name="Rectangle 30"/>
          <p:cNvSpPr>
            <a:spLocks noChangeArrowheads="1"/>
          </p:cNvSpPr>
          <p:nvPr/>
        </p:nvSpPr>
        <p:spPr bwMode="auto">
          <a:xfrm>
            <a:off x="3541713" y="1103313"/>
            <a:ext cx="1152525"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2400">
                <a:solidFill>
                  <a:srgbClr val="316501"/>
                </a:solidFill>
                <a:latin typeface="Arial Narrow" charset="0"/>
              </a:rPr>
              <a:t>Seeking</a:t>
            </a:r>
          </a:p>
          <a:p>
            <a:r>
              <a:rPr lang="en-GB" sz="2400">
                <a:solidFill>
                  <a:srgbClr val="316501"/>
                </a:solidFill>
                <a:latin typeface="Arial Narrow" charset="0"/>
              </a:rPr>
              <a:t>Threads</a:t>
            </a:r>
          </a:p>
        </p:txBody>
      </p:sp>
      <p:sp>
        <p:nvSpPr>
          <p:cNvPr id="161825" name="Line 33"/>
          <p:cNvSpPr>
            <a:spLocks noChangeShapeType="1"/>
          </p:cNvSpPr>
          <p:nvPr/>
        </p:nvSpPr>
        <p:spPr bwMode="auto">
          <a:xfrm>
            <a:off x="2844800" y="1397000"/>
            <a:ext cx="520700"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6" name="Line 34"/>
          <p:cNvSpPr>
            <a:spLocks noChangeShapeType="1"/>
          </p:cNvSpPr>
          <p:nvPr/>
        </p:nvSpPr>
        <p:spPr bwMode="auto">
          <a:xfrm>
            <a:off x="2844800" y="1701800"/>
            <a:ext cx="520700" cy="0"/>
          </a:xfrm>
          <a:prstGeom prst="line">
            <a:avLst/>
          </a:prstGeom>
          <a:noFill/>
          <a:ln w="12700">
            <a:solidFill>
              <a:schemeClr val="bg2"/>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8" name="AutoShape 36"/>
          <p:cNvSpPr>
            <a:spLocks noChangeArrowheads="1"/>
          </p:cNvSpPr>
          <p:nvPr/>
        </p:nvSpPr>
        <p:spPr bwMode="auto">
          <a:xfrm>
            <a:off x="812800" y="3200400"/>
            <a:ext cx="4140200" cy="1549400"/>
          </a:xfrm>
          <a:prstGeom prst="roundRect">
            <a:avLst>
              <a:gd name="adj" fmla="val 12495"/>
            </a:avLst>
          </a:prstGeom>
          <a:solidFill>
            <a:srgbClr val="CCFF66"/>
          </a:solidFill>
          <a:ln w="50800">
            <a:solidFill>
              <a:srgbClr val="114FFB"/>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29" name="Rectangle 37"/>
          <p:cNvSpPr>
            <a:spLocks noChangeArrowheads="1"/>
          </p:cNvSpPr>
          <p:nvPr/>
        </p:nvSpPr>
        <p:spPr bwMode="auto">
          <a:xfrm>
            <a:off x="1077913" y="3298825"/>
            <a:ext cx="3495675" cy="576263"/>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3200" i="1">
                <a:solidFill>
                  <a:srgbClr val="CF0E30"/>
                </a:solidFill>
                <a:latin typeface="Arial Narrow" charset="0"/>
              </a:rPr>
              <a:t>Preparing &amp; Noticing</a:t>
            </a:r>
          </a:p>
        </p:txBody>
      </p:sp>
      <p:sp>
        <p:nvSpPr>
          <p:cNvPr id="161830" name="Rectangle 38"/>
          <p:cNvSpPr>
            <a:spLocks noChangeArrowheads="1"/>
          </p:cNvSpPr>
          <p:nvPr/>
        </p:nvSpPr>
        <p:spPr bwMode="auto">
          <a:xfrm>
            <a:off x="925513" y="3846513"/>
            <a:ext cx="1639887"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Imagining</a:t>
            </a:r>
          </a:p>
          <a:p>
            <a:pPr algn="ctr"/>
            <a:r>
              <a:rPr lang="en-GB" sz="2400">
                <a:solidFill>
                  <a:srgbClr val="316501"/>
                </a:solidFill>
                <a:latin typeface="Arial Narrow" charset="0"/>
              </a:rPr>
              <a:t>Possibilities</a:t>
            </a:r>
          </a:p>
        </p:txBody>
      </p:sp>
      <p:sp>
        <p:nvSpPr>
          <p:cNvPr id="161831" name="Rectangle 39"/>
          <p:cNvSpPr>
            <a:spLocks noChangeArrowheads="1"/>
          </p:cNvSpPr>
          <p:nvPr/>
        </p:nvSpPr>
        <p:spPr bwMode="auto">
          <a:xfrm>
            <a:off x="3225800" y="3846513"/>
            <a:ext cx="1639888" cy="819150"/>
          </a:xfrm>
          <a:prstGeom prst="rect">
            <a:avLst/>
          </a:prstGeom>
          <a:solidFill>
            <a:srgbClr val="CCFF6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en-GB" sz="2400">
                <a:solidFill>
                  <a:srgbClr val="316501"/>
                </a:solidFill>
                <a:latin typeface="Arial Narrow" charset="0"/>
              </a:rPr>
              <a:t>Noticing</a:t>
            </a:r>
          </a:p>
          <a:p>
            <a:pPr algn="ctr"/>
            <a:r>
              <a:rPr lang="en-GB" sz="2400">
                <a:solidFill>
                  <a:srgbClr val="316501"/>
                </a:solidFill>
                <a:latin typeface="Arial Narrow" charset="0"/>
              </a:rPr>
              <a:t>Possibilities</a:t>
            </a:r>
          </a:p>
        </p:txBody>
      </p:sp>
      <p:sp>
        <p:nvSpPr>
          <p:cNvPr id="161834" name="Line 42"/>
          <p:cNvSpPr>
            <a:spLocks noChangeShapeType="1"/>
          </p:cNvSpPr>
          <p:nvPr/>
        </p:nvSpPr>
        <p:spPr bwMode="auto">
          <a:xfrm>
            <a:off x="2667000" y="4114800"/>
            <a:ext cx="520700"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1835" name="Line 43"/>
          <p:cNvSpPr>
            <a:spLocks noChangeShapeType="1"/>
          </p:cNvSpPr>
          <p:nvPr/>
        </p:nvSpPr>
        <p:spPr bwMode="auto">
          <a:xfrm>
            <a:off x="2667000" y="4419600"/>
            <a:ext cx="520700" cy="0"/>
          </a:xfrm>
          <a:prstGeom prst="line">
            <a:avLst/>
          </a:prstGeom>
          <a:noFill/>
          <a:ln w="12700">
            <a:solidFill>
              <a:schemeClr val="bg2"/>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Tree>
    <p:extLst>
      <p:ext uri="{BB962C8B-B14F-4D97-AF65-F5344CB8AC3E}">
        <p14:creationId xmlns:p14="http://schemas.microsoft.com/office/powerpoint/2010/main" val="2772349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t>Specting</a:t>
            </a:r>
          </a:p>
        </p:txBody>
      </p:sp>
      <p:grpSp>
        <p:nvGrpSpPr>
          <p:cNvPr id="159748" name="Group 4"/>
          <p:cNvGrpSpPr>
            <a:grpSpLocks/>
          </p:cNvGrpSpPr>
          <p:nvPr/>
        </p:nvGrpSpPr>
        <p:grpSpPr bwMode="auto">
          <a:xfrm>
            <a:off x="5410200" y="2679700"/>
            <a:ext cx="1873250" cy="3613150"/>
            <a:chOff x="3408" y="1688"/>
            <a:chExt cx="1180" cy="2276"/>
          </a:xfrm>
        </p:grpSpPr>
        <p:sp>
          <p:nvSpPr>
            <p:cNvPr id="159749" name="Oval 5"/>
            <p:cNvSpPr>
              <a:spLocks noChangeArrowheads="1"/>
            </p:cNvSpPr>
            <p:nvPr/>
          </p:nvSpPr>
          <p:spPr bwMode="auto">
            <a:xfrm>
              <a:off x="3644" y="1688"/>
              <a:ext cx="944" cy="800"/>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0" name="Freeform 6"/>
            <p:cNvSpPr>
              <a:spLocks/>
            </p:cNvSpPr>
            <p:nvPr/>
          </p:nvSpPr>
          <p:spPr bwMode="auto">
            <a:xfrm>
              <a:off x="3540" y="2160"/>
              <a:ext cx="145" cy="145"/>
            </a:xfrm>
            <a:custGeom>
              <a:avLst/>
              <a:gdLst>
                <a:gd name="T0" fmla="*/ 96 w 145"/>
                <a:gd name="T1" fmla="*/ 0 h 145"/>
                <a:gd name="T2" fmla="*/ 0 w 145"/>
                <a:gd name="T3" fmla="*/ 144 h 145"/>
                <a:gd name="T4" fmla="*/ 144 w 145"/>
                <a:gd name="T5" fmla="*/ 96 h 145"/>
              </a:gdLst>
              <a:ahLst/>
              <a:cxnLst>
                <a:cxn ang="0">
                  <a:pos x="T0" y="T1"/>
                </a:cxn>
                <a:cxn ang="0">
                  <a:pos x="T2" y="T3"/>
                </a:cxn>
                <a:cxn ang="0">
                  <a:pos x="T4" y="T5"/>
                </a:cxn>
              </a:cxnLst>
              <a:rect l="0" t="0" r="r" b="b"/>
              <a:pathLst>
                <a:path w="145" h="145">
                  <a:moveTo>
                    <a:pt x="96" y="0"/>
                  </a:moveTo>
                  <a:lnTo>
                    <a:pt x="0" y="144"/>
                  </a:lnTo>
                  <a:lnTo>
                    <a:pt x="144" y="9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nvGrpSpPr>
            <p:cNvPr id="159751" name="Group 7"/>
            <p:cNvGrpSpPr>
              <a:grpSpLocks/>
            </p:cNvGrpSpPr>
            <p:nvPr/>
          </p:nvGrpSpPr>
          <p:grpSpPr bwMode="auto">
            <a:xfrm>
              <a:off x="4004" y="1964"/>
              <a:ext cx="153" cy="320"/>
              <a:chOff x="4004" y="1964"/>
              <a:chExt cx="153" cy="320"/>
            </a:xfrm>
          </p:grpSpPr>
          <p:sp>
            <p:nvSpPr>
              <p:cNvPr id="159752" name="Oval 8"/>
              <p:cNvSpPr>
                <a:spLocks noChangeArrowheads="1"/>
              </p:cNvSpPr>
              <p:nvPr/>
            </p:nvSpPr>
            <p:spPr bwMode="auto">
              <a:xfrm>
                <a:off x="4004" y="1964"/>
                <a:ext cx="128" cy="128"/>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3" name="Line 9"/>
              <p:cNvSpPr>
                <a:spLocks noChangeShapeType="1"/>
              </p:cNvSpPr>
              <p:nvPr/>
            </p:nvSpPr>
            <p:spPr bwMode="auto">
              <a:xfrm>
                <a:off x="4068" y="2108"/>
                <a:ext cx="0"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4" name="Line 10"/>
              <p:cNvSpPr>
                <a:spLocks noChangeShapeType="1"/>
              </p:cNvSpPr>
              <p:nvPr/>
            </p:nvSpPr>
            <p:spPr bwMode="auto">
              <a:xfrm flipH="1">
                <a:off x="4020" y="2204"/>
                <a:ext cx="48"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5" name="Line 11"/>
              <p:cNvSpPr>
                <a:spLocks noChangeShapeType="1"/>
              </p:cNvSpPr>
              <p:nvPr/>
            </p:nvSpPr>
            <p:spPr bwMode="auto">
              <a:xfrm>
                <a:off x="4076" y="2204"/>
                <a:ext cx="32"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6" name="Line 12"/>
              <p:cNvSpPr>
                <a:spLocks noChangeShapeType="1"/>
              </p:cNvSpPr>
              <p:nvPr/>
            </p:nvSpPr>
            <p:spPr bwMode="auto">
              <a:xfrm flipV="1">
                <a:off x="4068" y="2124"/>
                <a:ext cx="88" cy="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7" name="Line 13"/>
              <p:cNvSpPr>
                <a:spLocks noChangeShapeType="1"/>
              </p:cNvSpPr>
              <p:nvPr/>
            </p:nvSpPr>
            <p:spPr bwMode="auto">
              <a:xfrm>
                <a:off x="4076" y="2140"/>
                <a:ext cx="56" cy="3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8" name="Oval 14"/>
              <p:cNvSpPr>
                <a:spLocks noChangeArrowheads="1"/>
              </p:cNvSpPr>
              <p:nvPr/>
            </p:nvSpPr>
            <p:spPr bwMode="auto">
              <a:xfrm>
                <a:off x="4084" y="2004"/>
                <a:ext cx="16" cy="8"/>
              </a:xfrm>
              <a:prstGeom prst="ellipse">
                <a:avLst/>
              </a:prstGeom>
              <a:solidFill>
                <a:schemeClr val="accent1"/>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59" name="Freeform 15"/>
              <p:cNvSpPr>
                <a:spLocks/>
              </p:cNvSpPr>
              <p:nvPr/>
            </p:nvSpPr>
            <p:spPr bwMode="auto">
              <a:xfrm>
                <a:off x="4132" y="2024"/>
                <a:ext cx="25" cy="21"/>
              </a:xfrm>
              <a:custGeom>
                <a:avLst/>
                <a:gdLst>
                  <a:gd name="T0" fmla="*/ 8 w 25"/>
                  <a:gd name="T1" fmla="*/ 0 h 21"/>
                  <a:gd name="T2" fmla="*/ 24 w 25"/>
                  <a:gd name="T3" fmla="*/ 12 h 21"/>
                  <a:gd name="T4" fmla="*/ 0 w 25"/>
                  <a:gd name="T5" fmla="*/ 20 h 21"/>
                </a:gdLst>
                <a:ahLst/>
                <a:cxnLst>
                  <a:cxn ang="0">
                    <a:pos x="T0" y="T1"/>
                  </a:cxn>
                  <a:cxn ang="0">
                    <a:pos x="T2" y="T3"/>
                  </a:cxn>
                  <a:cxn ang="0">
                    <a:pos x="T4" y="T5"/>
                  </a:cxn>
                </a:cxnLst>
                <a:rect l="0" t="0" r="r" b="b"/>
                <a:pathLst>
                  <a:path w="25" h="21">
                    <a:moveTo>
                      <a:pt x="8" y="0"/>
                    </a:moveTo>
                    <a:lnTo>
                      <a:pt x="24" y="12"/>
                    </a:lnTo>
                    <a:lnTo>
                      <a:pt x="0" y="2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760" name="Freeform 16"/>
              <p:cNvSpPr>
                <a:spLocks/>
              </p:cNvSpPr>
              <p:nvPr/>
            </p:nvSpPr>
            <p:spPr bwMode="auto">
              <a:xfrm>
                <a:off x="4084" y="2055"/>
                <a:ext cx="38" cy="17"/>
              </a:xfrm>
              <a:custGeom>
                <a:avLst/>
                <a:gdLst>
                  <a:gd name="T0" fmla="*/ 0 w 38"/>
                  <a:gd name="T1" fmla="*/ 0 h 17"/>
                  <a:gd name="T2" fmla="*/ 16 w 38"/>
                  <a:gd name="T3" fmla="*/ 16 h 17"/>
                  <a:gd name="T4" fmla="*/ 37 w 38"/>
                  <a:gd name="T5" fmla="*/ 13 h 17"/>
                </a:gdLst>
                <a:ahLst/>
                <a:cxnLst>
                  <a:cxn ang="0">
                    <a:pos x="T0" y="T1"/>
                  </a:cxn>
                  <a:cxn ang="0">
                    <a:pos x="T2" y="T3"/>
                  </a:cxn>
                  <a:cxn ang="0">
                    <a:pos x="T4" y="T5"/>
                  </a:cxn>
                </a:cxnLst>
                <a:rect l="0" t="0" r="r" b="b"/>
                <a:pathLst>
                  <a:path w="38" h="17">
                    <a:moveTo>
                      <a:pt x="0" y="0"/>
                    </a:moveTo>
                    <a:lnTo>
                      <a:pt x="16" y="16"/>
                    </a:lnTo>
                    <a:lnTo>
                      <a:pt x="37"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grpSp>
          <p:nvGrpSpPr>
            <p:cNvPr id="159761" name="Group 17"/>
            <p:cNvGrpSpPr>
              <a:grpSpLocks/>
            </p:cNvGrpSpPr>
            <p:nvPr/>
          </p:nvGrpSpPr>
          <p:grpSpPr bwMode="auto">
            <a:xfrm>
              <a:off x="4246" y="1969"/>
              <a:ext cx="160" cy="320"/>
              <a:chOff x="4246" y="1969"/>
              <a:chExt cx="160" cy="320"/>
            </a:xfrm>
          </p:grpSpPr>
          <p:sp>
            <p:nvSpPr>
              <p:cNvPr id="159762" name="Oval 18"/>
              <p:cNvSpPr>
                <a:spLocks noChangeArrowheads="1"/>
              </p:cNvSpPr>
              <p:nvPr/>
            </p:nvSpPr>
            <p:spPr bwMode="auto">
              <a:xfrm>
                <a:off x="4278" y="1969"/>
                <a:ext cx="128" cy="128"/>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3" name="Line 19"/>
              <p:cNvSpPr>
                <a:spLocks noChangeShapeType="1"/>
              </p:cNvSpPr>
              <p:nvPr/>
            </p:nvSpPr>
            <p:spPr bwMode="auto">
              <a:xfrm>
                <a:off x="4342" y="2113"/>
                <a:ext cx="0"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4" name="Line 20"/>
              <p:cNvSpPr>
                <a:spLocks noChangeShapeType="1"/>
              </p:cNvSpPr>
              <p:nvPr/>
            </p:nvSpPr>
            <p:spPr bwMode="auto">
              <a:xfrm>
                <a:off x="4350" y="2209"/>
                <a:ext cx="32"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5" name="Line 21"/>
              <p:cNvSpPr>
                <a:spLocks noChangeShapeType="1"/>
              </p:cNvSpPr>
              <p:nvPr/>
            </p:nvSpPr>
            <p:spPr bwMode="auto">
              <a:xfrm flipH="1">
                <a:off x="4294" y="2209"/>
                <a:ext cx="48"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6" name="Line 22"/>
              <p:cNvSpPr>
                <a:spLocks noChangeShapeType="1"/>
              </p:cNvSpPr>
              <p:nvPr/>
            </p:nvSpPr>
            <p:spPr bwMode="auto">
              <a:xfrm flipH="1" flipV="1">
                <a:off x="4246" y="2129"/>
                <a:ext cx="104" cy="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7" name="Line 23"/>
              <p:cNvSpPr>
                <a:spLocks noChangeShapeType="1"/>
              </p:cNvSpPr>
              <p:nvPr/>
            </p:nvSpPr>
            <p:spPr bwMode="auto">
              <a:xfrm flipH="1">
                <a:off x="4270" y="2145"/>
                <a:ext cx="72" cy="3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8" name="Oval 24"/>
              <p:cNvSpPr>
                <a:spLocks noChangeArrowheads="1"/>
              </p:cNvSpPr>
              <p:nvPr/>
            </p:nvSpPr>
            <p:spPr bwMode="auto">
              <a:xfrm>
                <a:off x="4310" y="2009"/>
                <a:ext cx="16" cy="8"/>
              </a:xfrm>
              <a:prstGeom prst="ellipse">
                <a:avLst/>
              </a:prstGeom>
              <a:solidFill>
                <a:schemeClr val="accent1"/>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69" name="Freeform 25"/>
              <p:cNvSpPr>
                <a:spLocks/>
              </p:cNvSpPr>
              <p:nvPr/>
            </p:nvSpPr>
            <p:spPr bwMode="auto">
              <a:xfrm>
                <a:off x="4254" y="2029"/>
                <a:ext cx="25" cy="21"/>
              </a:xfrm>
              <a:custGeom>
                <a:avLst/>
                <a:gdLst>
                  <a:gd name="T0" fmla="*/ 16 w 25"/>
                  <a:gd name="T1" fmla="*/ 0 h 21"/>
                  <a:gd name="T2" fmla="*/ 0 w 25"/>
                  <a:gd name="T3" fmla="*/ 12 h 21"/>
                  <a:gd name="T4" fmla="*/ 24 w 25"/>
                  <a:gd name="T5" fmla="*/ 20 h 21"/>
                </a:gdLst>
                <a:ahLst/>
                <a:cxnLst>
                  <a:cxn ang="0">
                    <a:pos x="T0" y="T1"/>
                  </a:cxn>
                  <a:cxn ang="0">
                    <a:pos x="T2" y="T3"/>
                  </a:cxn>
                  <a:cxn ang="0">
                    <a:pos x="T4" y="T5"/>
                  </a:cxn>
                </a:cxnLst>
                <a:rect l="0" t="0" r="r" b="b"/>
                <a:pathLst>
                  <a:path w="25" h="21">
                    <a:moveTo>
                      <a:pt x="16" y="0"/>
                    </a:moveTo>
                    <a:lnTo>
                      <a:pt x="0" y="12"/>
                    </a:lnTo>
                    <a:lnTo>
                      <a:pt x="24" y="2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770" name="Freeform 26"/>
              <p:cNvSpPr>
                <a:spLocks/>
              </p:cNvSpPr>
              <p:nvPr/>
            </p:nvSpPr>
            <p:spPr bwMode="auto">
              <a:xfrm>
                <a:off x="4289" y="2060"/>
                <a:ext cx="38" cy="17"/>
              </a:xfrm>
              <a:custGeom>
                <a:avLst/>
                <a:gdLst>
                  <a:gd name="T0" fmla="*/ 37 w 38"/>
                  <a:gd name="T1" fmla="*/ 0 h 17"/>
                  <a:gd name="T2" fmla="*/ 21 w 38"/>
                  <a:gd name="T3" fmla="*/ 16 h 17"/>
                  <a:gd name="T4" fmla="*/ 0 w 38"/>
                  <a:gd name="T5" fmla="*/ 13 h 17"/>
                </a:gdLst>
                <a:ahLst/>
                <a:cxnLst>
                  <a:cxn ang="0">
                    <a:pos x="T0" y="T1"/>
                  </a:cxn>
                  <a:cxn ang="0">
                    <a:pos x="T2" y="T3"/>
                  </a:cxn>
                  <a:cxn ang="0">
                    <a:pos x="T4" y="T5"/>
                  </a:cxn>
                </a:cxnLst>
                <a:rect l="0" t="0" r="r" b="b"/>
                <a:pathLst>
                  <a:path w="38" h="17">
                    <a:moveTo>
                      <a:pt x="37" y="0"/>
                    </a:moveTo>
                    <a:lnTo>
                      <a:pt x="21" y="16"/>
                    </a:lnTo>
                    <a:lnTo>
                      <a:pt x="0"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sp>
          <p:nvSpPr>
            <p:cNvPr id="159771" name="Oval 27"/>
            <p:cNvSpPr>
              <a:spLocks noChangeArrowheads="1"/>
            </p:cNvSpPr>
            <p:nvPr/>
          </p:nvSpPr>
          <p:spPr bwMode="auto">
            <a:xfrm>
              <a:off x="3752" y="1928"/>
              <a:ext cx="116" cy="80"/>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72" name="Oval 28"/>
            <p:cNvSpPr>
              <a:spLocks noChangeArrowheads="1"/>
            </p:cNvSpPr>
            <p:nvPr/>
          </p:nvSpPr>
          <p:spPr bwMode="auto">
            <a:xfrm>
              <a:off x="3764" y="1952"/>
              <a:ext cx="32" cy="32"/>
            </a:xfrm>
            <a:prstGeom prst="ellipse">
              <a:avLst/>
            </a:prstGeom>
            <a:solidFill>
              <a:schemeClr val="tx2"/>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73" name="Line 29"/>
            <p:cNvSpPr>
              <a:spLocks noChangeShapeType="1"/>
            </p:cNvSpPr>
            <p:nvPr/>
          </p:nvSpPr>
          <p:spPr bwMode="auto">
            <a:xfrm>
              <a:off x="4116" y="2516"/>
              <a:ext cx="0" cy="90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74" name="Line 30"/>
            <p:cNvSpPr>
              <a:spLocks noChangeShapeType="1"/>
            </p:cNvSpPr>
            <p:nvPr/>
          </p:nvSpPr>
          <p:spPr bwMode="auto">
            <a:xfrm flipH="1">
              <a:off x="3816" y="3440"/>
              <a:ext cx="300" cy="51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75" name="Line 31"/>
            <p:cNvSpPr>
              <a:spLocks noChangeShapeType="1"/>
            </p:cNvSpPr>
            <p:nvPr/>
          </p:nvSpPr>
          <p:spPr bwMode="auto">
            <a:xfrm>
              <a:off x="4124" y="3428"/>
              <a:ext cx="248" cy="536"/>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76" name="Freeform 32"/>
            <p:cNvSpPr>
              <a:spLocks/>
            </p:cNvSpPr>
            <p:nvPr/>
          </p:nvSpPr>
          <p:spPr bwMode="auto">
            <a:xfrm>
              <a:off x="3408" y="2604"/>
              <a:ext cx="1129" cy="697"/>
            </a:xfrm>
            <a:custGeom>
              <a:avLst/>
              <a:gdLst>
                <a:gd name="T0" fmla="*/ 540 w 1129"/>
                <a:gd name="T1" fmla="*/ 696 h 697"/>
                <a:gd name="T2" fmla="*/ 972 w 1129"/>
                <a:gd name="T3" fmla="*/ 600 h 697"/>
                <a:gd name="T4" fmla="*/ 1128 w 1129"/>
                <a:gd name="T5" fmla="*/ 408 h 697"/>
                <a:gd name="T6" fmla="*/ 336 w 1129"/>
                <a:gd name="T7" fmla="*/ 0 h 697"/>
                <a:gd name="T8" fmla="*/ 288 w 1129"/>
                <a:gd name="T9" fmla="*/ 432 h 697"/>
                <a:gd name="T10" fmla="*/ 0 w 1129"/>
                <a:gd name="T11" fmla="*/ 492 h 697"/>
              </a:gdLst>
              <a:ahLst/>
              <a:cxnLst>
                <a:cxn ang="0">
                  <a:pos x="T0" y="T1"/>
                </a:cxn>
                <a:cxn ang="0">
                  <a:pos x="T2" y="T3"/>
                </a:cxn>
                <a:cxn ang="0">
                  <a:pos x="T4" y="T5"/>
                </a:cxn>
                <a:cxn ang="0">
                  <a:pos x="T6" y="T7"/>
                </a:cxn>
                <a:cxn ang="0">
                  <a:pos x="T8" y="T9"/>
                </a:cxn>
                <a:cxn ang="0">
                  <a:pos x="T10" y="T11"/>
                </a:cxn>
              </a:cxnLst>
              <a:rect l="0" t="0" r="r" b="b"/>
              <a:pathLst>
                <a:path w="1129" h="697">
                  <a:moveTo>
                    <a:pt x="540" y="696"/>
                  </a:moveTo>
                  <a:lnTo>
                    <a:pt x="972" y="600"/>
                  </a:lnTo>
                  <a:lnTo>
                    <a:pt x="1128" y="408"/>
                  </a:lnTo>
                  <a:lnTo>
                    <a:pt x="336" y="0"/>
                  </a:lnTo>
                  <a:lnTo>
                    <a:pt x="288" y="432"/>
                  </a:lnTo>
                  <a:lnTo>
                    <a:pt x="0" y="49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777" name="Freeform 33"/>
            <p:cNvSpPr>
              <a:spLocks/>
            </p:cNvSpPr>
            <p:nvPr/>
          </p:nvSpPr>
          <p:spPr bwMode="auto">
            <a:xfrm>
              <a:off x="3720" y="2244"/>
              <a:ext cx="217" cy="73"/>
            </a:xfrm>
            <a:custGeom>
              <a:avLst/>
              <a:gdLst>
                <a:gd name="T0" fmla="*/ 0 w 217"/>
                <a:gd name="T1" fmla="*/ 72 h 73"/>
                <a:gd name="T2" fmla="*/ 144 w 217"/>
                <a:gd name="T3" fmla="*/ 72 h 73"/>
                <a:gd name="T4" fmla="*/ 216 w 217"/>
                <a:gd name="T5" fmla="*/ 0 h 73"/>
              </a:gdLst>
              <a:ahLst/>
              <a:cxnLst>
                <a:cxn ang="0">
                  <a:pos x="T0" y="T1"/>
                </a:cxn>
                <a:cxn ang="0">
                  <a:pos x="T2" y="T3"/>
                </a:cxn>
                <a:cxn ang="0">
                  <a:pos x="T4" y="T5"/>
                </a:cxn>
              </a:cxnLst>
              <a:rect l="0" t="0" r="r" b="b"/>
              <a:pathLst>
                <a:path w="217" h="73">
                  <a:moveTo>
                    <a:pt x="0" y="72"/>
                  </a:moveTo>
                  <a:lnTo>
                    <a:pt x="144" y="72"/>
                  </a:lnTo>
                  <a:lnTo>
                    <a:pt x="216"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grpSp>
        <p:nvGrpSpPr>
          <p:cNvPr id="159778" name="Group 34"/>
          <p:cNvGrpSpPr>
            <a:grpSpLocks/>
          </p:cNvGrpSpPr>
          <p:nvPr/>
        </p:nvGrpSpPr>
        <p:grpSpPr bwMode="auto">
          <a:xfrm>
            <a:off x="6076950" y="1117600"/>
            <a:ext cx="977900" cy="1041400"/>
            <a:chOff x="3828" y="704"/>
            <a:chExt cx="616" cy="656"/>
          </a:xfrm>
        </p:grpSpPr>
        <p:sp>
          <p:nvSpPr>
            <p:cNvPr id="159779" name="Oval 35"/>
            <p:cNvSpPr>
              <a:spLocks noChangeArrowheads="1"/>
            </p:cNvSpPr>
            <p:nvPr/>
          </p:nvSpPr>
          <p:spPr bwMode="auto">
            <a:xfrm rot="19560000">
              <a:off x="3884" y="704"/>
              <a:ext cx="560" cy="656"/>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rgbClr val="FFCC66"/>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80" name="Freeform 36"/>
            <p:cNvSpPr>
              <a:spLocks/>
            </p:cNvSpPr>
            <p:nvPr/>
          </p:nvSpPr>
          <p:spPr bwMode="auto">
            <a:xfrm>
              <a:off x="3828" y="1128"/>
              <a:ext cx="97" cy="145"/>
            </a:xfrm>
            <a:custGeom>
              <a:avLst/>
              <a:gdLst>
                <a:gd name="T0" fmla="*/ 48 w 97"/>
                <a:gd name="T1" fmla="*/ 0 h 145"/>
                <a:gd name="T2" fmla="*/ 0 w 97"/>
                <a:gd name="T3" fmla="*/ 144 h 145"/>
                <a:gd name="T4" fmla="*/ 96 w 97"/>
                <a:gd name="T5" fmla="*/ 96 h 145"/>
              </a:gdLst>
              <a:ahLst/>
              <a:cxnLst>
                <a:cxn ang="0">
                  <a:pos x="T0" y="T1"/>
                </a:cxn>
                <a:cxn ang="0">
                  <a:pos x="T2" y="T3"/>
                </a:cxn>
                <a:cxn ang="0">
                  <a:pos x="T4" y="T5"/>
                </a:cxn>
              </a:cxnLst>
              <a:rect l="0" t="0" r="r" b="b"/>
              <a:pathLst>
                <a:path w="97" h="145">
                  <a:moveTo>
                    <a:pt x="48" y="0"/>
                  </a:moveTo>
                  <a:lnTo>
                    <a:pt x="0" y="144"/>
                  </a:lnTo>
                  <a:lnTo>
                    <a:pt x="96" y="9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rgbClr val="FFCC66"/>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781" name="Oval 37"/>
            <p:cNvSpPr>
              <a:spLocks noChangeArrowheads="1"/>
            </p:cNvSpPr>
            <p:nvPr/>
          </p:nvSpPr>
          <p:spPr bwMode="auto">
            <a:xfrm rot="19260000">
              <a:off x="3980" y="944"/>
              <a:ext cx="80" cy="128"/>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rgbClr val="FFCC66"/>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82" name="Oval 38"/>
            <p:cNvSpPr>
              <a:spLocks noChangeArrowheads="1"/>
            </p:cNvSpPr>
            <p:nvPr/>
          </p:nvSpPr>
          <p:spPr bwMode="auto">
            <a:xfrm>
              <a:off x="3980" y="992"/>
              <a:ext cx="32" cy="32"/>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rgbClr val="FFCC66"/>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83" name="Freeform 39"/>
            <p:cNvSpPr>
              <a:spLocks/>
            </p:cNvSpPr>
            <p:nvPr/>
          </p:nvSpPr>
          <p:spPr bwMode="auto">
            <a:xfrm>
              <a:off x="4032" y="1200"/>
              <a:ext cx="109" cy="85"/>
            </a:xfrm>
            <a:custGeom>
              <a:avLst/>
              <a:gdLst>
                <a:gd name="T0" fmla="*/ 0 w 109"/>
                <a:gd name="T1" fmla="*/ 84 h 85"/>
                <a:gd name="T2" fmla="*/ 96 w 109"/>
                <a:gd name="T3" fmla="*/ 72 h 85"/>
                <a:gd name="T4" fmla="*/ 108 w 109"/>
                <a:gd name="T5" fmla="*/ 0 h 85"/>
              </a:gdLst>
              <a:ahLst/>
              <a:cxnLst>
                <a:cxn ang="0">
                  <a:pos x="T0" y="T1"/>
                </a:cxn>
                <a:cxn ang="0">
                  <a:pos x="T2" y="T3"/>
                </a:cxn>
                <a:cxn ang="0">
                  <a:pos x="T4" y="T5"/>
                </a:cxn>
              </a:cxnLst>
              <a:rect l="0" t="0" r="r" b="b"/>
              <a:pathLst>
                <a:path w="109" h="85">
                  <a:moveTo>
                    <a:pt x="0" y="84"/>
                  </a:moveTo>
                  <a:lnTo>
                    <a:pt x="96" y="72"/>
                  </a:lnTo>
                  <a:lnTo>
                    <a:pt x="108"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rgbClr val="FFCC66"/>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grpSp>
        <p:nvGrpSpPr>
          <p:cNvPr id="159784" name="Group 40"/>
          <p:cNvGrpSpPr>
            <a:grpSpLocks/>
          </p:cNvGrpSpPr>
          <p:nvPr/>
        </p:nvGrpSpPr>
        <p:grpSpPr bwMode="auto">
          <a:xfrm>
            <a:off x="1346200" y="2736850"/>
            <a:ext cx="1874838" cy="3613150"/>
            <a:chOff x="848" y="1724"/>
            <a:chExt cx="1181" cy="2276"/>
          </a:xfrm>
        </p:grpSpPr>
        <p:sp>
          <p:nvSpPr>
            <p:cNvPr id="159785" name="Oval 41"/>
            <p:cNvSpPr>
              <a:spLocks noChangeArrowheads="1"/>
            </p:cNvSpPr>
            <p:nvPr/>
          </p:nvSpPr>
          <p:spPr bwMode="auto">
            <a:xfrm>
              <a:off x="848" y="1724"/>
              <a:ext cx="944" cy="800"/>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86" name="Freeform 42"/>
            <p:cNvSpPr>
              <a:spLocks/>
            </p:cNvSpPr>
            <p:nvPr/>
          </p:nvSpPr>
          <p:spPr bwMode="auto">
            <a:xfrm>
              <a:off x="1752" y="2196"/>
              <a:ext cx="145" cy="145"/>
            </a:xfrm>
            <a:custGeom>
              <a:avLst/>
              <a:gdLst>
                <a:gd name="T0" fmla="*/ 48 w 145"/>
                <a:gd name="T1" fmla="*/ 0 h 145"/>
                <a:gd name="T2" fmla="*/ 144 w 145"/>
                <a:gd name="T3" fmla="*/ 144 h 145"/>
                <a:gd name="T4" fmla="*/ 0 w 145"/>
                <a:gd name="T5" fmla="*/ 96 h 145"/>
              </a:gdLst>
              <a:ahLst/>
              <a:cxnLst>
                <a:cxn ang="0">
                  <a:pos x="T0" y="T1"/>
                </a:cxn>
                <a:cxn ang="0">
                  <a:pos x="T2" y="T3"/>
                </a:cxn>
                <a:cxn ang="0">
                  <a:pos x="T4" y="T5"/>
                </a:cxn>
              </a:cxnLst>
              <a:rect l="0" t="0" r="r" b="b"/>
              <a:pathLst>
                <a:path w="145" h="145">
                  <a:moveTo>
                    <a:pt x="48" y="0"/>
                  </a:moveTo>
                  <a:lnTo>
                    <a:pt x="144" y="144"/>
                  </a:lnTo>
                  <a:lnTo>
                    <a:pt x="0" y="9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nvGrpSpPr>
            <p:cNvPr id="159787" name="Group 43"/>
            <p:cNvGrpSpPr>
              <a:grpSpLocks/>
            </p:cNvGrpSpPr>
            <p:nvPr/>
          </p:nvGrpSpPr>
          <p:grpSpPr bwMode="auto">
            <a:xfrm>
              <a:off x="1272" y="2000"/>
              <a:ext cx="160" cy="320"/>
              <a:chOff x="1272" y="2000"/>
              <a:chExt cx="160" cy="320"/>
            </a:xfrm>
          </p:grpSpPr>
          <p:sp>
            <p:nvSpPr>
              <p:cNvPr id="159788" name="Oval 44"/>
              <p:cNvSpPr>
                <a:spLocks noChangeArrowheads="1"/>
              </p:cNvSpPr>
              <p:nvPr/>
            </p:nvSpPr>
            <p:spPr bwMode="auto">
              <a:xfrm>
                <a:off x="1304" y="2000"/>
                <a:ext cx="128" cy="128"/>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89" name="Line 45"/>
              <p:cNvSpPr>
                <a:spLocks noChangeShapeType="1"/>
              </p:cNvSpPr>
              <p:nvPr/>
            </p:nvSpPr>
            <p:spPr bwMode="auto">
              <a:xfrm>
                <a:off x="1368" y="2144"/>
                <a:ext cx="0"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0" name="Line 46"/>
              <p:cNvSpPr>
                <a:spLocks noChangeShapeType="1"/>
              </p:cNvSpPr>
              <p:nvPr/>
            </p:nvSpPr>
            <p:spPr bwMode="auto">
              <a:xfrm>
                <a:off x="1376" y="2240"/>
                <a:ext cx="32"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1" name="Line 47"/>
              <p:cNvSpPr>
                <a:spLocks noChangeShapeType="1"/>
              </p:cNvSpPr>
              <p:nvPr/>
            </p:nvSpPr>
            <p:spPr bwMode="auto">
              <a:xfrm flipH="1">
                <a:off x="1320" y="2240"/>
                <a:ext cx="48"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2" name="Line 48"/>
              <p:cNvSpPr>
                <a:spLocks noChangeShapeType="1"/>
              </p:cNvSpPr>
              <p:nvPr/>
            </p:nvSpPr>
            <p:spPr bwMode="auto">
              <a:xfrm flipH="1" flipV="1">
                <a:off x="1272" y="2160"/>
                <a:ext cx="104" cy="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3" name="Line 49"/>
              <p:cNvSpPr>
                <a:spLocks noChangeShapeType="1"/>
              </p:cNvSpPr>
              <p:nvPr/>
            </p:nvSpPr>
            <p:spPr bwMode="auto">
              <a:xfrm flipH="1">
                <a:off x="1296" y="2176"/>
                <a:ext cx="72" cy="3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4" name="Oval 50"/>
              <p:cNvSpPr>
                <a:spLocks noChangeArrowheads="1"/>
              </p:cNvSpPr>
              <p:nvPr/>
            </p:nvSpPr>
            <p:spPr bwMode="auto">
              <a:xfrm>
                <a:off x="1336" y="2040"/>
                <a:ext cx="16" cy="8"/>
              </a:xfrm>
              <a:prstGeom prst="ellipse">
                <a:avLst/>
              </a:prstGeom>
              <a:solidFill>
                <a:schemeClr val="accent1"/>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5" name="Freeform 51"/>
              <p:cNvSpPr>
                <a:spLocks/>
              </p:cNvSpPr>
              <p:nvPr/>
            </p:nvSpPr>
            <p:spPr bwMode="auto">
              <a:xfrm>
                <a:off x="1280" y="2060"/>
                <a:ext cx="25" cy="21"/>
              </a:xfrm>
              <a:custGeom>
                <a:avLst/>
                <a:gdLst>
                  <a:gd name="T0" fmla="*/ 16 w 25"/>
                  <a:gd name="T1" fmla="*/ 0 h 21"/>
                  <a:gd name="T2" fmla="*/ 0 w 25"/>
                  <a:gd name="T3" fmla="*/ 12 h 21"/>
                  <a:gd name="T4" fmla="*/ 24 w 25"/>
                  <a:gd name="T5" fmla="*/ 20 h 21"/>
                </a:gdLst>
                <a:ahLst/>
                <a:cxnLst>
                  <a:cxn ang="0">
                    <a:pos x="T0" y="T1"/>
                  </a:cxn>
                  <a:cxn ang="0">
                    <a:pos x="T2" y="T3"/>
                  </a:cxn>
                  <a:cxn ang="0">
                    <a:pos x="T4" y="T5"/>
                  </a:cxn>
                </a:cxnLst>
                <a:rect l="0" t="0" r="r" b="b"/>
                <a:pathLst>
                  <a:path w="25" h="21">
                    <a:moveTo>
                      <a:pt x="16" y="0"/>
                    </a:moveTo>
                    <a:lnTo>
                      <a:pt x="0" y="12"/>
                    </a:lnTo>
                    <a:lnTo>
                      <a:pt x="24" y="2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796" name="Freeform 52"/>
              <p:cNvSpPr>
                <a:spLocks/>
              </p:cNvSpPr>
              <p:nvPr/>
            </p:nvSpPr>
            <p:spPr bwMode="auto">
              <a:xfrm>
                <a:off x="1315" y="2091"/>
                <a:ext cx="38" cy="17"/>
              </a:xfrm>
              <a:custGeom>
                <a:avLst/>
                <a:gdLst>
                  <a:gd name="T0" fmla="*/ 37 w 38"/>
                  <a:gd name="T1" fmla="*/ 0 h 17"/>
                  <a:gd name="T2" fmla="*/ 21 w 38"/>
                  <a:gd name="T3" fmla="*/ 16 h 17"/>
                  <a:gd name="T4" fmla="*/ 0 w 38"/>
                  <a:gd name="T5" fmla="*/ 13 h 17"/>
                </a:gdLst>
                <a:ahLst/>
                <a:cxnLst>
                  <a:cxn ang="0">
                    <a:pos x="T0" y="T1"/>
                  </a:cxn>
                  <a:cxn ang="0">
                    <a:pos x="T2" y="T3"/>
                  </a:cxn>
                  <a:cxn ang="0">
                    <a:pos x="T4" y="T5"/>
                  </a:cxn>
                </a:cxnLst>
                <a:rect l="0" t="0" r="r" b="b"/>
                <a:pathLst>
                  <a:path w="38" h="17">
                    <a:moveTo>
                      <a:pt x="37" y="0"/>
                    </a:moveTo>
                    <a:lnTo>
                      <a:pt x="21" y="16"/>
                    </a:lnTo>
                    <a:lnTo>
                      <a:pt x="0"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grpSp>
          <p:nvGrpSpPr>
            <p:cNvPr id="159797" name="Group 53"/>
            <p:cNvGrpSpPr>
              <a:grpSpLocks/>
            </p:cNvGrpSpPr>
            <p:nvPr/>
          </p:nvGrpSpPr>
          <p:grpSpPr bwMode="auto">
            <a:xfrm>
              <a:off x="1030" y="2005"/>
              <a:ext cx="153" cy="320"/>
              <a:chOff x="1030" y="2005"/>
              <a:chExt cx="153" cy="320"/>
            </a:xfrm>
          </p:grpSpPr>
          <p:sp>
            <p:nvSpPr>
              <p:cNvPr id="159798" name="Oval 54"/>
              <p:cNvSpPr>
                <a:spLocks noChangeArrowheads="1"/>
              </p:cNvSpPr>
              <p:nvPr/>
            </p:nvSpPr>
            <p:spPr bwMode="auto">
              <a:xfrm>
                <a:off x="1030" y="2005"/>
                <a:ext cx="128" cy="128"/>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799" name="Line 55"/>
              <p:cNvSpPr>
                <a:spLocks noChangeShapeType="1"/>
              </p:cNvSpPr>
              <p:nvPr/>
            </p:nvSpPr>
            <p:spPr bwMode="auto">
              <a:xfrm>
                <a:off x="1094" y="2149"/>
                <a:ext cx="0"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0" name="Line 56"/>
              <p:cNvSpPr>
                <a:spLocks noChangeShapeType="1"/>
              </p:cNvSpPr>
              <p:nvPr/>
            </p:nvSpPr>
            <p:spPr bwMode="auto">
              <a:xfrm flipH="1">
                <a:off x="1046" y="2245"/>
                <a:ext cx="48"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1" name="Line 57"/>
              <p:cNvSpPr>
                <a:spLocks noChangeShapeType="1"/>
              </p:cNvSpPr>
              <p:nvPr/>
            </p:nvSpPr>
            <p:spPr bwMode="auto">
              <a:xfrm>
                <a:off x="1102" y="2245"/>
                <a:ext cx="32" cy="8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2" name="Line 58"/>
              <p:cNvSpPr>
                <a:spLocks noChangeShapeType="1"/>
              </p:cNvSpPr>
              <p:nvPr/>
            </p:nvSpPr>
            <p:spPr bwMode="auto">
              <a:xfrm flipV="1">
                <a:off x="1094" y="2165"/>
                <a:ext cx="88" cy="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3" name="Line 59"/>
              <p:cNvSpPr>
                <a:spLocks noChangeShapeType="1"/>
              </p:cNvSpPr>
              <p:nvPr/>
            </p:nvSpPr>
            <p:spPr bwMode="auto">
              <a:xfrm>
                <a:off x="1102" y="2181"/>
                <a:ext cx="56" cy="3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4" name="Oval 60"/>
              <p:cNvSpPr>
                <a:spLocks noChangeArrowheads="1"/>
              </p:cNvSpPr>
              <p:nvPr/>
            </p:nvSpPr>
            <p:spPr bwMode="auto">
              <a:xfrm>
                <a:off x="1110" y="2045"/>
                <a:ext cx="16" cy="8"/>
              </a:xfrm>
              <a:prstGeom prst="ellipse">
                <a:avLst/>
              </a:prstGeom>
              <a:solidFill>
                <a:schemeClr val="accent1"/>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5" name="Freeform 61"/>
              <p:cNvSpPr>
                <a:spLocks/>
              </p:cNvSpPr>
              <p:nvPr/>
            </p:nvSpPr>
            <p:spPr bwMode="auto">
              <a:xfrm>
                <a:off x="1158" y="2065"/>
                <a:ext cx="25" cy="21"/>
              </a:xfrm>
              <a:custGeom>
                <a:avLst/>
                <a:gdLst>
                  <a:gd name="T0" fmla="*/ 8 w 25"/>
                  <a:gd name="T1" fmla="*/ 0 h 21"/>
                  <a:gd name="T2" fmla="*/ 24 w 25"/>
                  <a:gd name="T3" fmla="*/ 12 h 21"/>
                  <a:gd name="T4" fmla="*/ 0 w 25"/>
                  <a:gd name="T5" fmla="*/ 20 h 21"/>
                </a:gdLst>
                <a:ahLst/>
                <a:cxnLst>
                  <a:cxn ang="0">
                    <a:pos x="T0" y="T1"/>
                  </a:cxn>
                  <a:cxn ang="0">
                    <a:pos x="T2" y="T3"/>
                  </a:cxn>
                  <a:cxn ang="0">
                    <a:pos x="T4" y="T5"/>
                  </a:cxn>
                </a:cxnLst>
                <a:rect l="0" t="0" r="r" b="b"/>
                <a:pathLst>
                  <a:path w="25" h="21">
                    <a:moveTo>
                      <a:pt x="8" y="0"/>
                    </a:moveTo>
                    <a:lnTo>
                      <a:pt x="24" y="12"/>
                    </a:lnTo>
                    <a:lnTo>
                      <a:pt x="0" y="2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806" name="Freeform 62"/>
              <p:cNvSpPr>
                <a:spLocks/>
              </p:cNvSpPr>
              <p:nvPr/>
            </p:nvSpPr>
            <p:spPr bwMode="auto">
              <a:xfrm>
                <a:off x="1110" y="2096"/>
                <a:ext cx="38" cy="17"/>
              </a:xfrm>
              <a:custGeom>
                <a:avLst/>
                <a:gdLst>
                  <a:gd name="T0" fmla="*/ 0 w 38"/>
                  <a:gd name="T1" fmla="*/ 0 h 17"/>
                  <a:gd name="T2" fmla="*/ 16 w 38"/>
                  <a:gd name="T3" fmla="*/ 16 h 17"/>
                  <a:gd name="T4" fmla="*/ 37 w 38"/>
                  <a:gd name="T5" fmla="*/ 13 h 17"/>
                </a:gdLst>
                <a:ahLst/>
                <a:cxnLst>
                  <a:cxn ang="0">
                    <a:pos x="T0" y="T1"/>
                  </a:cxn>
                  <a:cxn ang="0">
                    <a:pos x="T2" y="T3"/>
                  </a:cxn>
                  <a:cxn ang="0">
                    <a:pos x="T4" y="T5"/>
                  </a:cxn>
                </a:cxnLst>
                <a:rect l="0" t="0" r="r" b="b"/>
                <a:pathLst>
                  <a:path w="38" h="17">
                    <a:moveTo>
                      <a:pt x="0" y="0"/>
                    </a:moveTo>
                    <a:lnTo>
                      <a:pt x="16" y="16"/>
                    </a:lnTo>
                    <a:lnTo>
                      <a:pt x="37"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sp>
          <p:nvSpPr>
            <p:cNvPr id="159807" name="Oval 63"/>
            <p:cNvSpPr>
              <a:spLocks noChangeArrowheads="1"/>
            </p:cNvSpPr>
            <p:nvPr/>
          </p:nvSpPr>
          <p:spPr bwMode="auto">
            <a:xfrm>
              <a:off x="1568" y="1964"/>
              <a:ext cx="116" cy="80"/>
            </a:xfrm>
            <a:prstGeom prst="ellipse">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8" name="Oval 64"/>
            <p:cNvSpPr>
              <a:spLocks noChangeArrowheads="1"/>
            </p:cNvSpPr>
            <p:nvPr/>
          </p:nvSpPr>
          <p:spPr bwMode="auto">
            <a:xfrm>
              <a:off x="1640" y="1988"/>
              <a:ext cx="32" cy="32"/>
            </a:xfrm>
            <a:prstGeom prst="ellipse">
              <a:avLst/>
            </a:prstGeom>
            <a:solidFill>
              <a:schemeClr val="tx2"/>
            </a:solidFill>
            <a:ln w="254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09" name="Line 65"/>
            <p:cNvSpPr>
              <a:spLocks noChangeShapeType="1"/>
            </p:cNvSpPr>
            <p:nvPr/>
          </p:nvSpPr>
          <p:spPr bwMode="auto">
            <a:xfrm>
              <a:off x="1320" y="2552"/>
              <a:ext cx="0" cy="908"/>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10" name="Line 66"/>
            <p:cNvSpPr>
              <a:spLocks noChangeShapeType="1"/>
            </p:cNvSpPr>
            <p:nvPr/>
          </p:nvSpPr>
          <p:spPr bwMode="auto">
            <a:xfrm>
              <a:off x="1328" y="3476"/>
              <a:ext cx="284" cy="512"/>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11" name="Line 67"/>
            <p:cNvSpPr>
              <a:spLocks noChangeShapeType="1"/>
            </p:cNvSpPr>
            <p:nvPr/>
          </p:nvSpPr>
          <p:spPr bwMode="auto">
            <a:xfrm flipH="1">
              <a:off x="1056" y="3464"/>
              <a:ext cx="264" cy="536"/>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800000"/>
                </a:solidFill>
                <a:effectLst>
                  <a:outerShdw blurRad="38100" dist="38100" dir="2700000" algn="tl">
                    <a:srgbClr val="000000">
                      <a:alpha val="43137"/>
                    </a:srgbClr>
                  </a:outerShdw>
                </a:effectLst>
              </a:endParaRPr>
            </a:p>
          </p:txBody>
        </p:sp>
        <p:sp>
          <p:nvSpPr>
            <p:cNvPr id="159812" name="Freeform 68"/>
            <p:cNvSpPr>
              <a:spLocks/>
            </p:cNvSpPr>
            <p:nvPr/>
          </p:nvSpPr>
          <p:spPr bwMode="auto">
            <a:xfrm>
              <a:off x="900" y="2640"/>
              <a:ext cx="1129" cy="697"/>
            </a:xfrm>
            <a:custGeom>
              <a:avLst/>
              <a:gdLst>
                <a:gd name="T0" fmla="*/ 588 w 1129"/>
                <a:gd name="T1" fmla="*/ 696 h 697"/>
                <a:gd name="T2" fmla="*/ 156 w 1129"/>
                <a:gd name="T3" fmla="*/ 600 h 697"/>
                <a:gd name="T4" fmla="*/ 0 w 1129"/>
                <a:gd name="T5" fmla="*/ 408 h 697"/>
                <a:gd name="T6" fmla="*/ 792 w 1129"/>
                <a:gd name="T7" fmla="*/ 0 h 697"/>
                <a:gd name="T8" fmla="*/ 840 w 1129"/>
                <a:gd name="T9" fmla="*/ 432 h 697"/>
                <a:gd name="T10" fmla="*/ 1128 w 1129"/>
                <a:gd name="T11" fmla="*/ 492 h 697"/>
              </a:gdLst>
              <a:ahLst/>
              <a:cxnLst>
                <a:cxn ang="0">
                  <a:pos x="T0" y="T1"/>
                </a:cxn>
                <a:cxn ang="0">
                  <a:pos x="T2" y="T3"/>
                </a:cxn>
                <a:cxn ang="0">
                  <a:pos x="T4" y="T5"/>
                </a:cxn>
                <a:cxn ang="0">
                  <a:pos x="T6" y="T7"/>
                </a:cxn>
                <a:cxn ang="0">
                  <a:pos x="T8" y="T9"/>
                </a:cxn>
                <a:cxn ang="0">
                  <a:pos x="T10" y="T11"/>
                </a:cxn>
              </a:cxnLst>
              <a:rect l="0" t="0" r="r" b="b"/>
              <a:pathLst>
                <a:path w="1129" h="697">
                  <a:moveTo>
                    <a:pt x="588" y="696"/>
                  </a:moveTo>
                  <a:lnTo>
                    <a:pt x="156" y="600"/>
                  </a:lnTo>
                  <a:lnTo>
                    <a:pt x="0" y="408"/>
                  </a:lnTo>
                  <a:lnTo>
                    <a:pt x="792" y="0"/>
                  </a:lnTo>
                  <a:lnTo>
                    <a:pt x="840" y="432"/>
                  </a:lnTo>
                  <a:lnTo>
                    <a:pt x="1128" y="49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sp>
          <p:nvSpPr>
            <p:cNvPr id="159813" name="Freeform 69"/>
            <p:cNvSpPr>
              <a:spLocks/>
            </p:cNvSpPr>
            <p:nvPr/>
          </p:nvSpPr>
          <p:spPr bwMode="auto">
            <a:xfrm>
              <a:off x="1500" y="2280"/>
              <a:ext cx="217" cy="73"/>
            </a:xfrm>
            <a:custGeom>
              <a:avLst/>
              <a:gdLst>
                <a:gd name="T0" fmla="*/ 216 w 217"/>
                <a:gd name="T1" fmla="*/ 72 h 73"/>
                <a:gd name="T2" fmla="*/ 72 w 217"/>
                <a:gd name="T3" fmla="*/ 72 h 73"/>
                <a:gd name="T4" fmla="*/ 0 w 217"/>
                <a:gd name="T5" fmla="*/ 0 h 73"/>
              </a:gdLst>
              <a:ahLst/>
              <a:cxnLst>
                <a:cxn ang="0">
                  <a:pos x="T0" y="T1"/>
                </a:cxn>
                <a:cxn ang="0">
                  <a:pos x="T2" y="T3"/>
                </a:cxn>
                <a:cxn ang="0">
                  <a:pos x="T4" y="T5"/>
                </a:cxn>
              </a:cxnLst>
              <a:rect l="0" t="0" r="r" b="b"/>
              <a:pathLst>
                <a:path w="217" h="73">
                  <a:moveTo>
                    <a:pt x="216" y="72"/>
                  </a:moveTo>
                  <a:lnTo>
                    <a:pt x="72" y="72"/>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b="0">
                <a:solidFill>
                  <a:srgbClr val="800000"/>
                </a:solidFill>
                <a:effectLst>
                  <a:outerShdw blurRad="38100" dist="38100" dir="2700000" algn="tl">
                    <a:srgbClr val="000000">
                      <a:alpha val="43137"/>
                    </a:srgbClr>
                  </a:outerShdw>
                </a:effectLst>
              </a:endParaRPr>
            </a:p>
          </p:txBody>
        </p:sp>
      </p:grpSp>
      <p:grpSp>
        <p:nvGrpSpPr>
          <p:cNvPr id="159814" name="Group 70"/>
          <p:cNvGrpSpPr>
            <a:grpSpLocks/>
          </p:cNvGrpSpPr>
          <p:nvPr/>
        </p:nvGrpSpPr>
        <p:grpSpPr bwMode="auto">
          <a:xfrm>
            <a:off x="3428999" y="3695700"/>
            <a:ext cx="1816100" cy="609600"/>
            <a:chOff x="2160" y="2328"/>
            <a:chExt cx="1144" cy="384"/>
          </a:xfrm>
        </p:grpSpPr>
        <p:sp>
          <p:nvSpPr>
            <p:cNvPr id="159815" name="Rectangle 71"/>
            <p:cNvSpPr>
              <a:spLocks noChangeArrowheads="1"/>
            </p:cNvSpPr>
            <p:nvPr/>
          </p:nvSpPr>
          <p:spPr bwMode="auto">
            <a:xfrm>
              <a:off x="2160" y="2352"/>
              <a:ext cx="113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2400" b="0" dirty="0" err="1">
                  <a:solidFill>
                    <a:srgbClr val="800000"/>
                  </a:solidFill>
                </a:rPr>
                <a:t>Interspective</a:t>
              </a:r>
              <a:endParaRPr lang="en-GB" sz="2400" b="0" dirty="0">
                <a:solidFill>
                  <a:srgbClr val="800000"/>
                </a:solidFill>
              </a:endParaRPr>
            </a:p>
          </p:txBody>
        </p:sp>
        <p:sp>
          <p:nvSpPr>
            <p:cNvPr id="159816" name="Line 72"/>
            <p:cNvSpPr>
              <a:spLocks noChangeShapeType="1"/>
            </p:cNvSpPr>
            <p:nvPr/>
          </p:nvSpPr>
          <p:spPr bwMode="auto">
            <a:xfrm>
              <a:off x="2184" y="2712"/>
              <a:ext cx="1120"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sp>
          <p:nvSpPr>
            <p:cNvPr id="159817" name="Line 73"/>
            <p:cNvSpPr>
              <a:spLocks noChangeShapeType="1"/>
            </p:cNvSpPr>
            <p:nvPr/>
          </p:nvSpPr>
          <p:spPr bwMode="auto">
            <a:xfrm>
              <a:off x="2160" y="2328"/>
              <a:ext cx="1120" cy="0"/>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grpSp>
      <p:grpSp>
        <p:nvGrpSpPr>
          <p:cNvPr id="159818" name="Group 74"/>
          <p:cNvGrpSpPr>
            <a:grpSpLocks/>
          </p:cNvGrpSpPr>
          <p:nvPr/>
        </p:nvGrpSpPr>
        <p:grpSpPr bwMode="auto">
          <a:xfrm>
            <a:off x="4287837" y="1911349"/>
            <a:ext cx="1847850" cy="730250"/>
            <a:chOff x="2701" y="1204"/>
            <a:chExt cx="1164" cy="460"/>
          </a:xfrm>
        </p:grpSpPr>
        <p:sp>
          <p:nvSpPr>
            <p:cNvPr id="159819" name="Rectangle 75"/>
            <p:cNvSpPr>
              <a:spLocks noChangeArrowheads="1"/>
            </p:cNvSpPr>
            <p:nvPr/>
          </p:nvSpPr>
          <p:spPr bwMode="auto">
            <a:xfrm rot="19740000">
              <a:off x="2701" y="1370"/>
              <a:ext cx="116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2400" b="0" dirty="0" err="1">
                  <a:solidFill>
                    <a:srgbClr val="800000"/>
                  </a:solidFill>
                </a:rPr>
                <a:t>Extraspective</a:t>
              </a:r>
              <a:endParaRPr lang="en-GB" sz="2400" b="0" dirty="0">
                <a:solidFill>
                  <a:srgbClr val="800000"/>
                </a:solidFill>
              </a:endParaRPr>
            </a:p>
          </p:txBody>
        </p:sp>
        <p:sp>
          <p:nvSpPr>
            <p:cNvPr id="159820" name="Line 76"/>
            <p:cNvSpPr>
              <a:spLocks noChangeShapeType="1"/>
            </p:cNvSpPr>
            <p:nvPr/>
          </p:nvSpPr>
          <p:spPr bwMode="auto">
            <a:xfrm flipH="1">
              <a:off x="2760" y="1204"/>
              <a:ext cx="756" cy="46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b="0" dirty="0">
                <a:solidFill>
                  <a:srgbClr val="800000"/>
                </a:solidFill>
                <a:effectLst>
                  <a:outerShdw blurRad="38100" dist="38100" dir="2700000" algn="tl">
                    <a:srgbClr val="000000">
                      <a:alpha val="43137"/>
                    </a:srgbClr>
                  </a:outerShdw>
                </a:effectLst>
              </a:endParaRPr>
            </a:p>
          </p:txBody>
        </p:sp>
      </p:grpSp>
      <p:grpSp>
        <p:nvGrpSpPr>
          <p:cNvPr id="159821" name="Group 77"/>
          <p:cNvGrpSpPr>
            <a:grpSpLocks/>
          </p:cNvGrpSpPr>
          <p:nvPr/>
        </p:nvGrpSpPr>
        <p:grpSpPr bwMode="auto">
          <a:xfrm>
            <a:off x="6858000" y="2286000"/>
            <a:ext cx="1143000" cy="3565525"/>
            <a:chOff x="4320" y="1440"/>
            <a:chExt cx="720" cy="2246"/>
          </a:xfrm>
        </p:grpSpPr>
        <p:sp>
          <p:nvSpPr>
            <p:cNvPr id="159822" name="Text Box 78"/>
            <p:cNvSpPr txBox="1">
              <a:spLocks noChangeArrowheads="1"/>
            </p:cNvSpPr>
            <p:nvPr/>
          </p:nvSpPr>
          <p:spPr bwMode="auto">
            <a:xfrm rot="58">
              <a:off x="4848" y="1500"/>
              <a:ext cx="192" cy="2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70000"/>
                </a:lnSpc>
              </a:pPr>
              <a:r>
                <a:rPr lang="en-GB" sz="2400" b="0" dirty="0">
                  <a:solidFill>
                    <a:srgbClr val="800000"/>
                  </a:solidFill>
                </a:rPr>
                <a:t>Introspective</a:t>
              </a:r>
            </a:p>
          </p:txBody>
        </p:sp>
        <p:sp>
          <p:nvSpPr>
            <p:cNvPr id="159823" name="Freeform 79"/>
            <p:cNvSpPr>
              <a:spLocks/>
            </p:cNvSpPr>
            <p:nvPr/>
          </p:nvSpPr>
          <p:spPr bwMode="auto">
            <a:xfrm>
              <a:off x="4368" y="1440"/>
              <a:ext cx="376" cy="424"/>
            </a:xfrm>
            <a:custGeom>
              <a:avLst/>
              <a:gdLst>
                <a:gd name="T0" fmla="*/ 0 w 376"/>
                <a:gd name="T1" fmla="*/ 184 h 424"/>
                <a:gd name="T2" fmla="*/ 336 w 376"/>
                <a:gd name="T3" fmla="*/ 40 h 424"/>
                <a:gd name="T4" fmla="*/ 240 w 376"/>
                <a:gd name="T5" fmla="*/ 424 h 424"/>
              </a:gdLst>
              <a:ahLst/>
              <a:cxnLst>
                <a:cxn ang="0">
                  <a:pos x="T0" y="T1"/>
                </a:cxn>
                <a:cxn ang="0">
                  <a:pos x="T2" y="T3"/>
                </a:cxn>
                <a:cxn ang="0">
                  <a:pos x="T4" y="T5"/>
                </a:cxn>
              </a:cxnLst>
              <a:rect l="0" t="0" r="r" b="b"/>
              <a:pathLst>
                <a:path w="376" h="424">
                  <a:moveTo>
                    <a:pt x="0" y="184"/>
                  </a:moveTo>
                  <a:cubicBezTo>
                    <a:pt x="148" y="92"/>
                    <a:pt x="296" y="0"/>
                    <a:pt x="336" y="40"/>
                  </a:cubicBezTo>
                  <a:cubicBezTo>
                    <a:pt x="376" y="80"/>
                    <a:pt x="308" y="252"/>
                    <a:pt x="240" y="424"/>
                  </a:cubicBezTo>
                </a:path>
              </a:pathLst>
            </a:custGeom>
            <a:noFill/>
            <a:ln w="2857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sp>
          <p:nvSpPr>
            <p:cNvPr id="159824" name="Line 80"/>
            <p:cNvSpPr>
              <a:spLocks noChangeShapeType="1"/>
            </p:cNvSpPr>
            <p:nvPr/>
          </p:nvSpPr>
          <p:spPr bwMode="auto">
            <a:xfrm flipH="1">
              <a:off x="4320" y="1584"/>
              <a:ext cx="96" cy="96"/>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grpSp>
      <p:grpSp>
        <p:nvGrpSpPr>
          <p:cNvPr id="159825" name="Group 81"/>
          <p:cNvGrpSpPr>
            <a:grpSpLocks/>
          </p:cNvGrpSpPr>
          <p:nvPr/>
        </p:nvGrpSpPr>
        <p:grpSpPr bwMode="auto">
          <a:xfrm>
            <a:off x="683568" y="2150368"/>
            <a:ext cx="1798638" cy="990600"/>
            <a:chOff x="432" y="1344"/>
            <a:chExt cx="1133" cy="624"/>
          </a:xfrm>
        </p:grpSpPr>
        <p:sp>
          <p:nvSpPr>
            <p:cNvPr id="159826" name="Rectangle 82"/>
            <p:cNvSpPr>
              <a:spLocks noChangeArrowheads="1"/>
            </p:cNvSpPr>
            <p:nvPr/>
          </p:nvSpPr>
          <p:spPr bwMode="auto">
            <a:xfrm>
              <a:off x="432" y="1344"/>
              <a:ext cx="1133"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2400" b="0" dirty="0" err="1">
                  <a:solidFill>
                    <a:srgbClr val="800000"/>
                  </a:solidFill>
                </a:rPr>
                <a:t>Intraspective</a:t>
              </a:r>
              <a:endParaRPr lang="en-GB" sz="2400" b="0" dirty="0">
                <a:solidFill>
                  <a:srgbClr val="800000"/>
                </a:solidFill>
              </a:endParaRPr>
            </a:p>
          </p:txBody>
        </p:sp>
        <p:grpSp>
          <p:nvGrpSpPr>
            <p:cNvPr id="159827" name="Group 83"/>
            <p:cNvGrpSpPr>
              <a:grpSpLocks/>
            </p:cNvGrpSpPr>
            <p:nvPr/>
          </p:nvGrpSpPr>
          <p:grpSpPr bwMode="auto">
            <a:xfrm>
              <a:off x="1104" y="1707"/>
              <a:ext cx="288" cy="261"/>
              <a:chOff x="1104" y="1707"/>
              <a:chExt cx="288" cy="261"/>
            </a:xfrm>
          </p:grpSpPr>
          <p:sp>
            <p:nvSpPr>
              <p:cNvPr id="159828" name="Freeform 84"/>
              <p:cNvSpPr>
                <a:spLocks/>
              </p:cNvSpPr>
              <p:nvPr/>
            </p:nvSpPr>
            <p:spPr bwMode="auto">
              <a:xfrm>
                <a:off x="1104" y="1707"/>
                <a:ext cx="288" cy="192"/>
              </a:xfrm>
              <a:custGeom>
                <a:avLst/>
                <a:gdLst>
                  <a:gd name="T0" fmla="*/ 0 w 192"/>
                  <a:gd name="T1" fmla="*/ 96 h 96"/>
                  <a:gd name="T2" fmla="*/ 96 w 192"/>
                  <a:gd name="T3" fmla="*/ 0 h 96"/>
                  <a:gd name="T4" fmla="*/ 192 w 192"/>
                  <a:gd name="T5" fmla="*/ 96 h 96"/>
                </a:gdLst>
                <a:ahLst/>
                <a:cxnLst>
                  <a:cxn ang="0">
                    <a:pos x="T0" y="T1"/>
                  </a:cxn>
                  <a:cxn ang="0">
                    <a:pos x="T2" y="T3"/>
                  </a:cxn>
                  <a:cxn ang="0">
                    <a:pos x="T4" y="T5"/>
                  </a:cxn>
                </a:cxnLst>
                <a:rect l="0" t="0" r="r" b="b"/>
                <a:pathLst>
                  <a:path w="192" h="96">
                    <a:moveTo>
                      <a:pt x="0" y="96"/>
                    </a:moveTo>
                    <a:cubicBezTo>
                      <a:pt x="32" y="48"/>
                      <a:pt x="64" y="0"/>
                      <a:pt x="96" y="0"/>
                    </a:cubicBezTo>
                    <a:cubicBezTo>
                      <a:pt x="128" y="0"/>
                      <a:pt x="176" y="80"/>
                      <a:pt x="192" y="96"/>
                    </a:cubicBezTo>
                  </a:path>
                </a:pathLst>
              </a:custGeom>
              <a:noFill/>
              <a:ln w="38100" cmpd="sng">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sp>
            <p:nvSpPr>
              <p:cNvPr id="159829" name="Line 85"/>
              <p:cNvSpPr>
                <a:spLocks noChangeShapeType="1"/>
              </p:cNvSpPr>
              <p:nvPr/>
            </p:nvSpPr>
            <p:spPr bwMode="auto">
              <a:xfrm>
                <a:off x="1344" y="1920"/>
                <a:ext cx="48" cy="4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sp>
            <p:nvSpPr>
              <p:cNvPr id="159830" name="Line 86"/>
              <p:cNvSpPr>
                <a:spLocks noChangeShapeType="1"/>
              </p:cNvSpPr>
              <p:nvPr/>
            </p:nvSpPr>
            <p:spPr bwMode="auto">
              <a:xfrm flipH="1">
                <a:off x="1104" y="1872"/>
                <a:ext cx="48" cy="9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sz="2400">
                  <a:solidFill>
                    <a:srgbClr val="800000"/>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77648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9818"/>
                                        </p:tgtEl>
                                        <p:attrNameLst>
                                          <p:attrName>style.visibility</p:attrName>
                                        </p:attrNameLst>
                                      </p:cBhvr>
                                      <p:to>
                                        <p:strVal val="visible"/>
                                      </p:to>
                                    </p:set>
                                    <p:animEffect transition="in" filter="fade">
                                      <p:cBhvr>
                                        <p:cTn id="7" dur="500"/>
                                        <p:tgtEl>
                                          <p:spTgt spid="159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9825"/>
                                        </p:tgtEl>
                                        <p:attrNameLst>
                                          <p:attrName>style.visibility</p:attrName>
                                        </p:attrNameLst>
                                      </p:cBhvr>
                                      <p:to>
                                        <p:strVal val="visible"/>
                                      </p:to>
                                    </p:set>
                                    <p:animEffect transition="in" filter="fade">
                                      <p:cBhvr>
                                        <p:cTn id="12" dur="500"/>
                                        <p:tgtEl>
                                          <p:spTgt spid="1598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9814"/>
                                        </p:tgtEl>
                                        <p:attrNameLst>
                                          <p:attrName>style.visibility</p:attrName>
                                        </p:attrNameLst>
                                      </p:cBhvr>
                                      <p:to>
                                        <p:strVal val="visible"/>
                                      </p:to>
                                    </p:set>
                                    <p:animEffect transition="in" filter="fade">
                                      <p:cBhvr>
                                        <p:cTn id="17" dur="500"/>
                                        <p:tgtEl>
                                          <p:spTgt spid="1598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9821"/>
                                        </p:tgtEl>
                                        <p:attrNameLst>
                                          <p:attrName>style.visibility</p:attrName>
                                        </p:attrNameLst>
                                      </p:cBhvr>
                                      <p:to>
                                        <p:strVal val="visible"/>
                                      </p:to>
                                    </p:set>
                                    <p:animEffect transition="in" filter="fade">
                                      <p:cBhvr>
                                        <p:cTn id="22" dur="500"/>
                                        <p:tgtEl>
                                          <p:spTgt spid="159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04800" y="152400"/>
            <a:ext cx="8686800" cy="1066800"/>
          </a:xfrm>
        </p:spPr>
        <p:txBody>
          <a:bodyPr>
            <a:normAutofit/>
          </a:bodyPr>
          <a:lstStyle/>
          <a:p>
            <a:r>
              <a:rPr lang="en-US"/>
              <a:t>What are the significant products of research?</a:t>
            </a:r>
          </a:p>
        </p:txBody>
      </p:sp>
      <p:sp>
        <p:nvSpPr>
          <p:cNvPr id="150531" name="Rectangle 3"/>
          <p:cNvSpPr>
            <a:spLocks noGrp="1" noChangeArrowheads="1"/>
          </p:cNvSpPr>
          <p:nvPr>
            <p:ph type="body" idx="1"/>
          </p:nvPr>
        </p:nvSpPr>
        <p:spPr>
          <a:xfrm>
            <a:off x="228600" y="1371600"/>
            <a:ext cx="8763000" cy="4114800"/>
          </a:xfrm>
        </p:spPr>
        <p:txBody>
          <a:bodyPr/>
          <a:lstStyle/>
          <a:p>
            <a:pPr>
              <a:lnSpc>
                <a:spcPct val="90000"/>
              </a:lnSpc>
              <a:buClr>
                <a:srgbClr val="FF6600"/>
              </a:buClr>
              <a:buFont typeface="Wingdings" charset="0"/>
              <a:buChar char="S"/>
            </a:pPr>
            <a:r>
              <a:rPr lang="en-US" dirty="0"/>
              <a:t>Transformations of the </a:t>
            </a:r>
            <a:r>
              <a:rPr lang="ja-JP" altLang="en-US" dirty="0"/>
              <a:t>‘</a:t>
            </a:r>
            <a:r>
              <a:rPr lang="en-US" dirty="0"/>
              <a:t>being</a:t>
            </a:r>
            <a:r>
              <a:rPr lang="ja-JP" altLang="en-US" dirty="0"/>
              <a:t>’</a:t>
            </a:r>
            <a:r>
              <a:rPr lang="en-US" dirty="0"/>
              <a:t> of the researchers </a:t>
            </a:r>
          </a:p>
          <a:p>
            <a:pPr>
              <a:lnSpc>
                <a:spcPct val="90000"/>
              </a:lnSpc>
              <a:buClr>
                <a:srgbClr val="FF6600"/>
              </a:buClr>
              <a:buFont typeface="Wingdings" charset="0"/>
              <a:buChar char="S"/>
            </a:pPr>
            <a:r>
              <a:rPr lang="en-US" dirty="0"/>
              <a:t>Increased sensitivity to notice what was previously not noticed</a:t>
            </a:r>
          </a:p>
          <a:p>
            <a:pPr>
              <a:lnSpc>
                <a:spcPct val="90000"/>
              </a:lnSpc>
              <a:buClr>
                <a:srgbClr val="FF6600"/>
              </a:buClr>
              <a:buFont typeface="Wingdings" charset="0"/>
              <a:buChar char="S"/>
            </a:pPr>
            <a:r>
              <a:rPr lang="en-US" dirty="0"/>
              <a:t>Refined vocabulary for discussing, discerning and </a:t>
            </a:r>
            <a:r>
              <a:rPr lang="en-US" dirty="0" err="1"/>
              <a:t>analysing</a:t>
            </a:r>
            <a:endParaRPr lang="en-US" dirty="0"/>
          </a:p>
          <a:p>
            <a:pPr>
              <a:lnSpc>
                <a:spcPct val="90000"/>
              </a:lnSpc>
              <a:buClr>
                <a:srgbClr val="FF6600"/>
              </a:buClr>
              <a:buFont typeface="Wingdings" charset="0"/>
              <a:buChar char="S"/>
            </a:pPr>
            <a:r>
              <a:rPr lang="en-US" dirty="0"/>
              <a:t>Awareness which informs future choices of action</a:t>
            </a:r>
          </a:p>
          <a:p>
            <a:pPr lvl="1">
              <a:lnSpc>
                <a:spcPct val="90000"/>
              </a:lnSpc>
              <a:buClr>
                <a:srgbClr val="FF6600"/>
              </a:buClr>
              <a:buFont typeface="Wingdings" charset="0"/>
              <a:buChar char="S"/>
            </a:pPr>
            <a:r>
              <a:rPr lang="en-US" dirty="0"/>
              <a:t>Self</a:t>
            </a:r>
          </a:p>
          <a:p>
            <a:pPr lvl="1">
              <a:lnSpc>
                <a:spcPct val="90000"/>
              </a:lnSpc>
              <a:buClr>
                <a:srgbClr val="FF6600"/>
              </a:buClr>
              <a:buFont typeface="Wingdings" charset="0"/>
              <a:buChar char="S"/>
            </a:pPr>
            <a:r>
              <a:rPr lang="en-US" dirty="0"/>
              <a:t>Others</a:t>
            </a:r>
          </a:p>
          <a:p>
            <a:pPr>
              <a:lnSpc>
                <a:spcPct val="90000"/>
              </a:lnSpc>
            </a:pPr>
            <a:endParaRPr lang="en-US" dirty="0"/>
          </a:p>
        </p:txBody>
      </p:sp>
    </p:spTree>
    <p:extLst>
      <p:ext uri="{BB962C8B-B14F-4D97-AF65-F5344CB8AC3E}">
        <p14:creationId xmlns:p14="http://schemas.microsoft.com/office/powerpoint/2010/main" val="1883923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Interwoven Worlds</a:t>
            </a:r>
          </a:p>
        </p:txBody>
      </p:sp>
      <p:sp>
        <p:nvSpPr>
          <p:cNvPr id="162820" name="Oval 4"/>
          <p:cNvSpPr>
            <a:spLocks noChangeArrowheads="1"/>
          </p:cNvSpPr>
          <p:nvPr/>
        </p:nvSpPr>
        <p:spPr bwMode="auto">
          <a:xfrm>
            <a:off x="2286000" y="3055938"/>
            <a:ext cx="5273675" cy="3306762"/>
          </a:xfrm>
          <a:prstGeom prst="ellipse">
            <a:avLst/>
          </a:prstGeom>
          <a:noFill/>
          <a:ln w="381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62821" name="Oval 5"/>
          <p:cNvSpPr>
            <a:spLocks noChangeArrowheads="1"/>
          </p:cNvSpPr>
          <p:nvPr/>
        </p:nvSpPr>
        <p:spPr bwMode="auto">
          <a:xfrm>
            <a:off x="625475" y="1524000"/>
            <a:ext cx="5273675" cy="3306763"/>
          </a:xfrm>
          <a:prstGeom prst="ellipse">
            <a:avLst/>
          </a:prstGeom>
          <a:noFill/>
          <a:ln w="381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62822" name="Rectangle 6"/>
          <p:cNvSpPr>
            <a:spLocks noChangeArrowheads="1"/>
          </p:cNvSpPr>
          <p:nvPr/>
        </p:nvSpPr>
        <p:spPr bwMode="auto">
          <a:xfrm>
            <a:off x="1447800" y="1593850"/>
            <a:ext cx="2743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GB" sz="2000" b="0" i="1" dirty="0">
                <a:solidFill>
                  <a:srgbClr val="FF0000"/>
                </a:solidFill>
              </a:rPr>
              <a:t>Own</a:t>
            </a:r>
            <a:br>
              <a:rPr lang="en-GB" sz="2000" b="0" i="1" dirty="0">
                <a:solidFill>
                  <a:srgbClr val="FF0000"/>
                </a:solidFill>
              </a:rPr>
            </a:br>
            <a:r>
              <a:rPr lang="en-GB" sz="2000" b="0" i="1" dirty="0">
                <a:solidFill>
                  <a:srgbClr val="FF0000"/>
                </a:solidFill>
              </a:rPr>
              <a:t> world of experience</a:t>
            </a:r>
          </a:p>
        </p:txBody>
      </p:sp>
      <p:sp>
        <p:nvSpPr>
          <p:cNvPr id="162823" name="Rectangle 7"/>
          <p:cNvSpPr>
            <a:spLocks noChangeArrowheads="1"/>
          </p:cNvSpPr>
          <p:nvPr/>
        </p:nvSpPr>
        <p:spPr bwMode="auto">
          <a:xfrm>
            <a:off x="2514600" y="2590800"/>
            <a:ext cx="7191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dirty="0">
                <a:solidFill>
                  <a:srgbClr val="000000"/>
                </a:solidFill>
              </a:rPr>
              <a:t>Trying</a:t>
            </a:r>
          </a:p>
        </p:txBody>
      </p:sp>
      <p:sp>
        <p:nvSpPr>
          <p:cNvPr id="162824" name="Rectangle 8"/>
          <p:cNvSpPr>
            <a:spLocks noChangeArrowheads="1"/>
          </p:cNvSpPr>
          <p:nvPr/>
        </p:nvSpPr>
        <p:spPr bwMode="auto">
          <a:xfrm>
            <a:off x="1403648" y="3284984"/>
            <a:ext cx="11778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dirty="0">
                <a:solidFill>
                  <a:srgbClr val="000000"/>
                </a:solidFill>
              </a:rPr>
              <a:t>Reflecting</a:t>
            </a:r>
          </a:p>
        </p:txBody>
      </p:sp>
      <p:grpSp>
        <p:nvGrpSpPr>
          <p:cNvPr id="162825" name="Group 9"/>
          <p:cNvGrpSpPr>
            <a:grpSpLocks/>
          </p:cNvGrpSpPr>
          <p:nvPr/>
        </p:nvGrpSpPr>
        <p:grpSpPr bwMode="auto">
          <a:xfrm>
            <a:off x="7020272" y="2708920"/>
            <a:ext cx="1336675" cy="989013"/>
            <a:chOff x="3877" y="1667"/>
            <a:chExt cx="842" cy="623"/>
          </a:xfrm>
        </p:grpSpPr>
        <p:sp>
          <p:nvSpPr>
            <p:cNvPr id="162826" name="Rectangle 10"/>
            <p:cNvSpPr>
              <a:spLocks noChangeArrowheads="1"/>
            </p:cNvSpPr>
            <p:nvPr/>
          </p:nvSpPr>
          <p:spPr bwMode="auto">
            <a:xfrm>
              <a:off x="4134" y="1667"/>
              <a:ext cx="561" cy="19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a:solidFill>
                    <a:srgbClr val="000000"/>
                  </a:solidFill>
                </a:rPr>
                <a:t>Seeking </a:t>
              </a:r>
            </a:p>
          </p:txBody>
        </p:sp>
        <p:sp>
          <p:nvSpPr>
            <p:cNvPr id="162827" name="Rectangle 11"/>
            <p:cNvSpPr>
              <a:spLocks noChangeArrowheads="1"/>
            </p:cNvSpPr>
            <p:nvPr/>
          </p:nvSpPr>
          <p:spPr bwMode="auto">
            <a:xfrm>
              <a:off x="3998" y="1883"/>
              <a:ext cx="721" cy="19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dirty="0">
                  <a:solidFill>
                    <a:srgbClr val="000000"/>
                  </a:solidFill>
                </a:rPr>
                <a:t>resonance</a:t>
              </a:r>
            </a:p>
          </p:txBody>
        </p:sp>
        <p:sp>
          <p:nvSpPr>
            <p:cNvPr id="162828" name="Rectangle 12"/>
            <p:cNvSpPr>
              <a:spLocks noChangeArrowheads="1"/>
            </p:cNvSpPr>
            <p:nvPr/>
          </p:nvSpPr>
          <p:spPr bwMode="auto">
            <a:xfrm>
              <a:off x="3877" y="2098"/>
              <a:ext cx="838" cy="192"/>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a:solidFill>
                    <a:srgbClr val="000000"/>
                  </a:solidFill>
                </a:rPr>
                <a:t>with others</a:t>
              </a:r>
            </a:p>
          </p:txBody>
        </p:sp>
      </p:grpSp>
      <p:sp>
        <p:nvSpPr>
          <p:cNvPr id="162829" name="Rectangle 13"/>
          <p:cNvSpPr>
            <a:spLocks noChangeArrowheads="1"/>
          </p:cNvSpPr>
          <p:nvPr/>
        </p:nvSpPr>
        <p:spPr bwMode="auto">
          <a:xfrm>
            <a:off x="5411788" y="1630363"/>
            <a:ext cx="27416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GB" sz="2000" b="0" i="1">
                <a:solidFill>
                  <a:srgbClr val="FF0000"/>
                </a:solidFill>
              </a:rPr>
              <a:t>Colleague's</a:t>
            </a:r>
            <a:br>
              <a:rPr lang="en-GB" sz="2000" b="0" i="1">
                <a:solidFill>
                  <a:srgbClr val="FF0000"/>
                </a:solidFill>
              </a:rPr>
            </a:br>
            <a:r>
              <a:rPr lang="en-GB" sz="2000" b="0" i="1">
                <a:solidFill>
                  <a:srgbClr val="FF0000"/>
                </a:solidFill>
              </a:rPr>
              <a:t> world of experience</a:t>
            </a:r>
          </a:p>
        </p:txBody>
      </p:sp>
      <p:sp>
        <p:nvSpPr>
          <p:cNvPr id="162830" name="Oval 14"/>
          <p:cNvSpPr>
            <a:spLocks noChangeArrowheads="1"/>
          </p:cNvSpPr>
          <p:nvPr/>
        </p:nvSpPr>
        <p:spPr bwMode="auto">
          <a:xfrm>
            <a:off x="3705225" y="1524000"/>
            <a:ext cx="5273675" cy="3306763"/>
          </a:xfrm>
          <a:prstGeom prst="ellipse">
            <a:avLst/>
          </a:prstGeom>
          <a:noFill/>
          <a:ln w="381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62831" name="Rectangle 15"/>
          <p:cNvSpPr>
            <a:spLocks noChangeArrowheads="1"/>
          </p:cNvSpPr>
          <p:nvPr/>
        </p:nvSpPr>
        <p:spPr bwMode="auto">
          <a:xfrm>
            <a:off x="3490913" y="5524500"/>
            <a:ext cx="263366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GB" sz="2000" b="0" i="1">
                <a:solidFill>
                  <a:srgbClr val="FF0000"/>
                </a:solidFill>
              </a:rPr>
              <a:t>World of observations </a:t>
            </a:r>
            <a:br>
              <a:rPr lang="en-GB" sz="2000" b="0" i="1">
                <a:solidFill>
                  <a:srgbClr val="FF0000"/>
                </a:solidFill>
              </a:rPr>
            </a:br>
            <a:r>
              <a:rPr lang="en-GB" sz="2000" b="0" i="1">
                <a:solidFill>
                  <a:srgbClr val="FF0000"/>
                </a:solidFill>
              </a:rPr>
              <a:t> &amp; theories</a:t>
            </a:r>
          </a:p>
        </p:txBody>
      </p:sp>
      <p:sp>
        <p:nvSpPr>
          <p:cNvPr id="162832" name="Rectangle 16"/>
          <p:cNvSpPr>
            <a:spLocks noChangeArrowheads="1"/>
          </p:cNvSpPr>
          <p:nvPr/>
        </p:nvSpPr>
        <p:spPr bwMode="auto">
          <a:xfrm>
            <a:off x="4114800" y="3352800"/>
            <a:ext cx="1405375" cy="615553"/>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a:solidFill>
                  <a:srgbClr val="000000"/>
                </a:solidFill>
              </a:rPr>
              <a:t>Recognising</a:t>
            </a:r>
            <a:br>
              <a:rPr lang="en-GB" sz="2000" b="0">
                <a:solidFill>
                  <a:srgbClr val="000000"/>
                </a:solidFill>
              </a:rPr>
            </a:br>
            <a:r>
              <a:rPr lang="en-GB" sz="2000" b="0">
                <a:solidFill>
                  <a:srgbClr val="000000"/>
                </a:solidFill>
              </a:rPr>
              <a:t> Possibilities </a:t>
            </a:r>
          </a:p>
        </p:txBody>
      </p:sp>
      <p:sp>
        <p:nvSpPr>
          <p:cNvPr id="162833" name="Rectangle 17"/>
          <p:cNvSpPr>
            <a:spLocks noChangeArrowheads="1"/>
          </p:cNvSpPr>
          <p:nvPr/>
        </p:nvSpPr>
        <p:spPr bwMode="auto">
          <a:xfrm>
            <a:off x="5796136" y="4077072"/>
            <a:ext cx="12049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2000" b="0" dirty="0">
                <a:solidFill>
                  <a:srgbClr val="000000"/>
                </a:solidFill>
              </a:rPr>
              <a:t>Expressing</a:t>
            </a:r>
          </a:p>
        </p:txBody>
      </p:sp>
      <p:sp>
        <p:nvSpPr>
          <p:cNvPr id="162834" name="Rectangle 18"/>
          <p:cNvSpPr>
            <a:spLocks noChangeArrowheads="1"/>
          </p:cNvSpPr>
          <p:nvPr/>
        </p:nvSpPr>
        <p:spPr bwMode="auto">
          <a:xfrm>
            <a:off x="2699792" y="4077072"/>
            <a:ext cx="1112621" cy="30777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0">
                <a:solidFill>
                  <a:srgbClr val="000000"/>
                </a:solidFill>
                <a:miter lim="800000"/>
                <a:headEnd/>
                <a:tailEnd/>
              </a14:hiddenLine>
            </a:ext>
          </a:extLst>
        </p:spPr>
        <p:txBody>
          <a:bodyPr wrap="none" lIns="0" tIns="0" rIns="0" bIns="0">
            <a:spAutoFit/>
          </a:bodyPr>
          <a:lstStyle/>
          <a:p>
            <a:r>
              <a:rPr lang="en-GB" sz="2000" b="0" dirty="0">
                <a:solidFill>
                  <a:srgbClr val="000000"/>
                </a:solidFill>
              </a:rPr>
              <a:t>Preparing </a:t>
            </a:r>
          </a:p>
        </p:txBody>
      </p:sp>
    </p:spTree>
    <p:extLst>
      <p:ext uri="{BB962C8B-B14F-4D97-AF65-F5344CB8AC3E}">
        <p14:creationId xmlns:p14="http://schemas.microsoft.com/office/powerpoint/2010/main" val="2537877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t>Protases</a:t>
            </a:r>
          </a:p>
        </p:txBody>
      </p:sp>
      <p:sp>
        <p:nvSpPr>
          <p:cNvPr id="157699" name="Rectangle 3"/>
          <p:cNvSpPr>
            <a:spLocks noGrp="1" noChangeArrowheads="1"/>
          </p:cNvSpPr>
          <p:nvPr>
            <p:ph type="body" idx="1"/>
          </p:nvPr>
        </p:nvSpPr>
        <p:spPr/>
        <p:txBody>
          <a:bodyPr/>
          <a:lstStyle/>
          <a:p>
            <a:pPr>
              <a:lnSpc>
                <a:spcPct val="90000"/>
              </a:lnSpc>
              <a:spcBef>
                <a:spcPct val="0"/>
              </a:spcBef>
              <a:spcAft>
                <a:spcPct val="100000"/>
              </a:spcAft>
              <a:buClr>
                <a:srgbClr val="FF8000"/>
              </a:buClr>
              <a:buFont typeface="Monotype Sorts" charset="0"/>
              <a:buChar char="`"/>
            </a:pPr>
            <a:r>
              <a:rPr lang="en-US" sz="2800" b="0" dirty="0">
                <a:latin typeface="Comic Sans MS" charset="0"/>
              </a:rPr>
              <a:t>I cannot change others;</a:t>
            </a:r>
            <a:br>
              <a:rPr lang="en-US" sz="2800" b="0" dirty="0">
                <a:latin typeface="Comic Sans MS" charset="0"/>
              </a:rPr>
            </a:br>
            <a:r>
              <a:rPr lang="en-US" sz="2800" b="0" dirty="0">
                <a:latin typeface="Comic Sans MS" charset="0"/>
              </a:rPr>
              <a:t>I </a:t>
            </a:r>
            <a:r>
              <a:rPr lang="en-US" sz="2800" b="0" i="1" dirty="0">
                <a:solidFill>
                  <a:srgbClr val="FF0000"/>
                </a:solidFill>
                <a:latin typeface="Comic Sans MS" charset="0"/>
              </a:rPr>
              <a:t>can</a:t>
            </a:r>
            <a:r>
              <a:rPr lang="en-US" sz="2800" b="0" dirty="0">
                <a:solidFill>
                  <a:srgbClr val="FF0000"/>
                </a:solidFill>
                <a:latin typeface="Comic Sans MS" charset="0"/>
              </a:rPr>
              <a:t> </a:t>
            </a:r>
            <a:r>
              <a:rPr lang="en-US" sz="2800" b="0" dirty="0">
                <a:latin typeface="Comic Sans MS" charset="0"/>
              </a:rPr>
              <a:t>work at changing myself</a:t>
            </a:r>
          </a:p>
          <a:p>
            <a:pPr>
              <a:lnSpc>
                <a:spcPct val="90000"/>
              </a:lnSpc>
              <a:spcBef>
                <a:spcPct val="0"/>
              </a:spcBef>
              <a:spcAft>
                <a:spcPct val="100000"/>
              </a:spcAft>
              <a:buClr>
                <a:srgbClr val="FF8000"/>
              </a:buClr>
              <a:buFont typeface="Monotype Sorts" charset="0"/>
              <a:buChar char="`"/>
            </a:pPr>
            <a:r>
              <a:rPr lang="en-US" sz="2800" b="0" dirty="0">
                <a:latin typeface="Comic Sans MS" charset="0"/>
              </a:rPr>
              <a:t>To express is to over stress</a:t>
            </a:r>
          </a:p>
          <a:p>
            <a:pPr>
              <a:lnSpc>
                <a:spcPct val="90000"/>
              </a:lnSpc>
              <a:spcBef>
                <a:spcPct val="0"/>
              </a:spcBef>
              <a:spcAft>
                <a:spcPct val="100000"/>
              </a:spcAft>
              <a:buClr>
                <a:srgbClr val="FF8000"/>
              </a:buClr>
              <a:buFont typeface="Monotype Sorts" charset="0"/>
              <a:buChar char="`"/>
            </a:pPr>
            <a:r>
              <a:rPr lang="en-US" sz="2800" b="0" dirty="0">
                <a:latin typeface="Comic Sans MS" charset="0"/>
              </a:rPr>
              <a:t>One thing we do not seem to learn from experience, </a:t>
            </a:r>
            <a:br>
              <a:rPr lang="en-US" sz="2800" b="0" dirty="0">
                <a:latin typeface="Comic Sans MS" charset="0"/>
              </a:rPr>
            </a:br>
            <a:r>
              <a:rPr lang="en-US" sz="2800" b="0" dirty="0">
                <a:latin typeface="Comic Sans MS" charset="0"/>
              </a:rPr>
              <a:t>is that we do not often learn from experience alone</a:t>
            </a:r>
            <a:endParaRPr lang="en-US" dirty="0"/>
          </a:p>
        </p:txBody>
      </p:sp>
    </p:spTree>
    <p:extLst>
      <p:ext uri="{BB962C8B-B14F-4D97-AF65-F5344CB8AC3E}">
        <p14:creationId xmlns:p14="http://schemas.microsoft.com/office/powerpoint/2010/main" val="580316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Stances</a:t>
            </a:r>
          </a:p>
        </p:txBody>
      </p:sp>
      <p:sp>
        <p:nvSpPr>
          <p:cNvPr id="3" name="Content Placeholder 2"/>
          <p:cNvSpPr>
            <a:spLocks noGrp="1"/>
          </p:cNvSpPr>
          <p:nvPr>
            <p:ph idx="1"/>
          </p:nvPr>
        </p:nvSpPr>
        <p:spPr>
          <a:xfrm>
            <a:off x="323528" y="764704"/>
            <a:ext cx="8712968" cy="5904656"/>
          </a:xfrm>
        </p:spPr>
        <p:txBody>
          <a:bodyPr>
            <a:normAutofit fontScale="92500" lnSpcReduction="20000"/>
          </a:bodyPr>
          <a:lstStyle/>
          <a:p>
            <a:r>
              <a:rPr lang="en-GB"/>
              <a:t>Deficiency</a:t>
            </a:r>
          </a:p>
          <a:p>
            <a:pPr lvl="1"/>
            <a:r>
              <a:rPr lang="en-GB"/>
              <a:t>What learners cannot (do not) do at different ages and stages</a:t>
            </a:r>
          </a:p>
          <a:p>
            <a:pPr lvl="1"/>
            <a:r>
              <a:rPr lang="en-GB"/>
              <a:t>What teachers do not know, do, or appreciate about different topics and pedagogical strategies</a:t>
            </a:r>
          </a:p>
          <a:p>
            <a:r>
              <a:rPr lang="en-GB"/>
              <a:t>Proficiency</a:t>
            </a:r>
          </a:p>
          <a:p>
            <a:pPr lvl="1"/>
            <a:r>
              <a:rPr lang="en-GB"/>
              <a:t>What learners &amp; teachers &amp; policy makers do already</a:t>
            </a:r>
          </a:p>
          <a:p>
            <a:pPr lvl="1"/>
            <a:r>
              <a:rPr lang="en-GB"/>
              <a:t>Not doing for learners &amp; teachers what they can already do for themselves</a:t>
            </a:r>
          </a:p>
          <a:p>
            <a:r>
              <a:rPr lang="en-GB"/>
              <a:t>Efficiency &amp; Effectiveness</a:t>
            </a:r>
          </a:p>
          <a:p>
            <a:pPr lvl="1"/>
            <a:r>
              <a:rPr lang="en-GB"/>
              <a:t>Seeking efficient and effective ways of enhancing, extending, and enriching </a:t>
            </a:r>
          </a:p>
          <a:p>
            <a:pPr lvl="2"/>
            <a:r>
              <a:rPr lang="en-GB"/>
              <a:t>Peoples’ sensitivities to notice what matters</a:t>
            </a:r>
          </a:p>
          <a:p>
            <a:pPr lvl="2"/>
            <a:r>
              <a:rPr lang="en-GB"/>
              <a:t>Peoples’ powers,</a:t>
            </a:r>
          </a:p>
          <a:p>
            <a:pPr lvl="2"/>
            <a:r>
              <a:rPr lang="en-GB"/>
              <a:t>Peoples’ appreciation of mathematical themes,</a:t>
            </a:r>
          </a:p>
          <a:p>
            <a:pPr lvl="2"/>
            <a:r>
              <a:rPr lang="en-GB"/>
              <a:t>Peoples’ experience of mathematical thinking</a:t>
            </a:r>
          </a:p>
          <a:p>
            <a:pPr lvl="2"/>
            <a:r>
              <a:rPr lang="en-GB"/>
              <a:t>Peoples’ internalisation of effective actions </a:t>
            </a:r>
          </a:p>
        </p:txBody>
      </p:sp>
    </p:spTree>
    <p:extLst>
      <p:ext uri="{BB962C8B-B14F-4D97-AF65-F5344CB8AC3E}">
        <p14:creationId xmlns:p14="http://schemas.microsoft.com/office/powerpoint/2010/main" val="2163091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674-E706-0340-A2B2-80DF9A4F95E4}"/>
              </a:ext>
            </a:extLst>
          </p:cNvPr>
          <p:cNvSpPr>
            <a:spLocks noGrp="1"/>
          </p:cNvSpPr>
          <p:nvPr>
            <p:ph type="title"/>
          </p:nvPr>
        </p:nvSpPr>
        <p:spPr/>
        <p:txBody>
          <a:bodyPr/>
          <a:lstStyle/>
          <a:p>
            <a:r>
              <a:rPr lang="en-GB" dirty="0"/>
              <a:t>Lived Experience of Transpositions</a:t>
            </a:r>
          </a:p>
        </p:txBody>
      </p:sp>
      <p:sp>
        <p:nvSpPr>
          <p:cNvPr id="3" name="Content Placeholder 2">
            <a:extLst>
              <a:ext uri="{FF2B5EF4-FFF2-40B4-BE49-F238E27FC236}">
                <a16:creationId xmlns:a16="http://schemas.microsoft.com/office/drawing/2014/main" id="{97B97FF9-E5D7-DB4A-BC64-F3161D2F9FDD}"/>
              </a:ext>
            </a:extLst>
          </p:cNvPr>
          <p:cNvSpPr>
            <a:spLocks noGrp="1"/>
          </p:cNvSpPr>
          <p:nvPr>
            <p:ph idx="1"/>
          </p:nvPr>
        </p:nvSpPr>
        <p:spPr>
          <a:xfrm>
            <a:off x="628650" y="1348472"/>
            <a:ext cx="7886700" cy="1990474"/>
          </a:xfrm>
        </p:spPr>
        <p:txBody>
          <a:bodyPr/>
          <a:lstStyle/>
          <a:p>
            <a:r>
              <a:rPr lang="en-GB" dirty="0">
                <a:solidFill>
                  <a:srgbClr val="FF0000"/>
                </a:solidFill>
              </a:rPr>
              <a:t>Mathematical </a:t>
            </a:r>
            <a:r>
              <a:rPr lang="en-GB" dirty="0">
                <a:solidFill>
                  <a:srgbClr val="FF0000"/>
                </a:solidFill>
                <a:sym typeface="Wingdings" pitchFamily="2" charset="2"/>
              </a:rPr>
              <a:t> Pedagogical</a:t>
            </a:r>
            <a:br>
              <a:rPr lang="en-GB" dirty="0">
                <a:solidFill>
                  <a:srgbClr val="FF0000"/>
                </a:solidFill>
              </a:rPr>
            </a:br>
            <a:r>
              <a:rPr lang="en-GB" dirty="0"/>
              <a:t>thinking about teaching &amp; learning particular mathematical topics </a:t>
            </a:r>
          </a:p>
          <a:p>
            <a:r>
              <a:rPr lang="en-GB" dirty="0">
                <a:solidFill>
                  <a:srgbClr val="FF0000"/>
                </a:solidFill>
              </a:rPr>
              <a:t>Pedagogical </a:t>
            </a:r>
            <a:r>
              <a:rPr lang="en-GB" dirty="0">
                <a:solidFill>
                  <a:srgbClr val="FF0000"/>
                </a:solidFill>
                <a:sym typeface="Wingdings" pitchFamily="2" charset="2"/>
              </a:rPr>
              <a:t> </a:t>
            </a:r>
            <a:r>
              <a:rPr lang="en-GB" dirty="0">
                <a:solidFill>
                  <a:srgbClr val="FF0000"/>
                </a:solidFill>
              </a:rPr>
              <a:t>Mathematical:</a:t>
            </a:r>
            <a:br>
              <a:rPr lang="en-GB" dirty="0"/>
            </a:br>
            <a:r>
              <a:rPr lang="en-GB" dirty="0"/>
              <a:t>explorations arising from pedagogical situations</a:t>
            </a:r>
          </a:p>
        </p:txBody>
      </p:sp>
    </p:spTree>
    <p:extLst>
      <p:ext uri="{BB962C8B-B14F-4D97-AF65-F5344CB8AC3E}">
        <p14:creationId xmlns:p14="http://schemas.microsoft.com/office/powerpoint/2010/main" val="42680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2779-3EB3-B943-84F2-869EA2DCCE15}"/>
              </a:ext>
            </a:extLst>
          </p:cNvPr>
          <p:cNvSpPr>
            <a:spLocks noGrp="1"/>
          </p:cNvSpPr>
          <p:nvPr>
            <p:ph type="title"/>
          </p:nvPr>
        </p:nvSpPr>
        <p:spPr/>
        <p:txBody>
          <a:bodyPr/>
          <a:lstStyle/>
          <a:p>
            <a:r>
              <a:rPr lang="en-GB" dirty="0"/>
              <a:t>My Background</a:t>
            </a:r>
          </a:p>
        </p:txBody>
      </p:sp>
      <p:sp>
        <p:nvSpPr>
          <p:cNvPr id="3" name="Content Placeholder 2">
            <a:extLst>
              <a:ext uri="{FF2B5EF4-FFF2-40B4-BE49-F238E27FC236}">
                <a16:creationId xmlns:a16="http://schemas.microsoft.com/office/drawing/2014/main" id="{45151D98-296D-154B-82CE-75D2FA33410F}"/>
              </a:ext>
            </a:extLst>
          </p:cNvPr>
          <p:cNvSpPr>
            <a:spLocks noGrp="1"/>
          </p:cNvSpPr>
          <p:nvPr>
            <p:ph idx="1"/>
          </p:nvPr>
        </p:nvSpPr>
        <p:spPr/>
        <p:txBody>
          <a:bodyPr/>
          <a:lstStyle/>
          <a:p>
            <a:r>
              <a:rPr lang="en-GB" dirty="0"/>
              <a:t>BSc (Toronto) Mathematics, Physics &amp; Chemistry</a:t>
            </a:r>
          </a:p>
          <a:p>
            <a:r>
              <a:rPr lang="en-GB" dirty="0"/>
              <a:t>MSc (Toronto) Mathematics</a:t>
            </a:r>
          </a:p>
          <a:p>
            <a:r>
              <a:rPr lang="en-GB" dirty="0"/>
              <a:t>PhD (Madison Wisconsin) Combinatorial Geometry</a:t>
            </a:r>
          </a:p>
          <a:p>
            <a:r>
              <a:rPr lang="en-GB" dirty="0"/>
              <a:t>Started teaching age 15</a:t>
            </a:r>
          </a:p>
          <a:p>
            <a:r>
              <a:rPr lang="en-GB" dirty="0"/>
              <a:t>40 years at the Open University writing distance learning courses in mathematics, then in mathematics education</a:t>
            </a:r>
          </a:p>
        </p:txBody>
      </p:sp>
    </p:spTree>
    <p:extLst>
      <p:ext uri="{BB962C8B-B14F-4D97-AF65-F5344CB8AC3E}">
        <p14:creationId xmlns:p14="http://schemas.microsoft.com/office/powerpoint/2010/main" val="1927537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BC17-0327-B641-9240-421C685E9FF7}"/>
              </a:ext>
            </a:extLst>
          </p:cNvPr>
          <p:cNvSpPr>
            <a:spLocks noGrp="1"/>
          </p:cNvSpPr>
          <p:nvPr>
            <p:ph type="title"/>
          </p:nvPr>
        </p:nvSpPr>
        <p:spPr/>
        <p:txBody>
          <a:bodyPr/>
          <a:lstStyle/>
          <a:p>
            <a:r>
              <a:rPr lang="en-GB" dirty="0"/>
              <a:t>Context of Open University</a:t>
            </a:r>
          </a:p>
        </p:txBody>
      </p:sp>
      <p:sp>
        <p:nvSpPr>
          <p:cNvPr id="3" name="Content Placeholder 2">
            <a:extLst>
              <a:ext uri="{FF2B5EF4-FFF2-40B4-BE49-F238E27FC236}">
                <a16:creationId xmlns:a16="http://schemas.microsoft.com/office/drawing/2014/main" id="{2A5A6D72-17F6-7F49-835D-6EEB4E645505}"/>
              </a:ext>
            </a:extLst>
          </p:cNvPr>
          <p:cNvSpPr>
            <a:spLocks noGrp="1"/>
          </p:cNvSpPr>
          <p:nvPr>
            <p:ph idx="1"/>
          </p:nvPr>
        </p:nvSpPr>
        <p:spPr>
          <a:xfrm>
            <a:off x="628650" y="1412266"/>
            <a:ext cx="7886700" cy="3689821"/>
          </a:xfrm>
        </p:spPr>
        <p:txBody>
          <a:bodyPr/>
          <a:lstStyle/>
          <a:p>
            <a:r>
              <a:rPr lang="en-GB" dirty="0"/>
              <a:t>We wrote materials which were sent to students</a:t>
            </a:r>
          </a:p>
          <a:p>
            <a:r>
              <a:rPr lang="en-GB" dirty="0"/>
              <a:t>Students studied at home</a:t>
            </a:r>
          </a:p>
          <a:p>
            <a:r>
              <a:rPr lang="en-GB" dirty="0"/>
              <a:t>Access to </a:t>
            </a:r>
          </a:p>
          <a:p>
            <a:pPr lvl="1"/>
            <a:r>
              <a:rPr lang="en-GB" dirty="0"/>
              <a:t>tutorials (reasonably local)</a:t>
            </a:r>
          </a:p>
          <a:p>
            <a:pPr lvl="1"/>
            <a:r>
              <a:rPr lang="en-GB" dirty="0"/>
              <a:t>Computing (first distributed computing network in the UK)</a:t>
            </a:r>
          </a:p>
          <a:p>
            <a:pPr lvl="1"/>
            <a:r>
              <a:rPr lang="en-GB" dirty="0"/>
              <a:t>Home kits such as graphs on acetate or fold-up polyhedral</a:t>
            </a:r>
          </a:p>
          <a:p>
            <a:pPr lvl="1"/>
            <a:r>
              <a:rPr lang="en-GB" dirty="0"/>
              <a:t>Regular TV programmes</a:t>
            </a:r>
          </a:p>
          <a:p>
            <a:pPr lvl="1"/>
            <a:r>
              <a:rPr lang="en-GB" dirty="0"/>
              <a:t>Regular radio programmes, became tape-cassette</a:t>
            </a:r>
          </a:p>
          <a:p>
            <a:pPr lvl="1"/>
            <a:r>
              <a:rPr lang="en-GB" dirty="0"/>
              <a:t>One week Summer School</a:t>
            </a:r>
          </a:p>
          <a:p>
            <a:r>
              <a:rPr lang="en-GB" dirty="0"/>
              <a:t>Now on line Moodle </a:t>
            </a:r>
          </a:p>
        </p:txBody>
      </p:sp>
    </p:spTree>
    <p:extLst>
      <p:ext uri="{BB962C8B-B14F-4D97-AF65-F5344CB8AC3E}">
        <p14:creationId xmlns:p14="http://schemas.microsoft.com/office/powerpoint/2010/main" val="518252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395-76CE-AF4E-8932-E6E46D2CE5C2}"/>
              </a:ext>
            </a:extLst>
          </p:cNvPr>
          <p:cNvSpPr>
            <a:spLocks noGrp="1"/>
          </p:cNvSpPr>
          <p:nvPr>
            <p:ph type="title"/>
          </p:nvPr>
        </p:nvSpPr>
        <p:spPr>
          <a:xfrm>
            <a:off x="628650" y="365126"/>
            <a:ext cx="3704811" cy="1325563"/>
          </a:xfrm>
        </p:spPr>
        <p:txBody>
          <a:bodyPr>
            <a:normAutofit/>
          </a:bodyPr>
          <a:lstStyle/>
          <a:p>
            <a:r>
              <a:rPr lang="en-GB" sz="2400" dirty="0">
                <a:solidFill>
                  <a:srgbClr val="0432FF"/>
                </a:solidFill>
                <a:latin typeface="Chalkboard" panose="03050602040202020205" pitchFamily="66" charset="77"/>
              </a:rPr>
              <a:t>Context Advantages</a:t>
            </a:r>
          </a:p>
        </p:txBody>
      </p:sp>
      <p:sp>
        <p:nvSpPr>
          <p:cNvPr id="3" name="Content Placeholder 2">
            <a:extLst>
              <a:ext uri="{FF2B5EF4-FFF2-40B4-BE49-F238E27FC236}">
                <a16:creationId xmlns:a16="http://schemas.microsoft.com/office/drawing/2014/main" id="{6FD07C6B-D471-B347-A511-42418F262057}"/>
              </a:ext>
            </a:extLst>
          </p:cNvPr>
          <p:cNvSpPr>
            <a:spLocks noGrp="1"/>
          </p:cNvSpPr>
          <p:nvPr>
            <p:ph sz="half" idx="1"/>
          </p:nvPr>
        </p:nvSpPr>
        <p:spPr/>
        <p:txBody>
          <a:bodyPr/>
          <a:lstStyle/>
          <a:p>
            <a:r>
              <a:rPr lang="en-GB" dirty="0"/>
              <a:t>Time to prepare and modify materials</a:t>
            </a:r>
          </a:p>
          <a:p>
            <a:r>
              <a:rPr lang="en-GB" dirty="0"/>
              <a:t>Team work; critical comments</a:t>
            </a:r>
          </a:p>
          <a:p>
            <a:r>
              <a:rPr lang="en-GB" dirty="0"/>
              <a:t>No immediate demands from students</a:t>
            </a:r>
          </a:p>
        </p:txBody>
      </p:sp>
      <p:sp>
        <p:nvSpPr>
          <p:cNvPr id="4" name="Content Placeholder 3">
            <a:extLst>
              <a:ext uri="{FF2B5EF4-FFF2-40B4-BE49-F238E27FC236}">
                <a16:creationId xmlns:a16="http://schemas.microsoft.com/office/drawing/2014/main" id="{82D865CE-595B-0B48-9F19-9018ECC770B0}"/>
              </a:ext>
            </a:extLst>
          </p:cNvPr>
          <p:cNvSpPr>
            <a:spLocks noGrp="1"/>
          </p:cNvSpPr>
          <p:nvPr>
            <p:ph sz="half" idx="2"/>
          </p:nvPr>
        </p:nvSpPr>
        <p:spPr/>
        <p:txBody>
          <a:bodyPr/>
          <a:lstStyle/>
          <a:p>
            <a:r>
              <a:rPr lang="en-GB" dirty="0"/>
              <a:t>Not as much time as you would like</a:t>
            </a:r>
          </a:p>
          <a:p>
            <a:r>
              <a:rPr lang="en-GB" dirty="0"/>
              <a:t>Comments often very critical rather than supportive</a:t>
            </a:r>
          </a:p>
          <a:p>
            <a:r>
              <a:rPr lang="en-GB" dirty="0"/>
              <a:t>No on-campus students to ‘research’</a:t>
            </a:r>
          </a:p>
        </p:txBody>
      </p:sp>
      <p:sp>
        <p:nvSpPr>
          <p:cNvPr id="5" name="Title 1">
            <a:extLst>
              <a:ext uri="{FF2B5EF4-FFF2-40B4-BE49-F238E27FC236}">
                <a16:creationId xmlns:a16="http://schemas.microsoft.com/office/drawing/2014/main" id="{FD3B04CF-DBBA-4C4C-83AF-5FADC62ABC8F}"/>
              </a:ext>
            </a:extLst>
          </p:cNvPr>
          <p:cNvSpPr txBox="1">
            <a:spLocks/>
          </p:cNvSpPr>
          <p:nvPr/>
        </p:nvSpPr>
        <p:spPr>
          <a:xfrm>
            <a:off x="4514850" y="365125"/>
            <a:ext cx="37048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0432FF"/>
                </a:solidFill>
                <a:latin typeface="Chalkboard" panose="03050602040202020205" pitchFamily="66" charset="77"/>
              </a:rPr>
              <a:t>Context Disadvantages</a:t>
            </a:r>
          </a:p>
        </p:txBody>
      </p:sp>
    </p:spTree>
    <p:extLst>
      <p:ext uri="{BB962C8B-B14F-4D97-AF65-F5344CB8AC3E}">
        <p14:creationId xmlns:p14="http://schemas.microsoft.com/office/powerpoint/2010/main" val="2144194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189342-638D-0846-BEA8-5EFDA4E2353E}"/>
              </a:ext>
            </a:extLst>
          </p:cNvPr>
          <p:cNvSpPr>
            <a:spLocks noGrp="1"/>
          </p:cNvSpPr>
          <p:nvPr>
            <p:ph type="title"/>
          </p:nvPr>
        </p:nvSpPr>
        <p:spPr/>
        <p:txBody>
          <a:bodyPr/>
          <a:lstStyle/>
          <a:p>
            <a:r>
              <a:rPr lang="en-GB" dirty="0"/>
              <a:t>My Context</a:t>
            </a:r>
          </a:p>
        </p:txBody>
      </p:sp>
      <p:sp>
        <p:nvSpPr>
          <p:cNvPr id="6" name="Content Placeholder 5">
            <a:extLst>
              <a:ext uri="{FF2B5EF4-FFF2-40B4-BE49-F238E27FC236}">
                <a16:creationId xmlns:a16="http://schemas.microsoft.com/office/drawing/2014/main" id="{B2CF8EBC-2926-D54A-B5A0-EA1B3F27E8B2}"/>
              </a:ext>
            </a:extLst>
          </p:cNvPr>
          <p:cNvSpPr>
            <a:spLocks noGrp="1"/>
          </p:cNvSpPr>
          <p:nvPr>
            <p:ph idx="1"/>
          </p:nvPr>
        </p:nvSpPr>
        <p:spPr>
          <a:xfrm>
            <a:off x="628649" y="1412266"/>
            <a:ext cx="8117785" cy="4351338"/>
          </a:xfrm>
        </p:spPr>
        <p:txBody>
          <a:bodyPr/>
          <a:lstStyle/>
          <a:p>
            <a:r>
              <a:rPr lang="en-GB" dirty="0"/>
              <a:t>Discovered Let Us Teaching Guessing (George Pólya film) in 1968: my teaching changed over night</a:t>
            </a:r>
          </a:p>
          <a:p>
            <a:pPr lvl="1"/>
            <a:r>
              <a:rPr lang="en-GB" dirty="0"/>
              <a:t>It released in me how my secondary teacher ‘dealt’ with me!</a:t>
            </a:r>
          </a:p>
          <a:p>
            <a:r>
              <a:rPr lang="en-GB" dirty="0"/>
              <a:t>Spent 9 months with a mathematician-philosopher-mystic (J. G. Bennett)</a:t>
            </a:r>
          </a:p>
          <a:p>
            <a:r>
              <a:rPr lang="en-GB" dirty="0"/>
              <a:t>He reinforced and expanded my sense that the way to teach is to engage learners in challenging activity, and then to stimulate reflection on what actions were successful and what actions not so successful</a:t>
            </a:r>
          </a:p>
        </p:txBody>
      </p:sp>
    </p:spTree>
    <p:extLst>
      <p:ext uri="{BB962C8B-B14F-4D97-AF65-F5344CB8AC3E}">
        <p14:creationId xmlns:p14="http://schemas.microsoft.com/office/powerpoint/2010/main" val="858078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A531-C819-754D-B63E-A0E473722BE3}"/>
              </a:ext>
            </a:extLst>
          </p:cNvPr>
          <p:cNvSpPr>
            <a:spLocks noGrp="1"/>
          </p:cNvSpPr>
          <p:nvPr>
            <p:ph type="title"/>
          </p:nvPr>
        </p:nvSpPr>
        <p:spPr/>
        <p:txBody>
          <a:bodyPr/>
          <a:lstStyle/>
          <a:p>
            <a:r>
              <a:rPr lang="en-GB" dirty="0"/>
              <a:t>Zoltan Dienes (1960s)</a:t>
            </a:r>
          </a:p>
        </p:txBody>
      </p:sp>
      <p:sp>
        <p:nvSpPr>
          <p:cNvPr id="3" name="Content Placeholder 2">
            <a:extLst>
              <a:ext uri="{FF2B5EF4-FFF2-40B4-BE49-F238E27FC236}">
                <a16:creationId xmlns:a16="http://schemas.microsoft.com/office/drawing/2014/main" id="{544DDAAB-60A8-3644-9E0A-00B0829940D6}"/>
              </a:ext>
            </a:extLst>
          </p:cNvPr>
          <p:cNvSpPr>
            <a:spLocks noGrp="1"/>
          </p:cNvSpPr>
          <p:nvPr>
            <p:ph idx="1"/>
          </p:nvPr>
        </p:nvSpPr>
        <p:spPr>
          <a:xfrm>
            <a:off x="310598" y="1213483"/>
            <a:ext cx="7886700" cy="5107803"/>
          </a:xfrm>
        </p:spPr>
        <p:txBody>
          <a:bodyPr/>
          <a:lstStyle/>
          <a:p>
            <a:pPr marR="3600" algn="just"/>
            <a:r>
              <a:rPr lang="en-GB" i="1" dirty="0">
                <a:latin typeface="Times New Roman" panose="02020603050405020304" pitchFamily="18" charset="0"/>
              </a:rPr>
              <a:t>Dynamic Principle</a:t>
            </a:r>
            <a:r>
              <a:rPr lang="en-GB" dirty="0">
                <a:latin typeface="Times New Roman" panose="02020603050405020304" pitchFamily="18" charset="0"/>
              </a:rPr>
              <a:t>:  </a:t>
            </a:r>
            <a:r>
              <a:rPr lang="en-GB" sz="2000" dirty="0">
                <a:solidFill>
                  <a:schemeClr val="tx1"/>
                </a:solidFill>
                <a:latin typeface="Times New Roman" panose="02020603050405020304" pitchFamily="18" charset="0"/>
              </a:rPr>
              <a:t>preliminary, structured and practice games must be provided as necessary experiences from which mathematical concepts can eventually be built, so long as each game is introduced at an appropriate time… Mental games can gradually be introduced to give. Taste of that most fascinating of all games, mathematical research</a:t>
            </a:r>
            <a:r>
              <a:rPr lang="en-GB" dirty="0">
                <a:latin typeface="Times New Roman" panose="02020603050405020304" pitchFamily="18" charset="0"/>
              </a:rPr>
              <a:t>.</a:t>
            </a:r>
          </a:p>
          <a:p>
            <a:pPr marR="3600" algn="just"/>
            <a:r>
              <a:rPr lang="en-GB" i="1" dirty="0" err="1">
                <a:latin typeface="Times New Roman" panose="02020603050405020304" pitchFamily="18" charset="0"/>
              </a:rPr>
              <a:t>Constructivity</a:t>
            </a:r>
            <a:r>
              <a:rPr lang="en-GB" i="1" dirty="0">
                <a:latin typeface="Times New Roman" panose="02020603050405020304" pitchFamily="18" charset="0"/>
              </a:rPr>
              <a:t> Principle</a:t>
            </a:r>
            <a:r>
              <a:rPr lang="en-GB" dirty="0">
                <a:latin typeface="Times New Roman" panose="02020603050405020304" pitchFamily="18" charset="0"/>
              </a:rPr>
              <a:t>: </a:t>
            </a:r>
            <a:r>
              <a:rPr lang="en-GB" sz="2000" dirty="0">
                <a:solidFill>
                  <a:schemeClr val="tx1"/>
                </a:solidFill>
                <a:latin typeface="Times New Roman" panose="02020603050405020304" pitchFamily="18" charset="0"/>
              </a:rPr>
              <a:t>In the structuring of games, construction should always precede analysis …</a:t>
            </a:r>
          </a:p>
          <a:p>
            <a:pPr marR="3600" algn="just"/>
            <a:r>
              <a:rPr lang="en-GB" i="1" dirty="0">
                <a:latin typeface="Times New Roman" panose="02020603050405020304" pitchFamily="18" charset="0"/>
              </a:rPr>
              <a:t>Mathematical Variability Principle</a:t>
            </a:r>
            <a:r>
              <a:rPr lang="en-GB" dirty="0">
                <a:latin typeface="Times New Roman" panose="02020603050405020304" pitchFamily="18" charset="0"/>
              </a:rPr>
              <a:t>: </a:t>
            </a:r>
            <a:r>
              <a:rPr lang="en-GB" sz="2000" dirty="0">
                <a:solidFill>
                  <a:schemeClr val="tx1"/>
                </a:solidFill>
                <a:latin typeface="Times New Roman" panose="02020603050405020304" pitchFamily="18" charset="0"/>
              </a:rPr>
              <a:t>Concepts involving variables should be learnt by experiences involving the largest possible number of variables.</a:t>
            </a:r>
          </a:p>
          <a:p>
            <a:pPr marR="3600" algn="just"/>
            <a:r>
              <a:rPr lang="en-GB" i="1" dirty="0">
                <a:latin typeface="Times New Roman" panose="02020603050405020304" pitchFamily="18" charset="0"/>
              </a:rPr>
              <a:t>Perceptual Variability Principle</a:t>
            </a:r>
            <a:r>
              <a:rPr lang="en-GB" dirty="0">
                <a:latin typeface="Times New Roman" panose="02020603050405020304" pitchFamily="18" charset="0"/>
              </a:rPr>
              <a:t>: </a:t>
            </a:r>
            <a:r>
              <a:rPr lang="en-GB" sz="2000" dirty="0">
                <a:solidFill>
                  <a:schemeClr val="tx1"/>
                </a:solidFill>
                <a:latin typeface="Times New Roman" panose="02020603050405020304" pitchFamily="18" charset="0"/>
              </a:rPr>
              <a:t>To allow as much scope as possible for individual variations in concept-formation, as well as tom induce children to gather the mathematical essence of abstraction, the same conceptual construction should be presented in the form of as many perceptual equivalents as possible.</a:t>
            </a:r>
          </a:p>
          <a:p>
            <a:endParaRPr lang="en-GB" dirty="0"/>
          </a:p>
        </p:txBody>
      </p:sp>
    </p:spTree>
    <p:extLst>
      <p:ext uri="{BB962C8B-B14F-4D97-AF65-F5344CB8AC3E}">
        <p14:creationId xmlns:p14="http://schemas.microsoft.com/office/powerpoint/2010/main" val="2735708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3CD4-BE83-2149-AC7B-71EC8314457D}"/>
              </a:ext>
            </a:extLst>
          </p:cNvPr>
          <p:cNvSpPr>
            <a:spLocks noGrp="1"/>
          </p:cNvSpPr>
          <p:nvPr>
            <p:ph type="title"/>
          </p:nvPr>
        </p:nvSpPr>
        <p:spPr/>
        <p:txBody>
          <a:bodyPr/>
          <a:lstStyle/>
          <a:p>
            <a:r>
              <a:rPr lang="en-GB" dirty="0"/>
              <a:t>Follow Up</a:t>
            </a:r>
          </a:p>
        </p:txBody>
      </p:sp>
      <p:sp>
        <p:nvSpPr>
          <p:cNvPr id="3" name="Content Placeholder 2">
            <a:extLst>
              <a:ext uri="{FF2B5EF4-FFF2-40B4-BE49-F238E27FC236}">
                <a16:creationId xmlns:a16="http://schemas.microsoft.com/office/drawing/2014/main" id="{04979616-90FB-B049-8BDE-1843AB608D9E}"/>
              </a:ext>
            </a:extLst>
          </p:cNvPr>
          <p:cNvSpPr>
            <a:spLocks noGrp="1"/>
          </p:cNvSpPr>
          <p:nvPr>
            <p:ph idx="1"/>
          </p:nvPr>
        </p:nvSpPr>
        <p:spPr/>
        <p:txBody>
          <a:bodyPr/>
          <a:lstStyle/>
          <a:p>
            <a:r>
              <a:rPr lang="en-GB" dirty="0" err="1"/>
              <a:t>John.mason@open.ac.uk</a:t>
            </a:r>
            <a:r>
              <a:rPr lang="en-GB" dirty="0"/>
              <a:t> </a:t>
            </a:r>
          </a:p>
          <a:p>
            <a:r>
              <a:rPr lang="en-GB" dirty="0" err="1"/>
              <a:t>PMTheta.com</a:t>
            </a:r>
            <a:endParaRPr lang="en-GB" dirty="0"/>
          </a:p>
          <a:p>
            <a:r>
              <a:rPr lang="en-GB" dirty="0"/>
              <a:t>Researching Your Own Practice using the Discipline of Noticing </a:t>
            </a:r>
          </a:p>
          <a:p>
            <a:r>
              <a:rPr lang="en-GB" dirty="0"/>
              <a:t>Researching from the Inside</a:t>
            </a:r>
          </a:p>
          <a:p>
            <a:endParaRPr lang="en-GB" dirty="0"/>
          </a:p>
        </p:txBody>
      </p:sp>
    </p:spTree>
    <p:extLst>
      <p:ext uri="{BB962C8B-B14F-4D97-AF65-F5344CB8AC3E}">
        <p14:creationId xmlns:p14="http://schemas.microsoft.com/office/powerpoint/2010/main" val="19833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EE25-751D-D540-A578-9131973E8CB4}"/>
              </a:ext>
            </a:extLst>
          </p:cNvPr>
          <p:cNvSpPr>
            <a:spLocks noGrp="1"/>
          </p:cNvSpPr>
          <p:nvPr>
            <p:ph type="title"/>
          </p:nvPr>
        </p:nvSpPr>
        <p:spPr/>
        <p:txBody>
          <a:bodyPr/>
          <a:lstStyle/>
          <a:p>
            <a:r>
              <a:rPr lang="en-GB" dirty="0"/>
              <a:t>Mathematical –&gt; Pedagogical</a:t>
            </a:r>
          </a:p>
        </p:txBody>
      </p:sp>
      <p:sp>
        <p:nvSpPr>
          <p:cNvPr id="3" name="Content Placeholder 2">
            <a:extLst>
              <a:ext uri="{FF2B5EF4-FFF2-40B4-BE49-F238E27FC236}">
                <a16:creationId xmlns:a16="http://schemas.microsoft.com/office/drawing/2014/main" id="{CE8FABBE-878E-764C-B509-3B6CCC308962}"/>
              </a:ext>
            </a:extLst>
          </p:cNvPr>
          <p:cNvSpPr>
            <a:spLocks noGrp="1"/>
          </p:cNvSpPr>
          <p:nvPr>
            <p:ph idx="1"/>
          </p:nvPr>
        </p:nvSpPr>
        <p:spPr>
          <a:xfrm>
            <a:off x="628650" y="1412266"/>
            <a:ext cx="7886700" cy="1394729"/>
          </a:xfrm>
        </p:spPr>
        <p:txBody>
          <a:bodyPr/>
          <a:lstStyle/>
          <a:p>
            <a:r>
              <a:rPr lang="en-GB" dirty="0"/>
              <a:t>There are three sets of counters, A, B, and C.</a:t>
            </a:r>
          </a:p>
          <a:p>
            <a:r>
              <a:rPr lang="en-GB" dirty="0"/>
              <a:t>Half of the A’s are B’s; half of the B’s are C’s.</a:t>
            </a:r>
          </a:p>
          <a:p>
            <a:r>
              <a:rPr lang="en-GB" dirty="0"/>
              <a:t>What is the most and the least in C relative to A?</a:t>
            </a:r>
          </a:p>
          <a:p>
            <a:endParaRPr lang="en-GB" dirty="0"/>
          </a:p>
        </p:txBody>
      </p:sp>
      <p:sp>
        <p:nvSpPr>
          <p:cNvPr id="5" name="Rounded Rectangle 4">
            <a:extLst>
              <a:ext uri="{FF2B5EF4-FFF2-40B4-BE49-F238E27FC236}">
                <a16:creationId xmlns:a16="http://schemas.microsoft.com/office/drawing/2014/main" id="{DDC6E719-3F65-7B4C-BB2F-C733899400EF}"/>
              </a:ext>
            </a:extLst>
          </p:cNvPr>
          <p:cNvSpPr/>
          <p:nvPr/>
        </p:nvSpPr>
        <p:spPr>
          <a:xfrm>
            <a:off x="3657602" y="3204652"/>
            <a:ext cx="3338622" cy="109090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Turns out to be counter-intuitive and a bit tricky</a:t>
            </a:r>
          </a:p>
        </p:txBody>
      </p:sp>
      <p:grpSp>
        <p:nvGrpSpPr>
          <p:cNvPr id="13" name="Group 12">
            <a:extLst>
              <a:ext uri="{FF2B5EF4-FFF2-40B4-BE49-F238E27FC236}">
                <a16:creationId xmlns:a16="http://schemas.microsoft.com/office/drawing/2014/main" id="{A84094CB-F274-F946-9FB8-E481F6810B4D}"/>
              </a:ext>
            </a:extLst>
          </p:cNvPr>
          <p:cNvGrpSpPr/>
          <p:nvPr/>
        </p:nvGrpSpPr>
        <p:grpSpPr>
          <a:xfrm>
            <a:off x="148856" y="3508746"/>
            <a:ext cx="3239096" cy="2593650"/>
            <a:chOff x="148856" y="3508746"/>
            <a:chExt cx="3239096" cy="2593650"/>
          </a:xfrm>
        </p:grpSpPr>
        <p:sp>
          <p:nvSpPr>
            <p:cNvPr id="7" name="Oval 6">
              <a:extLst>
                <a:ext uri="{FF2B5EF4-FFF2-40B4-BE49-F238E27FC236}">
                  <a16:creationId xmlns:a16="http://schemas.microsoft.com/office/drawing/2014/main" id="{CE64384A-3D31-3E49-8EB2-75D22E1750EE}"/>
                </a:ext>
              </a:extLst>
            </p:cNvPr>
            <p:cNvSpPr/>
            <p:nvPr/>
          </p:nvSpPr>
          <p:spPr>
            <a:xfrm>
              <a:off x="501060" y="3530012"/>
              <a:ext cx="1753043" cy="17530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8" name="Oval 7">
              <a:extLst>
                <a:ext uri="{FF2B5EF4-FFF2-40B4-BE49-F238E27FC236}">
                  <a16:creationId xmlns:a16="http://schemas.microsoft.com/office/drawing/2014/main" id="{28FF1A0C-2D13-6F44-8C78-CEE815A2672C}"/>
                </a:ext>
              </a:extLst>
            </p:cNvPr>
            <p:cNvSpPr/>
            <p:nvPr/>
          </p:nvSpPr>
          <p:spPr>
            <a:xfrm>
              <a:off x="1520015" y="3546341"/>
              <a:ext cx="1753043" cy="17530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Oval 8">
              <a:extLst>
                <a:ext uri="{FF2B5EF4-FFF2-40B4-BE49-F238E27FC236}">
                  <a16:creationId xmlns:a16="http://schemas.microsoft.com/office/drawing/2014/main" id="{A3BA2145-62C0-9548-ABEC-70830CDCACAA}"/>
                </a:ext>
              </a:extLst>
            </p:cNvPr>
            <p:cNvSpPr/>
            <p:nvPr/>
          </p:nvSpPr>
          <p:spPr>
            <a:xfrm>
              <a:off x="1010537" y="4339416"/>
              <a:ext cx="1753043" cy="17530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0" name="TextBox 9">
              <a:extLst>
                <a:ext uri="{FF2B5EF4-FFF2-40B4-BE49-F238E27FC236}">
                  <a16:creationId xmlns:a16="http://schemas.microsoft.com/office/drawing/2014/main" id="{567788F5-1860-9348-8799-FA23B3C3099B}"/>
                </a:ext>
              </a:extLst>
            </p:cNvPr>
            <p:cNvSpPr txBox="1"/>
            <p:nvPr/>
          </p:nvSpPr>
          <p:spPr>
            <a:xfrm>
              <a:off x="148856" y="3750102"/>
              <a:ext cx="34977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a:t>
              </a:r>
            </a:p>
          </p:txBody>
        </p:sp>
        <p:sp>
          <p:nvSpPr>
            <p:cNvPr id="11" name="TextBox 10">
              <a:extLst>
                <a:ext uri="{FF2B5EF4-FFF2-40B4-BE49-F238E27FC236}">
                  <a16:creationId xmlns:a16="http://schemas.microsoft.com/office/drawing/2014/main" id="{74246271-2D0C-7C4D-9B3D-8D38A922A0F5}"/>
                </a:ext>
              </a:extLst>
            </p:cNvPr>
            <p:cNvSpPr txBox="1"/>
            <p:nvPr/>
          </p:nvSpPr>
          <p:spPr>
            <a:xfrm>
              <a:off x="3057412" y="3508746"/>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B</a:t>
              </a:r>
            </a:p>
          </p:txBody>
        </p:sp>
        <p:sp>
          <p:nvSpPr>
            <p:cNvPr id="12" name="TextBox 11">
              <a:extLst>
                <a:ext uri="{FF2B5EF4-FFF2-40B4-BE49-F238E27FC236}">
                  <a16:creationId xmlns:a16="http://schemas.microsoft.com/office/drawing/2014/main" id="{851F2929-3CCD-8D4B-B25C-BDBB4FCC66AC}"/>
                </a:ext>
              </a:extLst>
            </p:cNvPr>
            <p:cNvSpPr txBox="1"/>
            <p:nvPr/>
          </p:nvSpPr>
          <p:spPr>
            <a:xfrm>
              <a:off x="2598310" y="5702286"/>
              <a:ext cx="33534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C</a:t>
              </a:r>
            </a:p>
          </p:txBody>
        </p:sp>
      </p:grpSp>
    </p:spTree>
    <p:extLst>
      <p:ext uri="{BB962C8B-B14F-4D97-AF65-F5344CB8AC3E}">
        <p14:creationId xmlns:p14="http://schemas.microsoft.com/office/powerpoint/2010/main" val="283008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Set Ratios</a:t>
            </a:r>
          </a:p>
        </p:txBody>
      </p:sp>
      <p:sp>
        <p:nvSpPr>
          <p:cNvPr id="3" name="Content Placeholder 2"/>
          <p:cNvSpPr>
            <a:spLocks noGrp="1"/>
          </p:cNvSpPr>
          <p:nvPr>
            <p:ph idx="1"/>
          </p:nvPr>
        </p:nvSpPr>
        <p:spPr>
          <a:xfrm>
            <a:off x="450850" y="1014609"/>
            <a:ext cx="8064500" cy="1271443"/>
          </a:xfrm>
        </p:spPr>
        <p:txBody>
          <a:bodyPr/>
          <a:lstStyle/>
          <a:p>
            <a:pPr>
              <a:defRPr/>
            </a:pPr>
            <a:r>
              <a:rPr lang="en-GB" dirty="0"/>
              <a:t>In how many different ways can you place 17 objects so that there are equal numbers of objects in each of two sets?</a:t>
            </a:r>
          </a:p>
        </p:txBody>
      </p:sp>
      <p:sp>
        <p:nvSpPr>
          <p:cNvPr id="33795" name="Oval 3"/>
          <p:cNvSpPr>
            <a:spLocks noChangeArrowheads="1"/>
          </p:cNvSpPr>
          <p:nvPr/>
        </p:nvSpPr>
        <p:spPr bwMode="auto">
          <a:xfrm>
            <a:off x="1619250" y="2852738"/>
            <a:ext cx="3097213" cy="3097212"/>
          </a:xfrm>
          <a:prstGeom prst="ellipse">
            <a:avLst/>
          </a:prstGeom>
          <a:noFill/>
          <a:ln w="28575">
            <a:solidFill>
              <a:srgbClr val="00006A"/>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GB" b="0">
              <a:solidFill>
                <a:srgbClr val="631908"/>
              </a:solidFill>
            </a:endParaRPr>
          </a:p>
        </p:txBody>
      </p:sp>
      <p:sp>
        <p:nvSpPr>
          <p:cNvPr id="33796" name="Oval 4"/>
          <p:cNvSpPr>
            <a:spLocks noChangeArrowheads="1"/>
          </p:cNvSpPr>
          <p:nvPr/>
        </p:nvSpPr>
        <p:spPr bwMode="auto">
          <a:xfrm>
            <a:off x="3276600" y="2852738"/>
            <a:ext cx="3095625" cy="3097212"/>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GB" b="0">
              <a:solidFill>
                <a:srgbClr val="631908"/>
              </a:solidFill>
            </a:endParaRPr>
          </a:p>
        </p:txBody>
      </p:sp>
      <p:sp>
        <p:nvSpPr>
          <p:cNvPr id="6" name="Rounded Rectangle 5"/>
          <p:cNvSpPr/>
          <p:nvPr/>
        </p:nvSpPr>
        <p:spPr bwMode="auto">
          <a:xfrm>
            <a:off x="6948488" y="4149725"/>
            <a:ext cx="1800225" cy="1079500"/>
          </a:xfrm>
          <a:prstGeom prst="roundRect">
            <a:avLst/>
          </a:prstGeom>
          <a:solidFill>
            <a:srgbClr val="CCFFCC"/>
          </a:solidFill>
          <a:ln w="9525"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r>
              <a:rPr lang="en-GB" sz="2400" b="0" dirty="0">
                <a:solidFill>
                  <a:srgbClr val="631908"/>
                </a:solidFill>
              </a:rPr>
              <a:t>What can be varied?</a:t>
            </a:r>
          </a:p>
        </p:txBody>
      </p:sp>
      <p:sp>
        <p:nvSpPr>
          <p:cNvPr id="4" name="TextBox 3">
            <a:extLst>
              <a:ext uri="{FF2B5EF4-FFF2-40B4-BE49-F238E27FC236}">
                <a16:creationId xmlns:a16="http://schemas.microsoft.com/office/drawing/2014/main" id="{2C0B1FD0-AF0E-914D-B9F3-43E673C93932}"/>
              </a:ext>
            </a:extLst>
          </p:cNvPr>
          <p:cNvSpPr txBox="1"/>
          <p:nvPr/>
        </p:nvSpPr>
        <p:spPr>
          <a:xfrm>
            <a:off x="1421104" y="3125756"/>
            <a:ext cx="39946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S</a:t>
            </a:r>
            <a:r>
              <a:rPr lang="en-GB" sz="2000" baseline="-25000" dirty="0">
                <a:latin typeface="Chalkboard" charset="0"/>
                <a:ea typeface="Chalkboard" charset="0"/>
                <a:cs typeface="Chalkboard" charset="0"/>
              </a:rPr>
              <a:t>1</a:t>
            </a:r>
            <a:endParaRPr lang="en-GB" sz="2000" dirty="0">
              <a:latin typeface="Chalkboard" charset="0"/>
              <a:ea typeface="Chalkboard" charset="0"/>
              <a:cs typeface="Chalkboard" charset="0"/>
            </a:endParaRPr>
          </a:p>
        </p:txBody>
      </p:sp>
      <p:sp>
        <p:nvSpPr>
          <p:cNvPr id="10" name="TextBox 9">
            <a:extLst>
              <a:ext uri="{FF2B5EF4-FFF2-40B4-BE49-F238E27FC236}">
                <a16:creationId xmlns:a16="http://schemas.microsoft.com/office/drawing/2014/main" id="{4DEC1B22-02E3-1541-98B1-1B4DE819E7CE}"/>
              </a:ext>
            </a:extLst>
          </p:cNvPr>
          <p:cNvSpPr txBox="1"/>
          <p:nvPr/>
        </p:nvSpPr>
        <p:spPr>
          <a:xfrm>
            <a:off x="6043867" y="3063426"/>
            <a:ext cx="433132"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S</a:t>
            </a:r>
            <a:r>
              <a:rPr lang="en-GB" sz="2000" baseline="-25000" dirty="0">
                <a:solidFill>
                  <a:srgbClr val="FF0000"/>
                </a:solidFill>
                <a:latin typeface="Chalkboard" charset="0"/>
                <a:ea typeface="Chalkboard" charset="0"/>
                <a:cs typeface="Chalkboard" charset="0"/>
              </a:rPr>
              <a:t>2</a:t>
            </a:r>
            <a:endParaRPr lang="en-GB" sz="2000" dirty="0">
              <a:solidFill>
                <a:srgbClr val="FF0000"/>
              </a:solidFill>
              <a:latin typeface="Chalkboard" charset="0"/>
              <a:ea typeface="Chalkboard" charset="0"/>
              <a:cs typeface="Chalkboard" charset="0"/>
            </a:endParaRPr>
          </a:p>
        </p:txBody>
      </p:sp>
    </p:spTree>
    <p:extLst>
      <p:ext uri="{BB962C8B-B14F-4D97-AF65-F5344CB8AC3E}">
        <p14:creationId xmlns:p14="http://schemas.microsoft.com/office/powerpoint/2010/main" val="2941938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6798"/>
          </a:xfrm>
        </p:spPr>
        <p:txBody>
          <a:bodyPr>
            <a:normAutofit fontScale="90000"/>
          </a:bodyPr>
          <a:lstStyle/>
          <a:p>
            <a:pPr>
              <a:defRPr/>
            </a:pPr>
            <a:r>
              <a:rPr lang="en-GB" dirty="0"/>
              <a:t>Pedagogy </a:t>
            </a:r>
            <a:r>
              <a:rPr lang="en-GB" dirty="0">
                <a:sym typeface="Wingdings" pitchFamily="2" charset="2"/>
              </a:rPr>
              <a:t></a:t>
            </a:r>
            <a:r>
              <a:rPr lang="en-GB" dirty="0"/>
              <a:t> Mathematics: </a:t>
            </a:r>
            <a:br>
              <a:rPr lang="en-GB" dirty="0"/>
            </a:br>
            <a:r>
              <a:rPr lang="en-GB" dirty="0"/>
              <a:t>   Set Ratio Variations</a:t>
            </a:r>
          </a:p>
        </p:txBody>
      </p:sp>
      <p:sp>
        <p:nvSpPr>
          <p:cNvPr id="3" name="Content Placeholder 2"/>
          <p:cNvSpPr>
            <a:spLocks noGrp="1"/>
          </p:cNvSpPr>
          <p:nvPr>
            <p:ph idx="1"/>
          </p:nvPr>
        </p:nvSpPr>
        <p:spPr>
          <a:xfrm>
            <a:off x="323726" y="1491117"/>
            <a:ext cx="8064500" cy="3167881"/>
          </a:xfrm>
        </p:spPr>
        <p:txBody>
          <a:bodyPr/>
          <a:lstStyle/>
          <a:p>
            <a:pPr>
              <a:defRPr/>
            </a:pPr>
            <a:r>
              <a:rPr lang="en-GB" dirty="0"/>
              <a:t>Number of objects</a:t>
            </a:r>
          </a:p>
          <a:p>
            <a:pPr>
              <a:defRPr/>
            </a:pPr>
            <a:r>
              <a:rPr lang="en-GB" dirty="0"/>
              <a:t>Ratios between sets</a:t>
            </a:r>
          </a:p>
          <a:p>
            <a:pPr>
              <a:defRPr/>
            </a:pPr>
            <a:r>
              <a:rPr lang="en-GB" dirty="0"/>
              <a:t>Kind of question</a:t>
            </a:r>
          </a:p>
          <a:p>
            <a:pPr lvl="1">
              <a:defRPr/>
            </a:pPr>
            <a:r>
              <a:rPr lang="en-GB" dirty="0"/>
              <a:t>What is the largest number of objects that CANNOT be placed in the two sets in any way so that the ratio is 5 : 2?</a:t>
            </a:r>
          </a:p>
          <a:p>
            <a:pPr>
              <a:defRPr/>
            </a:pPr>
            <a:r>
              <a:rPr lang="en-GB" dirty="0"/>
              <a:t>Number of sets</a:t>
            </a:r>
          </a:p>
        </p:txBody>
      </p:sp>
      <p:sp>
        <p:nvSpPr>
          <p:cNvPr id="33795" name="Oval 3"/>
          <p:cNvSpPr>
            <a:spLocks noChangeArrowheads="1"/>
          </p:cNvSpPr>
          <p:nvPr/>
        </p:nvSpPr>
        <p:spPr bwMode="auto">
          <a:xfrm>
            <a:off x="4644008" y="3736839"/>
            <a:ext cx="2160777" cy="2160776"/>
          </a:xfrm>
          <a:prstGeom prst="ellipse">
            <a:avLst/>
          </a:prstGeom>
          <a:noFill/>
          <a:ln w="28575">
            <a:solidFill>
              <a:srgbClr val="000000"/>
            </a:solidFill>
            <a:round/>
            <a:headEnd/>
            <a:tailEnd/>
          </a:ln>
          <a:extLst/>
        </p:spPr>
        <p:txBody>
          <a:bodyPr/>
          <a:lstStyle/>
          <a:p>
            <a:pPr eaLnBrk="0" hangingPunct="0"/>
            <a:endParaRPr lang="en-GB" b="0">
              <a:solidFill>
                <a:srgbClr val="631908"/>
              </a:solidFill>
            </a:endParaRPr>
          </a:p>
        </p:txBody>
      </p:sp>
      <p:sp>
        <p:nvSpPr>
          <p:cNvPr id="33796" name="Oval 4"/>
          <p:cNvSpPr>
            <a:spLocks noChangeArrowheads="1"/>
          </p:cNvSpPr>
          <p:nvPr/>
        </p:nvSpPr>
        <p:spPr bwMode="auto">
          <a:xfrm>
            <a:off x="6301210" y="3736839"/>
            <a:ext cx="2159669" cy="2160776"/>
          </a:xfrm>
          <a:prstGeom prst="ellipse">
            <a:avLst/>
          </a:prstGeom>
          <a:noFill/>
          <a:ln w="28575">
            <a:solidFill>
              <a:srgbClr val="FF0000"/>
            </a:solidFill>
            <a:round/>
            <a:headEnd/>
            <a:tailEnd/>
          </a:ln>
          <a:extLst/>
        </p:spPr>
        <p:txBody>
          <a:bodyPr/>
          <a:lstStyle/>
          <a:p>
            <a:pPr eaLnBrk="0" hangingPunct="0"/>
            <a:endParaRPr lang="en-GB" b="0">
              <a:solidFill>
                <a:srgbClr val="631908"/>
              </a:solidFill>
            </a:endParaRPr>
          </a:p>
        </p:txBody>
      </p:sp>
      <p:sp>
        <p:nvSpPr>
          <p:cNvPr id="4" name="TextBox 3"/>
          <p:cNvSpPr txBox="1"/>
          <p:nvPr/>
        </p:nvSpPr>
        <p:spPr>
          <a:xfrm>
            <a:off x="4355976" y="3903250"/>
            <a:ext cx="576064" cy="52322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b="0" dirty="0">
                <a:solidFill>
                  <a:srgbClr val="000000"/>
                </a:solidFill>
              </a:rPr>
              <a:t>S</a:t>
            </a:r>
            <a:r>
              <a:rPr lang="en-GB" b="0" baseline="-25000" dirty="0">
                <a:solidFill>
                  <a:srgbClr val="000000"/>
                </a:solidFill>
              </a:rPr>
              <a:t>1</a:t>
            </a:r>
            <a:endParaRPr lang="en-GB" b="0" dirty="0">
              <a:solidFill>
                <a:srgbClr val="000000"/>
              </a:solidFill>
            </a:endParaRPr>
          </a:p>
        </p:txBody>
      </p:sp>
      <p:sp>
        <p:nvSpPr>
          <p:cNvPr id="8" name="TextBox 7"/>
          <p:cNvSpPr txBox="1"/>
          <p:nvPr/>
        </p:nvSpPr>
        <p:spPr>
          <a:xfrm>
            <a:off x="8172202" y="3733103"/>
            <a:ext cx="576064" cy="523220"/>
          </a:xfrm>
          <a:prstGeom prst="rect">
            <a:avLst/>
          </a:prstGeom>
          <a:noFill/>
        </p:spPr>
        <p:txBody>
          <a:bodyPr wrap="square" rtlCol="0">
            <a:spAutoFit/>
          </a:bodyPr>
          <a:lstStyle/>
          <a:p>
            <a:r>
              <a:rPr lang="en-GB" b="0" dirty="0">
                <a:solidFill>
                  <a:srgbClr val="FF0000"/>
                </a:solidFill>
              </a:rPr>
              <a:t>S</a:t>
            </a:r>
            <a:r>
              <a:rPr lang="en-GB" b="0" baseline="-25000" dirty="0">
                <a:solidFill>
                  <a:srgbClr val="FF0000"/>
                </a:solidFill>
              </a:rPr>
              <a:t>2</a:t>
            </a:r>
            <a:endParaRPr lang="en-GB" b="0" dirty="0">
              <a:solidFill>
                <a:srgbClr val="FF0000"/>
              </a:solidFill>
            </a:endParaRPr>
          </a:p>
        </p:txBody>
      </p:sp>
      <p:sp>
        <p:nvSpPr>
          <p:cNvPr id="10" name="Rounded Rectangle 9">
            <a:extLst>
              <a:ext uri="{FF2B5EF4-FFF2-40B4-BE49-F238E27FC236}">
                <a16:creationId xmlns:a16="http://schemas.microsoft.com/office/drawing/2014/main" id="{8039841A-2C5B-E842-B225-B0E85628EB89}"/>
              </a:ext>
            </a:extLst>
          </p:cNvPr>
          <p:cNvSpPr/>
          <p:nvPr/>
        </p:nvSpPr>
        <p:spPr>
          <a:xfrm>
            <a:off x="6036739" y="923740"/>
            <a:ext cx="2688610" cy="6963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What can be varied?</a:t>
            </a:r>
          </a:p>
        </p:txBody>
      </p:sp>
      <p:sp>
        <p:nvSpPr>
          <p:cNvPr id="9" name="Rounded Rectangle 8">
            <a:extLst>
              <a:ext uri="{FF2B5EF4-FFF2-40B4-BE49-F238E27FC236}">
                <a16:creationId xmlns:a16="http://schemas.microsoft.com/office/drawing/2014/main" id="{D1B69410-6EC1-B247-8F02-6A52055B8906}"/>
              </a:ext>
            </a:extLst>
          </p:cNvPr>
          <p:cNvSpPr/>
          <p:nvPr/>
        </p:nvSpPr>
        <p:spPr>
          <a:xfrm>
            <a:off x="5144103" y="1465106"/>
            <a:ext cx="2738057" cy="61153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Scaffolding &amp; Fading</a:t>
            </a:r>
          </a:p>
        </p:txBody>
      </p:sp>
      <p:sp>
        <p:nvSpPr>
          <p:cNvPr id="12" name="Rounded Rectangle 11">
            <a:extLst>
              <a:ext uri="{FF2B5EF4-FFF2-40B4-BE49-F238E27FC236}">
                <a16:creationId xmlns:a16="http://schemas.microsoft.com/office/drawing/2014/main" id="{52756402-C9D7-724D-A61F-A6814DC30828}"/>
              </a:ext>
            </a:extLst>
          </p:cNvPr>
          <p:cNvSpPr/>
          <p:nvPr/>
        </p:nvSpPr>
        <p:spPr>
          <a:xfrm>
            <a:off x="3674560" y="1979982"/>
            <a:ext cx="5253300" cy="61153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3512D"/>
                </a:solidFill>
                <a:latin typeface="Chalkboard" panose="03050602040202020205" pitchFamily="66" charset="77"/>
              </a:rPr>
              <a:t>So that learners ask these for themselves</a:t>
            </a:r>
          </a:p>
        </p:txBody>
      </p:sp>
      <p:sp>
        <p:nvSpPr>
          <p:cNvPr id="11" name="Oval 3">
            <a:extLst>
              <a:ext uri="{FF2B5EF4-FFF2-40B4-BE49-F238E27FC236}">
                <a16:creationId xmlns:a16="http://schemas.microsoft.com/office/drawing/2014/main" id="{34501487-1EF9-2043-91DE-7C9D840C50D5}"/>
              </a:ext>
            </a:extLst>
          </p:cNvPr>
          <p:cNvSpPr>
            <a:spLocks noChangeArrowheads="1"/>
          </p:cNvSpPr>
          <p:nvPr/>
        </p:nvSpPr>
        <p:spPr bwMode="auto">
          <a:xfrm>
            <a:off x="5472055" y="4538655"/>
            <a:ext cx="2160777" cy="2160776"/>
          </a:xfrm>
          <a:prstGeom prst="ellipse">
            <a:avLst/>
          </a:prstGeom>
          <a:noFill/>
          <a:ln w="28575">
            <a:solidFill>
              <a:srgbClr val="0432FF"/>
            </a:solidFill>
            <a:round/>
            <a:headEnd/>
            <a:tailEnd/>
          </a:ln>
          <a:extLst/>
        </p:spPr>
        <p:txBody>
          <a:bodyPr/>
          <a:lstStyle/>
          <a:p>
            <a:pPr eaLnBrk="0" hangingPunct="0"/>
            <a:endParaRPr lang="en-GB" b="0">
              <a:solidFill>
                <a:srgbClr val="631908"/>
              </a:solidFill>
            </a:endParaRPr>
          </a:p>
        </p:txBody>
      </p:sp>
      <p:sp>
        <p:nvSpPr>
          <p:cNvPr id="13" name="TextBox 12">
            <a:extLst>
              <a:ext uri="{FF2B5EF4-FFF2-40B4-BE49-F238E27FC236}">
                <a16:creationId xmlns:a16="http://schemas.microsoft.com/office/drawing/2014/main" id="{0D52005E-3599-E646-B0BF-791737CA89AA}"/>
              </a:ext>
            </a:extLst>
          </p:cNvPr>
          <p:cNvSpPr txBox="1"/>
          <p:nvPr/>
        </p:nvSpPr>
        <p:spPr>
          <a:xfrm>
            <a:off x="7470791" y="6176211"/>
            <a:ext cx="576064" cy="3693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b="0" dirty="0">
                <a:solidFill>
                  <a:srgbClr val="0432FF"/>
                </a:solidFill>
              </a:rPr>
              <a:t>S</a:t>
            </a:r>
            <a:r>
              <a:rPr lang="en-GB" baseline="-25000" dirty="0">
                <a:solidFill>
                  <a:srgbClr val="0432FF"/>
                </a:solidFill>
              </a:rPr>
              <a:t>3</a:t>
            </a:r>
            <a:endParaRPr lang="en-GB" b="0" dirty="0">
              <a:solidFill>
                <a:srgbClr val="0432FF"/>
              </a:solidFill>
            </a:endParaRPr>
          </a:p>
        </p:txBody>
      </p:sp>
    </p:spTree>
    <p:extLst>
      <p:ext uri="{BB962C8B-B14F-4D97-AF65-F5344CB8AC3E}">
        <p14:creationId xmlns:p14="http://schemas.microsoft.com/office/powerpoint/2010/main" val="33780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0" grpId="0" animBg="1"/>
      <p:bldP spid="9" grpId="0" animBg="1"/>
      <p:bldP spid="12" grpId="0" animBg="1"/>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EB1F-8122-BF45-9CAF-F1A783ACB72D}"/>
              </a:ext>
            </a:extLst>
          </p:cNvPr>
          <p:cNvSpPr>
            <a:spLocks noGrp="1"/>
          </p:cNvSpPr>
          <p:nvPr>
            <p:ph type="title"/>
          </p:nvPr>
        </p:nvSpPr>
        <p:spPr>
          <a:xfrm>
            <a:off x="130629" y="365127"/>
            <a:ext cx="8882741" cy="649482"/>
          </a:xfrm>
        </p:spPr>
        <p:txBody>
          <a:bodyPr>
            <a:normAutofit fontScale="90000"/>
          </a:bodyPr>
          <a:lstStyle/>
          <a:p>
            <a:r>
              <a:rPr lang="en-GB" dirty="0"/>
              <a:t>Mathematics </a:t>
            </a:r>
            <a:r>
              <a:rPr lang="en-GB" dirty="0">
                <a:sym typeface="Wingdings" pitchFamily="2" charset="2"/>
              </a:rPr>
              <a:t> Pedagogy: </a:t>
            </a:r>
            <a:r>
              <a:rPr lang="en-GB" dirty="0"/>
              <a:t>“Lots of” Numbers</a:t>
            </a:r>
          </a:p>
        </p:txBody>
      </p:sp>
      <p:pic>
        <p:nvPicPr>
          <p:cNvPr id="4" name="Number Necklaces">
            <a:hlinkClick r:id="" action="ppaction://media"/>
            <a:extLst>
              <a:ext uri="{FF2B5EF4-FFF2-40B4-BE49-F238E27FC236}">
                <a16:creationId xmlns:a16="http://schemas.microsoft.com/office/drawing/2014/main" id="{03A0505F-F35E-524C-B1E7-D7A2FD9F4D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2092"/>
            <a:ext cx="9144000" cy="5448300"/>
          </a:xfrm>
          <a:prstGeom prst="rect">
            <a:avLst/>
          </a:prstGeom>
        </p:spPr>
      </p:pic>
      <p:sp>
        <p:nvSpPr>
          <p:cNvPr id="3" name="TextBox 2">
            <a:extLst>
              <a:ext uri="{FF2B5EF4-FFF2-40B4-BE49-F238E27FC236}">
                <a16:creationId xmlns:a16="http://schemas.microsoft.com/office/drawing/2014/main" id="{784102EF-9B7E-5140-980F-502A26C86B2C}"/>
              </a:ext>
            </a:extLst>
          </p:cNvPr>
          <p:cNvSpPr txBox="1"/>
          <p:nvPr/>
        </p:nvSpPr>
        <p:spPr>
          <a:xfrm>
            <a:off x="2064330" y="6344247"/>
            <a:ext cx="5985163" cy="400110"/>
          </a:xfrm>
          <a:prstGeom prst="rect">
            <a:avLst/>
          </a:prstGeom>
          <a:noFill/>
        </p:spPr>
        <p:txBody>
          <a:bodyPr wrap="square" rtlCol="0">
            <a:spAutoFit/>
          </a:bodyPr>
          <a:lstStyle/>
          <a:p>
            <a:pPr algn="l"/>
            <a:r>
              <a:rPr lang="en-GB" sz="2000" dirty="0">
                <a:latin typeface="Chalkboard" charset="0"/>
                <a:ea typeface="Chalkboard" charset="0"/>
                <a:cs typeface="Chalkboard" charset="0"/>
              </a:rPr>
              <a:t>Began as a computer science task!</a:t>
            </a:r>
          </a:p>
        </p:txBody>
      </p:sp>
    </p:spTree>
    <p:extLst>
      <p:ext uri="{BB962C8B-B14F-4D97-AF65-F5344CB8AC3E}">
        <p14:creationId xmlns:p14="http://schemas.microsoft.com/office/powerpoint/2010/main" val="21425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2966</TotalTime>
  <Words>2536</Words>
  <Application>Microsoft Macintosh PowerPoint</Application>
  <PresentationFormat>On-screen Show (4:3)</PresentationFormat>
  <Paragraphs>431</Paragraphs>
  <Slides>55</Slides>
  <Notes>17</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ＭＳ Ｐゴシック</vt:lpstr>
      <vt:lpstr>游ゴシック</vt:lpstr>
      <vt:lpstr>Arial</vt:lpstr>
      <vt:lpstr>Arial Narrow</vt:lpstr>
      <vt:lpstr>Calibri</vt:lpstr>
      <vt:lpstr>Calibri Light</vt:lpstr>
      <vt:lpstr>Chalkboard</vt:lpstr>
      <vt:lpstr>Comic Sans MS</vt:lpstr>
      <vt:lpstr>Lucida Grande</vt:lpstr>
      <vt:lpstr>Monotype Sorts</vt:lpstr>
      <vt:lpstr>Palatino</vt:lpstr>
      <vt:lpstr>Times</vt:lpstr>
      <vt:lpstr>Times New Roman</vt:lpstr>
      <vt:lpstr>Wingdings</vt:lpstr>
      <vt:lpstr>Office Theme</vt:lpstr>
      <vt:lpstr>Researching from the Inside:  confessions of a lifelong phenomenologist </vt:lpstr>
      <vt:lpstr>PowerPoint Presentation</vt:lpstr>
      <vt:lpstr>PowerPoint Presentation</vt:lpstr>
      <vt:lpstr>How To Begin</vt:lpstr>
      <vt:lpstr>Lived Experience of Transpositions</vt:lpstr>
      <vt:lpstr>Mathematical –&gt; Pedagogical</vt:lpstr>
      <vt:lpstr>Set Ratios</vt:lpstr>
      <vt:lpstr>Pedagogy  Mathematics:     Set Ratio Variations</vt:lpstr>
      <vt:lpstr>Mathematics  Pedagogy: “Lots of” Numbers</vt:lpstr>
      <vt:lpstr>”Lots of” Numbers controlled</vt:lpstr>
      <vt:lpstr>Exploiting “Lots Of” Numbers Pedagogically</vt:lpstr>
      <vt:lpstr>What is the Same &amp; What Different?</vt:lpstr>
      <vt:lpstr>Skip Counting with “Lots of” Numbers</vt:lpstr>
      <vt:lpstr>“Lots of” in Base 3</vt:lpstr>
      <vt:lpstr>Pairs of “Lots of” Diagrams</vt:lpstr>
      <vt:lpstr>”Lots of” Factors and Divisors</vt:lpstr>
      <vt:lpstr>Lattices, Thread Counts, and “Lots of”</vt:lpstr>
      <vt:lpstr>Some Sums</vt:lpstr>
      <vt:lpstr>PowerPoint Presentation</vt:lpstr>
      <vt:lpstr>Say What You See!</vt:lpstr>
      <vt:lpstr>Theory</vt:lpstr>
      <vt:lpstr>Roles for Theories</vt:lpstr>
      <vt:lpstr>Say What You See</vt:lpstr>
      <vt:lpstr>SWYS again</vt:lpstr>
      <vt:lpstr>Rationale for Researching Oneself</vt:lpstr>
      <vt:lpstr>Classic Influences</vt:lpstr>
      <vt:lpstr>Influence Antidotes</vt:lpstr>
      <vt:lpstr>Questioning</vt:lpstr>
      <vt:lpstr>Topics</vt:lpstr>
      <vt:lpstr>Human Psyche</vt:lpstr>
      <vt:lpstr>Potential Weakness</vt:lpstr>
      <vt:lpstr>Present or Absent?</vt:lpstr>
      <vt:lpstr>Is 51 + 51 = 50 + 52? How do you know?</vt:lpstr>
      <vt:lpstr>Conjecture</vt:lpstr>
      <vt:lpstr>Semantic &amp; Syntactic-Babble</vt:lpstr>
      <vt:lpstr> </vt:lpstr>
      <vt:lpstr>Luis Pino-Fan et al (2017) PNA (2).</vt:lpstr>
      <vt:lpstr>Assumptions about Questioning</vt:lpstr>
      <vt:lpstr>Attention</vt:lpstr>
      <vt:lpstr>Precision Conjecture</vt:lpstr>
      <vt:lpstr>Accounts-of &amp; Accounting-for</vt:lpstr>
      <vt:lpstr>Reporting Data</vt:lpstr>
      <vt:lpstr>Essence of Discipline of Noticing</vt:lpstr>
      <vt:lpstr>PowerPoint Presentation</vt:lpstr>
      <vt:lpstr>Specting</vt:lpstr>
      <vt:lpstr>What are the significant products of research?</vt:lpstr>
      <vt:lpstr>Interwoven Worlds</vt:lpstr>
      <vt:lpstr>Protases</vt:lpstr>
      <vt:lpstr>Stances</vt:lpstr>
      <vt:lpstr>My Background</vt:lpstr>
      <vt:lpstr>Context of Open University</vt:lpstr>
      <vt:lpstr>Context Advantages</vt:lpstr>
      <vt:lpstr>My Context</vt:lpstr>
      <vt:lpstr>Zoltan Dienes (1960s)</vt:lpstr>
      <vt:lpstr>Follow Up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104</cp:revision>
  <dcterms:created xsi:type="dcterms:W3CDTF">2017-06-17T10:17:52Z</dcterms:created>
  <dcterms:modified xsi:type="dcterms:W3CDTF">2018-11-01T05:52:40Z</dcterms:modified>
</cp:coreProperties>
</file>