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0" r:id="rId3"/>
    <p:sldId id="270" r:id="rId4"/>
    <p:sldId id="281" r:id="rId5"/>
    <p:sldId id="271" r:id="rId6"/>
    <p:sldId id="263" r:id="rId7"/>
    <p:sldId id="279" r:id="rId8"/>
    <p:sldId id="272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B29270-ECC0-C84F-BA99-2578332B0975}">
          <p14:sldIdLst>
            <p14:sldId id="256"/>
          </p14:sldIdLst>
        </p14:section>
        <p14:section name="Task 1" id="{A3B1D00A-D0A1-2C43-A8B3-6EFF1E440E06}">
          <p14:sldIdLst/>
        </p14:section>
        <p14:section name="Task 2" id="{190CEBB0-643C-0A41-ADD8-5707BE284B8C}">
          <p14:sldIdLst>
            <p14:sldId id="260"/>
            <p14:sldId id="270"/>
            <p14:sldId id="281"/>
            <p14:sldId id="271"/>
            <p14:sldId id="263"/>
            <p14:sldId id="279"/>
            <p14:sldId id="272"/>
          </p14:sldIdLst>
        </p14:section>
        <p14:section name="Break" id="{F2512708-6713-3C49-933C-0AF6015E67C4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5F33"/>
    <a:srgbClr val="AB7942"/>
    <a:srgbClr val="FFF8E9"/>
    <a:srgbClr val="FFF9E8"/>
    <a:srgbClr val="FFF5C4"/>
    <a:srgbClr val="FCF3A7"/>
    <a:srgbClr val="FFF1BF"/>
    <a:srgbClr val="0432F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56"/>
    <p:restoredTop sz="94666"/>
  </p:normalViewPr>
  <p:slideViewPr>
    <p:cSldViewPr snapToGrid="0" snapToObjects="1">
      <p:cViewPr varScale="1">
        <p:scale>
          <a:sx n="124" d="100"/>
          <a:sy n="124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9482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8266"/>
            <a:ext cx="7886700" cy="4351338"/>
          </a:xfrm>
        </p:spPr>
        <p:txBody>
          <a:bodyPr anchor="t"/>
          <a:lstStyle>
            <a:lvl1pPr>
              <a:defRPr sz="18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6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F9F5D-F69A-E645-9C9B-50A19786058C}"/>
              </a:ext>
            </a:extLst>
          </p:cNvPr>
          <p:cNvSpPr txBox="1"/>
          <p:nvPr userDrawn="1"/>
        </p:nvSpPr>
        <p:spPr>
          <a:xfrm>
            <a:off x="0" y="6581001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910FEA8E-7AD5-2841-BEA6-B87525689FE7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7" y="2633398"/>
            <a:ext cx="7772400" cy="165084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Bringing Enquiry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into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My Classroom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Part 2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506945"/>
          </a:xfrm>
        </p:spPr>
        <p:txBody>
          <a:bodyPr/>
          <a:lstStyle/>
          <a:p>
            <a:r>
              <a:rPr lang="en-US" dirty="0"/>
              <a:t>PLATINUM</a:t>
            </a:r>
            <a:br>
              <a:rPr lang="en-US" dirty="0"/>
            </a:br>
            <a:r>
              <a:rPr lang="en-US" dirty="0"/>
              <a:t>Webinar 2</a:t>
            </a:r>
          </a:p>
          <a:p>
            <a:r>
              <a:rPr lang="en-US" dirty="0"/>
              <a:t>May 2021</a:t>
            </a:r>
            <a:br>
              <a:rPr lang="en-US" dirty="0"/>
            </a:br>
            <a:r>
              <a:rPr lang="en-US" dirty="0"/>
              <a:t>in the time of Corona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453A-C1A5-5247-B396-CA1F36B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Tangent Power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030DE-845A-3743-9A69-CCB9F33F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66" y="2034625"/>
            <a:ext cx="6630068" cy="46614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57C5-6B49-804F-90E2-507FB149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871039"/>
            <a:ext cx="7886700" cy="1017391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i="1" dirty="0"/>
              <a:t>Tangent Power</a:t>
            </a:r>
            <a:r>
              <a:rPr lang="en-GB" dirty="0"/>
              <a:t> of a point </a:t>
            </a:r>
            <a:r>
              <a:rPr lang="en-GB" i="1" dirty="0"/>
              <a:t>P</a:t>
            </a:r>
            <a:r>
              <a:rPr lang="en-GB" dirty="0"/>
              <a:t> with respect to a function </a:t>
            </a:r>
            <a:r>
              <a:rPr lang="en-GB" i="1" dirty="0"/>
              <a:t>f</a:t>
            </a:r>
            <a:r>
              <a:rPr lang="en-GB" dirty="0"/>
              <a:t> is the number of tangents to </a:t>
            </a:r>
            <a:r>
              <a:rPr lang="en-GB" i="1" dirty="0"/>
              <a:t>f</a:t>
            </a:r>
            <a:r>
              <a:rPr lang="en-GB" dirty="0"/>
              <a:t> that pass through </a:t>
            </a:r>
            <a:r>
              <a:rPr lang="en-GB" i="1" dirty="0"/>
              <a:t>P</a:t>
            </a:r>
            <a:r>
              <a:rPr lang="en-GB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370F84-6E75-2B41-9F03-3190C3A7C785}"/>
              </a:ext>
            </a:extLst>
          </p:cNvPr>
          <p:cNvSpPr txBox="1">
            <a:spLocks/>
          </p:cNvSpPr>
          <p:nvPr/>
        </p:nvSpPr>
        <p:spPr>
          <a:xfrm>
            <a:off x="450850" y="1502937"/>
            <a:ext cx="7886700" cy="385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is the tangent power of P with respect to the quintic?</a:t>
            </a:r>
          </a:p>
        </p:txBody>
      </p:sp>
    </p:spTree>
    <p:extLst>
      <p:ext uri="{BB962C8B-B14F-4D97-AF65-F5344CB8AC3E}">
        <p14:creationId xmlns:p14="http://schemas.microsoft.com/office/powerpoint/2010/main" val="4998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8C8F-6052-694E-A13B-2972F724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D885D-9982-FE4E-8A42-5B5078B62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66"/>
            <a:ext cx="7886700" cy="365734"/>
          </a:xfrm>
        </p:spPr>
        <p:txBody>
          <a:bodyPr/>
          <a:lstStyle/>
          <a:p>
            <a:r>
              <a:rPr lang="en-GB" dirty="0"/>
              <a:t>How did you imagine doing the counting?</a:t>
            </a:r>
          </a:p>
        </p:txBody>
      </p:sp>
      <p:pic>
        <p:nvPicPr>
          <p:cNvPr id="6" name="Sweeping a line" descr="Sweeping a line">
            <a:hlinkClick r:id="" action="ppaction://media"/>
            <a:extLst>
              <a:ext uri="{FF2B5EF4-FFF2-40B4-BE49-F238E27FC236}">
                <a16:creationId xmlns:a16="http://schemas.microsoft.com/office/drawing/2014/main" id="{ECD5F1EF-25DC-784C-9447-D7E575431D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4763" y="1714282"/>
            <a:ext cx="4526079" cy="3182400"/>
          </a:xfrm>
          <a:prstGeom prst="rect">
            <a:avLst/>
          </a:prstGeom>
        </p:spPr>
      </p:pic>
      <p:pic>
        <p:nvPicPr>
          <p:cNvPr id="7" name="Running a Tangent" descr="Running a Tangent">
            <a:hlinkClick r:id="" action="ppaction://media"/>
            <a:extLst>
              <a:ext uri="{FF2B5EF4-FFF2-40B4-BE49-F238E27FC236}">
                <a16:creationId xmlns:a16="http://schemas.microsoft.com/office/drawing/2014/main" id="{34A497BC-A9F2-D24F-BC4F-87F43B1A3B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4782" y="1714282"/>
            <a:ext cx="4527155" cy="3183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D1EE21-5DE2-0846-BB91-C26A282301F9}"/>
              </a:ext>
            </a:extLst>
          </p:cNvPr>
          <p:cNvSpPr/>
          <p:nvPr/>
        </p:nvSpPr>
        <p:spPr>
          <a:xfrm>
            <a:off x="235154" y="2731217"/>
            <a:ext cx="7660911" cy="3903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 Poll Questions</a:t>
            </a:r>
          </a:p>
          <a:p>
            <a:r>
              <a:rPr lang="en-GB" sz="2000" dirty="0">
                <a:solidFill>
                  <a:schemeClr val="tx1"/>
                </a:solidFill>
              </a:rPr>
              <a:t>Question 1</a:t>
            </a:r>
          </a:p>
          <a:p>
            <a:r>
              <a:rPr lang="en-GB" sz="2000" dirty="0">
                <a:solidFill>
                  <a:schemeClr val="tx1"/>
                </a:solidFill>
              </a:rPr>
              <a:t>A: I first thought of rotating a line about P (left animation)</a:t>
            </a:r>
          </a:p>
          <a:p>
            <a:r>
              <a:rPr lang="en-GB" sz="2000" dirty="0">
                <a:solidFill>
                  <a:schemeClr val="tx1"/>
                </a:solidFill>
              </a:rPr>
              <a:t>B: I first thought of running a tangent along the curve (right animation)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Question 2</a:t>
            </a:r>
          </a:p>
          <a:p>
            <a:r>
              <a:rPr lang="en-GB" sz="2000" dirty="0">
                <a:solidFill>
                  <a:schemeClr val="tx1"/>
                </a:solidFill>
              </a:rPr>
              <a:t>A: Yes, I actually counted the tangent power of P</a:t>
            </a:r>
          </a:p>
          <a:p>
            <a:r>
              <a:rPr lang="en-GB" sz="2000" dirty="0">
                <a:solidFill>
                  <a:schemeClr val="tx1"/>
                </a:solidFill>
              </a:rPr>
              <a:t>B: No, I did not actually find the tangent power of P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Question 3</a:t>
            </a:r>
          </a:p>
          <a:p>
            <a:r>
              <a:rPr lang="en-GB" sz="2000" dirty="0">
                <a:solidFill>
                  <a:schemeClr val="tx1"/>
                </a:solidFill>
              </a:rPr>
              <a:t>A: I used a physical object to help me</a:t>
            </a:r>
          </a:p>
          <a:p>
            <a:r>
              <a:rPr lang="en-GB" sz="2000" dirty="0">
                <a:solidFill>
                  <a:schemeClr val="tx1"/>
                </a:solidFill>
              </a:rPr>
              <a:t>B: I imagined a line to make the count</a:t>
            </a:r>
          </a:p>
        </p:txBody>
      </p:sp>
    </p:spTree>
    <p:extLst>
      <p:ext uri="{BB962C8B-B14F-4D97-AF65-F5344CB8AC3E}">
        <p14:creationId xmlns:p14="http://schemas.microsoft.com/office/powerpoint/2010/main" val="28439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453A-C1A5-5247-B396-CA1F36B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Tangent Powers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030DE-845A-3743-9A69-CCB9F33F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66" y="2034625"/>
            <a:ext cx="6630068" cy="46614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57C5-6B49-804F-90E2-507FB149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871039"/>
            <a:ext cx="7886700" cy="649483"/>
          </a:xfrm>
        </p:spPr>
        <p:txBody>
          <a:bodyPr/>
          <a:lstStyle/>
          <a:p>
            <a:r>
              <a:rPr lang="en-GB" dirty="0"/>
              <a:t>What are the possible tangent powers of points with respect to this quintic?</a:t>
            </a:r>
          </a:p>
        </p:txBody>
      </p:sp>
    </p:spTree>
    <p:extLst>
      <p:ext uri="{BB962C8B-B14F-4D97-AF65-F5344CB8AC3E}">
        <p14:creationId xmlns:p14="http://schemas.microsoft.com/office/powerpoint/2010/main" val="178807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09AC-09F7-5A4A-BEA8-BECE28A2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Regions</a:t>
            </a:r>
          </a:p>
        </p:txBody>
      </p:sp>
      <p:pic>
        <p:nvPicPr>
          <p:cNvPr id="5" name="Boundaries &amp; Count" descr="Boundaries &amp; Count">
            <a:hlinkClick r:id="" action="ppaction://media"/>
            <a:extLst>
              <a:ext uri="{FF2B5EF4-FFF2-40B4-BE49-F238E27FC236}">
                <a16:creationId xmlns:a16="http://schemas.microsoft.com/office/drawing/2014/main" id="{C8679614-AC81-0540-B566-B5BFD1B04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616" y="1099763"/>
            <a:ext cx="7670201" cy="539311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122593-BD04-1B49-B895-9FA0CBB76D4A}"/>
              </a:ext>
            </a:extLst>
          </p:cNvPr>
          <p:cNvSpPr/>
          <p:nvPr/>
        </p:nvSpPr>
        <p:spPr>
          <a:xfrm>
            <a:off x="1184223" y="5643797"/>
            <a:ext cx="3387777" cy="1214203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Doing it physically  provides an enactive sense of inflection points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0D3552-C22E-064B-B840-5206BC19E083}"/>
              </a:ext>
            </a:extLst>
          </p:cNvPr>
          <p:cNvSpPr/>
          <p:nvPr/>
        </p:nvSpPr>
        <p:spPr>
          <a:xfrm>
            <a:off x="5756223" y="5643796"/>
            <a:ext cx="3387777" cy="121420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Combining it with Taylor Series raises more questions</a:t>
            </a:r>
          </a:p>
        </p:txBody>
      </p:sp>
    </p:spTree>
    <p:extLst>
      <p:ext uri="{BB962C8B-B14F-4D97-AF65-F5344CB8AC3E}">
        <p14:creationId xmlns:p14="http://schemas.microsoft.com/office/powerpoint/2010/main" val="23763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B9F7-38A4-F74F-A708-7B2AE209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Taylor Powers</a:t>
            </a:r>
          </a:p>
        </p:txBody>
      </p:sp>
      <p:pic>
        <p:nvPicPr>
          <p:cNvPr id="4" name="Higher Taylors" descr="Higher Taylors">
            <a:hlinkClick r:id="" action="ppaction://media"/>
            <a:extLst>
              <a:ext uri="{FF2B5EF4-FFF2-40B4-BE49-F238E27FC236}">
                <a16:creationId xmlns:a16="http://schemas.microsoft.com/office/drawing/2014/main" id="{E5132514-B3E4-0649-99DB-127D9085A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133" y="1014609"/>
            <a:ext cx="7675563" cy="53968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C89E78-7056-B944-B568-C7DFFAC96EC3}"/>
              </a:ext>
            </a:extLst>
          </p:cNvPr>
          <p:cNvSpPr/>
          <p:nvPr/>
        </p:nvSpPr>
        <p:spPr>
          <a:xfrm>
            <a:off x="3325090" y="0"/>
            <a:ext cx="4560125" cy="11044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Thinking of a tangent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as a first degree Taylor approximation leads to a more general phenomenon</a:t>
            </a:r>
          </a:p>
        </p:txBody>
      </p:sp>
    </p:spTree>
    <p:extLst>
      <p:ext uri="{BB962C8B-B14F-4D97-AF65-F5344CB8AC3E}">
        <p14:creationId xmlns:p14="http://schemas.microsoft.com/office/powerpoint/2010/main" val="36115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0BD0-263E-D143-98F6-3B703943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A0514-8386-7C48-B2E1-259849BD6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44" y="1158267"/>
            <a:ext cx="6235908" cy="1360082"/>
          </a:xfrm>
        </p:spPr>
        <p:txBody>
          <a:bodyPr/>
          <a:lstStyle/>
          <a:p>
            <a:r>
              <a:rPr lang="en-GB" dirty="0"/>
              <a:t>What struck you mathematically?</a:t>
            </a:r>
          </a:p>
          <a:p>
            <a:r>
              <a:rPr lang="en-GB" dirty="0"/>
              <a:t>What struck you pedagogically?</a:t>
            </a:r>
          </a:p>
          <a:p>
            <a:r>
              <a:rPr lang="en-GB" dirty="0"/>
              <a:t>Tell yourself a ‘story’ about what was going on in the last animation.  (personal narrative)</a:t>
            </a:r>
          </a:p>
        </p:txBody>
      </p:sp>
    </p:spTree>
    <p:extLst>
      <p:ext uri="{BB962C8B-B14F-4D97-AF65-F5344CB8AC3E}">
        <p14:creationId xmlns:p14="http://schemas.microsoft.com/office/powerpoint/2010/main" val="253425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7126-9A51-D74D-8928-667ABB96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0 Taylor Power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1097B6-5462-9743-8C9B-8EEDC9B3D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884808"/>
            <a:ext cx="7886700" cy="649482"/>
          </a:xfrm>
        </p:spPr>
        <p:txBody>
          <a:bodyPr/>
          <a:lstStyle/>
          <a:p>
            <a:r>
              <a:rPr lang="en-GB" dirty="0"/>
              <a:t>What would the 0 Taylor power of P be?</a:t>
            </a:r>
          </a:p>
        </p:txBody>
      </p:sp>
      <p:pic>
        <p:nvPicPr>
          <p:cNvPr id="4" name="0 Taylor power" descr="0 Taylor power">
            <a:hlinkClick r:id="" action="ppaction://media"/>
            <a:extLst>
              <a:ext uri="{FF2B5EF4-FFF2-40B4-BE49-F238E27FC236}">
                <a16:creationId xmlns:a16="http://schemas.microsoft.com/office/drawing/2014/main" id="{175C9B05-0C9A-944C-96FA-9BEA97095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518" y="1621854"/>
            <a:ext cx="7446963" cy="52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921D2-5DE4-6244-979E-58346A612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 for 5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1BA56-9188-EB45-860F-59A55A5C4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54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5015</TotalTime>
  <Words>259</Words>
  <Application>Microsoft Macintosh PowerPoint</Application>
  <PresentationFormat>On-screen Show (4:3)</PresentationFormat>
  <Paragraphs>34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Chalkboard</vt:lpstr>
      <vt:lpstr>Office Theme</vt:lpstr>
      <vt:lpstr>Bringing Enquiry into My Classroom Part 2</vt:lpstr>
      <vt:lpstr>Tangent Power</vt:lpstr>
      <vt:lpstr>Choices</vt:lpstr>
      <vt:lpstr>Tangent Powers</vt:lpstr>
      <vt:lpstr>Regions</vt:lpstr>
      <vt:lpstr>Taylor Powers</vt:lpstr>
      <vt:lpstr>Reflection</vt:lpstr>
      <vt:lpstr>0 Taylor Power</vt:lpstr>
      <vt:lpstr>Break for 5 minutes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100</cp:revision>
  <cp:lastPrinted>2021-05-07T08:42:01Z</cp:lastPrinted>
  <dcterms:created xsi:type="dcterms:W3CDTF">2017-06-17T10:17:52Z</dcterms:created>
  <dcterms:modified xsi:type="dcterms:W3CDTF">2021-05-07T20:40:20Z</dcterms:modified>
</cp:coreProperties>
</file>