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5" r:id="rId3"/>
    <p:sldId id="289" r:id="rId4"/>
    <p:sldId id="280" r:id="rId5"/>
    <p:sldId id="299" r:id="rId6"/>
    <p:sldId id="300" r:id="rId7"/>
    <p:sldId id="276" r:id="rId8"/>
    <p:sldId id="258" r:id="rId9"/>
    <p:sldId id="259" r:id="rId10"/>
    <p:sldId id="260" r:id="rId11"/>
    <p:sldId id="282" r:id="rId12"/>
    <p:sldId id="302" r:id="rId13"/>
    <p:sldId id="301" r:id="rId14"/>
    <p:sldId id="308" r:id="rId15"/>
    <p:sldId id="309" r:id="rId16"/>
    <p:sldId id="310" r:id="rId17"/>
    <p:sldId id="311" r:id="rId18"/>
    <p:sldId id="312" r:id="rId19"/>
    <p:sldId id="313" r:id="rId20"/>
    <p:sldId id="31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CCFF"/>
    <a:srgbClr val="CC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8" d="100"/>
          <a:sy n="88" d="100"/>
        </p:scale>
        <p:origin x="-2002" y="-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9A44C94-0994-4ADF-BA42-71B8898F99C5}" type="datetimeFigureOut">
              <a:rPr lang="en-GB" smtClean="0"/>
              <a:pPr/>
              <a:t>31/10/2015</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1DD9D2D-AA7D-4B49-BE6E-03B846278063}"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A44C94-0994-4ADF-BA42-71B8898F99C5}" type="datetimeFigureOut">
              <a:rPr lang="en-GB" smtClean="0"/>
              <a:pPr/>
              <a:t>31/10/2015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DD9D2D-AA7D-4B49-BE6E-03B84627806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A44C94-0994-4ADF-BA42-71B8898F99C5}" type="datetimeFigureOut">
              <a:rPr lang="en-GB" smtClean="0"/>
              <a:pPr/>
              <a:t>31/10/2015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DD9D2D-AA7D-4B49-BE6E-03B84627806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9A44C94-0994-4ADF-BA42-71B8898F99C5}" type="datetimeFigureOut">
              <a:rPr lang="en-GB" smtClean="0"/>
              <a:pPr/>
              <a:t>31/10/2015</a:t>
            </a:fld>
            <a:endParaRPr lang="en-GB"/>
          </a:p>
        </p:txBody>
      </p:sp>
      <p:sp>
        <p:nvSpPr>
          <p:cNvPr id="9" name="Slide Number Placeholder 8"/>
          <p:cNvSpPr>
            <a:spLocks noGrp="1"/>
          </p:cNvSpPr>
          <p:nvPr>
            <p:ph type="sldNum" sz="quarter" idx="15"/>
          </p:nvPr>
        </p:nvSpPr>
        <p:spPr/>
        <p:txBody>
          <a:bodyPr rtlCol="0"/>
          <a:lstStyle/>
          <a:p>
            <a:fld id="{D1DD9D2D-AA7D-4B49-BE6E-03B846278063}" type="slidenum">
              <a:rPr lang="en-GB" smtClean="0"/>
              <a:pPr/>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9A44C94-0994-4ADF-BA42-71B8898F99C5}" type="datetimeFigureOut">
              <a:rPr lang="en-GB" smtClean="0"/>
              <a:pPr/>
              <a:t>31/10/2015</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1DD9D2D-AA7D-4B49-BE6E-03B846278063}"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9A44C94-0994-4ADF-BA42-71B8898F99C5}" type="datetimeFigureOut">
              <a:rPr lang="en-GB" smtClean="0"/>
              <a:pPr/>
              <a:t>31/10/2015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DD9D2D-AA7D-4B49-BE6E-03B846278063}" type="slidenum">
              <a:rPr lang="en-GB" smtClean="0"/>
              <a:pPr/>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9A44C94-0994-4ADF-BA42-71B8898F99C5}" type="datetimeFigureOut">
              <a:rPr lang="en-GB" smtClean="0"/>
              <a:pPr/>
              <a:t>31/10/2015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1DD9D2D-AA7D-4B49-BE6E-03B846278063}" type="slidenum">
              <a:rPr lang="en-GB" smtClean="0"/>
              <a:pPr/>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9A44C94-0994-4ADF-BA42-71B8898F99C5}" type="datetimeFigureOut">
              <a:rPr lang="en-GB" smtClean="0"/>
              <a:pPr/>
              <a:t>31/10/2015</a:t>
            </a:fld>
            <a:endParaRPr lang="en-GB"/>
          </a:p>
        </p:txBody>
      </p:sp>
      <p:sp>
        <p:nvSpPr>
          <p:cNvPr id="7" name="Slide Number Placeholder 6"/>
          <p:cNvSpPr>
            <a:spLocks noGrp="1"/>
          </p:cNvSpPr>
          <p:nvPr>
            <p:ph type="sldNum" sz="quarter" idx="11"/>
          </p:nvPr>
        </p:nvSpPr>
        <p:spPr/>
        <p:txBody>
          <a:bodyPr rtlCol="0"/>
          <a:lstStyle/>
          <a:p>
            <a:fld id="{D1DD9D2D-AA7D-4B49-BE6E-03B846278063}" type="slidenum">
              <a:rPr lang="en-GB" smtClean="0"/>
              <a:pPr/>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A44C94-0994-4ADF-BA42-71B8898F99C5}" type="datetimeFigureOut">
              <a:rPr lang="en-GB" smtClean="0"/>
              <a:pPr/>
              <a:t>31/10/2015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1DD9D2D-AA7D-4B49-BE6E-03B84627806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9A44C94-0994-4ADF-BA42-71B8898F99C5}" type="datetimeFigureOut">
              <a:rPr lang="en-GB" smtClean="0"/>
              <a:pPr/>
              <a:t>31/10/2015</a:t>
            </a:fld>
            <a:endParaRPr lang="en-GB"/>
          </a:p>
        </p:txBody>
      </p:sp>
      <p:sp>
        <p:nvSpPr>
          <p:cNvPr id="22" name="Slide Number Placeholder 21"/>
          <p:cNvSpPr>
            <a:spLocks noGrp="1"/>
          </p:cNvSpPr>
          <p:nvPr>
            <p:ph type="sldNum" sz="quarter" idx="15"/>
          </p:nvPr>
        </p:nvSpPr>
        <p:spPr/>
        <p:txBody>
          <a:bodyPr rtlCol="0"/>
          <a:lstStyle/>
          <a:p>
            <a:fld id="{D1DD9D2D-AA7D-4B49-BE6E-03B846278063}" type="slidenum">
              <a:rPr lang="en-GB" smtClean="0"/>
              <a:pPr/>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9A44C94-0994-4ADF-BA42-71B8898F99C5}" type="datetimeFigureOut">
              <a:rPr lang="en-GB" smtClean="0"/>
              <a:pPr/>
              <a:t>31/10/2015</a:t>
            </a:fld>
            <a:endParaRPr lang="en-GB"/>
          </a:p>
        </p:txBody>
      </p:sp>
      <p:sp>
        <p:nvSpPr>
          <p:cNvPr id="18" name="Slide Number Placeholder 17"/>
          <p:cNvSpPr>
            <a:spLocks noGrp="1"/>
          </p:cNvSpPr>
          <p:nvPr>
            <p:ph type="sldNum" sz="quarter" idx="11"/>
          </p:nvPr>
        </p:nvSpPr>
        <p:spPr/>
        <p:txBody>
          <a:bodyPr rtlCol="0"/>
          <a:lstStyle/>
          <a:p>
            <a:fld id="{D1DD9D2D-AA7D-4B49-BE6E-03B846278063}" type="slidenum">
              <a:rPr lang="en-GB" smtClean="0"/>
              <a:pPr/>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9A44C94-0994-4ADF-BA42-71B8898F99C5}" type="datetimeFigureOut">
              <a:rPr lang="en-GB" smtClean="0"/>
              <a:pPr/>
              <a:t>31/10/2015</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1DD9D2D-AA7D-4B49-BE6E-03B84627806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67744" y="1268760"/>
            <a:ext cx="6172200" cy="1894362"/>
          </a:xfrm>
        </p:spPr>
        <p:txBody>
          <a:bodyPr>
            <a:normAutofit/>
          </a:bodyPr>
          <a:lstStyle/>
          <a:p>
            <a:r>
              <a:rPr lang="en-GB" dirty="0" smtClean="0"/>
              <a:t>The new national curriculum: what is the role of the teacher educator?</a:t>
            </a:r>
            <a:endParaRPr lang="en-GB" dirty="0"/>
          </a:p>
        </p:txBody>
      </p:sp>
      <p:sp>
        <p:nvSpPr>
          <p:cNvPr id="3" name="Subtitle 2"/>
          <p:cNvSpPr>
            <a:spLocks noGrp="1"/>
          </p:cNvSpPr>
          <p:nvPr>
            <p:ph type="subTitle" idx="1"/>
          </p:nvPr>
        </p:nvSpPr>
        <p:spPr>
          <a:xfrm>
            <a:off x="2267744" y="5229200"/>
            <a:ext cx="6172200" cy="1371600"/>
          </a:xfrm>
        </p:spPr>
        <p:txBody>
          <a:bodyPr/>
          <a:lstStyle/>
          <a:p>
            <a:r>
              <a:rPr lang="en-GB" dirty="0" smtClean="0"/>
              <a:t>Anne Watson</a:t>
            </a:r>
          </a:p>
          <a:p>
            <a:r>
              <a:rPr lang="en-GB" dirty="0" smtClean="0"/>
              <a:t>AMET</a:t>
            </a:r>
          </a:p>
          <a:p>
            <a:r>
              <a:rPr lang="en-GB" dirty="0" smtClean="0"/>
              <a:t>2013</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The role of the teacher educator</a:t>
            </a:r>
            <a:endParaRPr lang="en-GB" dirty="0"/>
          </a:p>
        </p:txBody>
      </p:sp>
      <p:sp>
        <p:nvSpPr>
          <p:cNvPr id="4" name="Content Placeholder 3"/>
          <p:cNvSpPr>
            <a:spLocks noGrp="1"/>
          </p:cNvSpPr>
          <p:nvPr>
            <p:ph sz="quarter" idx="1"/>
          </p:nvPr>
        </p:nvSpPr>
        <p:spPr/>
        <p:txBody>
          <a:bodyPr/>
          <a:lstStyle/>
          <a:p>
            <a:r>
              <a:rPr lang="en-GB" dirty="0" smtClean="0"/>
              <a:t>To embed problem-solving throughout mathematics teaching and learning</a:t>
            </a:r>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Problem solving – three kinds</a:t>
            </a:r>
          </a:p>
        </p:txBody>
      </p:sp>
      <p:sp>
        <p:nvSpPr>
          <p:cNvPr id="3" name="Content Placeholder 2"/>
          <p:cNvSpPr txBox="1">
            <a:spLocks noGrp="1"/>
          </p:cNvSpPr>
          <p:nvPr>
            <p:ph idx="1"/>
          </p:nvPr>
        </p:nvSpPr>
        <p:spPr>
          <a:xfrm>
            <a:off x="251520" y="1673426"/>
            <a:ext cx="8686800" cy="5184574"/>
          </a:xfrm>
        </p:spPr>
        <p:txBody>
          <a:bodyPr>
            <a:normAutofit/>
          </a:bodyPr>
          <a:lstStyle/>
          <a:p>
            <a:pPr lvl="0">
              <a:spcBef>
                <a:spcPts val="700"/>
              </a:spcBef>
            </a:pPr>
            <a:r>
              <a:rPr lang="en-GB" i="1" dirty="0"/>
              <a:t>Procedural</a:t>
            </a:r>
            <a:r>
              <a:rPr lang="en-GB" dirty="0"/>
              <a:t>: Having been subtracting numbers for three lessons, children are then asked: ‘If I have 13 sweets and eat 8 of them, how many do I have left over?’</a:t>
            </a:r>
          </a:p>
          <a:p>
            <a:pPr lvl="0">
              <a:spcBef>
                <a:spcPts val="700"/>
              </a:spcBef>
            </a:pPr>
            <a:r>
              <a:rPr lang="en-GB" i="1" dirty="0"/>
              <a:t>Application</a:t>
            </a:r>
            <a:r>
              <a:rPr lang="en-GB" dirty="0"/>
              <a:t>: A question has arisen in a discussion about journeys to and from school: ‘Mel and Molly walk home together but Molly has an extra bit to walk after they get to Mel’s house; it takes </a:t>
            </a:r>
            <a:r>
              <a:rPr lang="en-GB" dirty="0" smtClean="0"/>
              <a:t>Molly </a:t>
            </a:r>
            <a:r>
              <a:rPr lang="en-GB" dirty="0"/>
              <a:t>13 minutes to walk home and </a:t>
            </a:r>
            <a:r>
              <a:rPr lang="en-GB" dirty="0" smtClean="0"/>
              <a:t>Mel </a:t>
            </a:r>
            <a:r>
              <a:rPr lang="en-GB" dirty="0"/>
              <a:t>8 minutes.  For how many minutes is </a:t>
            </a:r>
            <a:r>
              <a:rPr lang="en-GB" dirty="0" smtClean="0"/>
              <a:t>Molly </a:t>
            </a:r>
            <a:r>
              <a:rPr lang="en-GB" dirty="0"/>
              <a:t>walking on her own?’</a:t>
            </a:r>
          </a:p>
          <a:p>
            <a:pPr lvl="0">
              <a:spcBef>
                <a:spcPts val="700"/>
              </a:spcBef>
            </a:pPr>
            <a:r>
              <a:rPr lang="en-GB" i="1" dirty="0"/>
              <a:t>Conceptual</a:t>
            </a:r>
            <a:r>
              <a:rPr lang="en-GB" dirty="0"/>
              <a:t>: If two numbers add to make 13, and one of them is 8, how can we find the other?</a:t>
            </a:r>
          </a:p>
          <a:p>
            <a:pPr lvl="0"/>
            <a:endParaRPr lang="en-GB" dirty="0"/>
          </a:p>
          <a:p>
            <a:pPr lvl="0"/>
            <a:endParaRPr lang="en-GB"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roles of the teacher educator</a:t>
            </a:r>
            <a:endParaRPr lang="en-GB" dirty="0"/>
          </a:p>
        </p:txBody>
      </p:sp>
      <p:sp>
        <p:nvSpPr>
          <p:cNvPr id="3" name="Content Placeholder 2"/>
          <p:cNvSpPr>
            <a:spLocks noGrp="1"/>
          </p:cNvSpPr>
          <p:nvPr>
            <p:ph sz="quarter" idx="1"/>
          </p:nvPr>
        </p:nvSpPr>
        <p:spPr/>
        <p:txBody>
          <a:bodyPr/>
          <a:lstStyle/>
          <a:p>
            <a:r>
              <a:rPr lang="en-GB" dirty="0" smtClean="0"/>
              <a:t>Looking at the challenges for teachers in the new curriculum bearing in mind:</a:t>
            </a:r>
          </a:p>
          <a:p>
            <a:pPr lvl="1"/>
            <a:r>
              <a:rPr lang="en-GB" dirty="0" smtClean="0"/>
              <a:t>Their likely school experience – varied but including procedural text-focused work</a:t>
            </a:r>
          </a:p>
          <a:p>
            <a:pPr lvl="1"/>
            <a:r>
              <a:rPr lang="en-GB" dirty="0" smtClean="0"/>
              <a:t>Their recent work towards the 2007 curriculum – more problem-solving, functional mathematics</a:t>
            </a:r>
          </a:p>
          <a:p>
            <a:pPr lvl="1"/>
            <a:r>
              <a:rPr lang="en-GB" dirty="0" smtClean="0"/>
              <a:t>Current pressures in school – test-focused, acceleration, grade-trade</a:t>
            </a:r>
          </a:p>
          <a:p>
            <a:pPr lvl="1"/>
            <a:r>
              <a:rPr lang="en-GB" dirty="0" smtClean="0"/>
              <a:t>New intentions – same curriculum for all, increased conceptual challenge</a:t>
            </a:r>
          </a:p>
          <a:p>
            <a:pPr lvl="1"/>
            <a:r>
              <a:rPr lang="en-GB" dirty="0" smtClean="0"/>
              <a:t>Habits in school – levels, three-part lesson etc.</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4294967295"/>
          </p:nvPr>
        </p:nvSpPr>
        <p:spPr>
          <a:xfrm>
            <a:off x="323528" y="476672"/>
            <a:ext cx="3456384" cy="2808312"/>
          </a:xfrm>
          <a:solidFill>
            <a:srgbClr val="CC99FF"/>
          </a:solidFill>
          <a:ln>
            <a:solidFill>
              <a:srgbClr val="002060"/>
            </a:solidFill>
          </a:ln>
        </p:spPr>
        <p:txBody>
          <a:bodyPr>
            <a:normAutofit/>
          </a:bodyPr>
          <a:lstStyle/>
          <a:p>
            <a:pPr>
              <a:spcBef>
                <a:spcPts val="0"/>
              </a:spcBef>
              <a:buNone/>
            </a:pPr>
            <a:r>
              <a:rPr lang="en-GB" sz="2000" dirty="0" smtClean="0">
                <a:solidFill>
                  <a:srgbClr val="7030A0"/>
                </a:solidFill>
              </a:rPr>
              <a:t>   creative               </a:t>
            </a:r>
          </a:p>
          <a:p>
            <a:pPr>
              <a:spcBef>
                <a:spcPts val="0"/>
              </a:spcBef>
              <a:buNone/>
            </a:pPr>
            <a:r>
              <a:rPr lang="en-GB" sz="2000" dirty="0" smtClean="0">
                <a:solidFill>
                  <a:srgbClr val="7030A0"/>
                </a:solidFill>
              </a:rPr>
              <a:t>   inter-connections                </a:t>
            </a:r>
          </a:p>
          <a:p>
            <a:pPr>
              <a:spcBef>
                <a:spcPts val="0"/>
              </a:spcBef>
              <a:buNone/>
            </a:pPr>
            <a:r>
              <a:rPr lang="en-GB" sz="2000" dirty="0" smtClean="0">
                <a:solidFill>
                  <a:srgbClr val="7030A0"/>
                </a:solidFill>
              </a:rPr>
              <a:t>   history</a:t>
            </a:r>
          </a:p>
          <a:p>
            <a:pPr>
              <a:spcBef>
                <a:spcPts val="0"/>
              </a:spcBef>
              <a:buNone/>
            </a:pPr>
            <a:r>
              <a:rPr lang="en-GB" sz="2000" dirty="0" smtClean="0">
                <a:solidFill>
                  <a:srgbClr val="7030A0"/>
                </a:solidFill>
              </a:rPr>
              <a:t>   STEM</a:t>
            </a:r>
          </a:p>
          <a:p>
            <a:pPr>
              <a:spcBef>
                <a:spcPts val="0"/>
              </a:spcBef>
              <a:buNone/>
            </a:pPr>
            <a:r>
              <a:rPr lang="en-GB" sz="2000" dirty="0" smtClean="0">
                <a:solidFill>
                  <a:srgbClr val="7030A0"/>
                </a:solidFill>
              </a:rPr>
              <a:t>   finance </a:t>
            </a:r>
          </a:p>
          <a:p>
            <a:pPr>
              <a:spcBef>
                <a:spcPts val="0"/>
              </a:spcBef>
              <a:buNone/>
            </a:pPr>
            <a:r>
              <a:rPr lang="en-GB" sz="2000" dirty="0" smtClean="0">
                <a:solidFill>
                  <a:srgbClr val="7030A0"/>
                </a:solidFill>
              </a:rPr>
              <a:t>   reasoning</a:t>
            </a:r>
          </a:p>
          <a:p>
            <a:pPr>
              <a:spcBef>
                <a:spcPts val="0"/>
              </a:spcBef>
              <a:buNone/>
            </a:pPr>
            <a:r>
              <a:rPr lang="en-GB" sz="2000" dirty="0" smtClean="0">
                <a:solidFill>
                  <a:srgbClr val="7030A0"/>
                </a:solidFill>
              </a:rPr>
              <a:t>   beauty &amp; power </a:t>
            </a:r>
            <a:endParaRPr lang="en-GB" sz="2000" u="sng" dirty="0" smtClean="0">
              <a:solidFill>
                <a:srgbClr val="7030A0"/>
              </a:solidFill>
            </a:endParaRPr>
          </a:p>
          <a:p>
            <a:pPr>
              <a:spcBef>
                <a:spcPts val="0"/>
              </a:spcBef>
              <a:buNone/>
            </a:pPr>
            <a:r>
              <a:rPr lang="en-GB" sz="2000" dirty="0" smtClean="0">
                <a:solidFill>
                  <a:srgbClr val="7030A0"/>
                </a:solidFill>
              </a:rPr>
              <a:t>   enjoyment &amp; curiosity</a:t>
            </a:r>
          </a:p>
          <a:p>
            <a:endParaRPr lang="en-GB" dirty="0"/>
          </a:p>
        </p:txBody>
      </p:sp>
      <p:sp>
        <p:nvSpPr>
          <p:cNvPr id="6" name="Content Placeholder 5"/>
          <p:cNvSpPr>
            <a:spLocks noGrp="1"/>
          </p:cNvSpPr>
          <p:nvPr>
            <p:ph sz="quarter" idx="4294967295"/>
          </p:nvPr>
        </p:nvSpPr>
        <p:spPr>
          <a:xfrm>
            <a:off x="4860032" y="548680"/>
            <a:ext cx="3657600" cy="5544616"/>
          </a:xfrm>
          <a:solidFill>
            <a:srgbClr val="FFFF99"/>
          </a:solidFill>
          <a:ln>
            <a:solidFill>
              <a:schemeClr val="tx1"/>
            </a:solidFill>
          </a:ln>
        </p:spPr>
        <p:txBody>
          <a:bodyPr>
            <a:normAutofit fontScale="92500"/>
          </a:bodyPr>
          <a:lstStyle/>
          <a:p>
            <a:pPr>
              <a:lnSpc>
                <a:spcPct val="110000"/>
              </a:lnSpc>
              <a:spcBef>
                <a:spcPts val="0"/>
              </a:spcBef>
              <a:buNone/>
            </a:pPr>
            <a:r>
              <a:rPr lang="en-GB" dirty="0" smtClean="0">
                <a:solidFill>
                  <a:srgbClr val="7030A0"/>
                </a:solidFill>
              </a:rPr>
              <a:t>practice increasingly complex problems over time</a:t>
            </a:r>
          </a:p>
          <a:p>
            <a:pPr>
              <a:lnSpc>
                <a:spcPct val="110000"/>
              </a:lnSpc>
              <a:spcBef>
                <a:spcPts val="0"/>
              </a:spcBef>
              <a:buNone/>
            </a:pPr>
            <a:r>
              <a:rPr lang="en-GB" dirty="0" smtClean="0">
                <a:solidFill>
                  <a:srgbClr val="7030A0"/>
                </a:solidFill>
              </a:rPr>
              <a:t>conceptual understanding </a:t>
            </a:r>
          </a:p>
          <a:p>
            <a:pPr>
              <a:lnSpc>
                <a:spcPct val="110000"/>
              </a:lnSpc>
              <a:spcBef>
                <a:spcPts val="0"/>
              </a:spcBef>
              <a:buNone/>
            </a:pPr>
            <a:r>
              <a:rPr lang="en-GB" dirty="0" smtClean="0">
                <a:solidFill>
                  <a:srgbClr val="7030A0"/>
                </a:solidFill>
              </a:rPr>
              <a:t>recall &amp; apply </a:t>
            </a:r>
          </a:p>
          <a:p>
            <a:pPr>
              <a:lnSpc>
                <a:spcPct val="110000"/>
              </a:lnSpc>
              <a:spcBef>
                <a:spcPts val="0"/>
              </a:spcBef>
              <a:buNone/>
            </a:pPr>
            <a:r>
              <a:rPr lang="en-GB" dirty="0" smtClean="0">
                <a:solidFill>
                  <a:srgbClr val="7030A0"/>
                </a:solidFill>
              </a:rPr>
              <a:t>follow a line of enquiry</a:t>
            </a:r>
          </a:p>
          <a:p>
            <a:pPr>
              <a:lnSpc>
                <a:spcPct val="110000"/>
              </a:lnSpc>
              <a:spcBef>
                <a:spcPts val="0"/>
              </a:spcBef>
              <a:buNone/>
            </a:pPr>
            <a:r>
              <a:rPr lang="en-GB" dirty="0" smtClean="0">
                <a:solidFill>
                  <a:srgbClr val="7030A0"/>
                </a:solidFill>
              </a:rPr>
              <a:t>conjecture relationships</a:t>
            </a:r>
          </a:p>
          <a:p>
            <a:pPr>
              <a:lnSpc>
                <a:spcPct val="110000"/>
              </a:lnSpc>
              <a:spcBef>
                <a:spcPts val="0"/>
              </a:spcBef>
              <a:buNone/>
            </a:pPr>
            <a:r>
              <a:rPr lang="en-GB" dirty="0" smtClean="0">
                <a:solidFill>
                  <a:srgbClr val="7030A0"/>
                </a:solidFill>
              </a:rPr>
              <a:t>develop &amp; communicate justification &amp; proof</a:t>
            </a:r>
          </a:p>
          <a:p>
            <a:pPr>
              <a:lnSpc>
                <a:spcPct val="110000"/>
              </a:lnSpc>
              <a:spcBef>
                <a:spcPts val="0"/>
              </a:spcBef>
              <a:buNone/>
            </a:pPr>
            <a:r>
              <a:rPr lang="en-GB" dirty="0" smtClean="0">
                <a:solidFill>
                  <a:srgbClr val="7030A0"/>
                </a:solidFill>
              </a:rPr>
              <a:t> non-routine mathematical problems</a:t>
            </a:r>
          </a:p>
          <a:p>
            <a:pPr>
              <a:lnSpc>
                <a:spcPct val="110000"/>
              </a:lnSpc>
              <a:spcBef>
                <a:spcPts val="0"/>
              </a:spcBef>
              <a:buNone/>
            </a:pPr>
            <a:r>
              <a:rPr lang="en-GB" dirty="0" smtClean="0">
                <a:solidFill>
                  <a:srgbClr val="7030A0"/>
                </a:solidFill>
              </a:rPr>
              <a:t>mathematical models</a:t>
            </a:r>
          </a:p>
          <a:p>
            <a:pPr>
              <a:lnSpc>
                <a:spcPct val="110000"/>
              </a:lnSpc>
              <a:spcBef>
                <a:spcPts val="0"/>
              </a:spcBef>
              <a:buNone/>
            </a:pPr>
            <a:r>
              <a:rPr lang="en-GB" dirty="0" err="1" smtClean="0">
                <a:solidFill>
                  <a:srgbClr val="7030A0"/>
                </a:solidFill>
              </a:rPr>
              <a:t>perseverence</a:t>
            </a:r>
            <a:endParaRPr lang="en-GB" dirty="0" smtClean="0">
              <a:solidFill>
                <a:srgbClr val="7030A0"/>
              </a:solidFill>
            </a:endParaRPr>
          </a:p>
          <a:p>
            <a:endParaRPr lang="en-GB" dirty="0"/>
          </a:p>
        </p:txBody>
      </p:sp>
      <p:sp>
        <p:nvSpPr>
          <p:cNvPr id="8" name="TextBox 7"/>
          <p:cNvSpPr txBox="1"/>
          <p:nvPr/>
        </p:nvSpPr>
        <p:spPr>
          <a:xfrm>
            <a:off x="323528" y="3717032"/>
            <a:ext cx="4248472" cy="1323439"/>
          </a:xfrm>
          <a:prstGeom prst="rect">
            <a:avLst/>
          </a:prstGeom>
          <a:solidFill>
            <a:srgbClr val="FFCCFF"/>
          </a:solidFill>
          <a:ln>
            <a:solidFill>
              <a:srgbClr val="FF0000"/>
            </a:solidFill>
          </a:ln>
        </p:spPr>
        <p:txBody>
          <a:bodyPr wrap="square" rtlCol="0">
            <a:spAutoFit/>
          </a:bodyPr>
          <a:lstStyle/>
          <a:p>
            <a:r>
              <a:rPr lang="en-GB" sz="2000" dirty="0" smtClean="0">
                <a:solidFill>
                  <a:srgbClr val="FF0000"/>
                </a:solidFill>
              </a:rPr>
              <a:t>shift between representations</a:t>
            </a:r>
          </a:p>
          <a:p>
            <a:r>
              <a:rPr lang="en-GB" sz="2000" dirty="0" smtClean="0">
                <a:solidFill>
                  <a:srgbClr val="FF0000"/>
                </a:solidFill>
              </a:rPr>
              <a:t>make connections</a:t>
            </a:r>
          </a:p>
          <a:p>
            <a:r>
              <a:rPr lang="en-GB" sz="2000" dirty="0" smtClean="0">
                <a:solidFill>
                  <a:srgbClr val="FF0000"/>
                </a:solidFill>
              </a:rPr>
              <a:t>enrichment</a:t>
            </a:r>
          </a:p>
          <a:p>
            <a:r>
              <a:rPr lang="en-GB" sz="2000" dirty="0" smtClean="0">
                <a:solidFill>
                  <a:srgbClr val="FF0000"/>
                </a:solidFill>
              </a:rPr>
              <a:t>consolidation</a:t>
            </a:r>
          </a:p>
        </p:txBody>
      </p:sp>
      <p:sp>
        <p:nvSpPr>
          <p:cNvPr id="9" name="Cloud 8"/>
          <p:cNvSpPr/>
          <p:nvPr/>
        </p:nvSpPr>
        <p:spPr>
          <a:xfrm>
            <a:off x="1979712" y="1700808"/>
            <a:ext cx="5040560" cy="352839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3131840" y="2564904"/>
            <a:ext cx="3312368" cy="954107"/>
          </a:xfrm>
          <a:prstGeom prst="rect">
            <a:avLst/>
          </a:prstGeom>
          <a:noFill/>
        </p:spPr>
        <p:txBody>
          <a:bodyPr wrap="square" rtlCol="0">
            <a:spAutoFit/>
          </a:bodyPr>
          <a:lstStyle/>
          <a:p>
            <a:r>
              <a:rPr lang="en-GB" sz="2800" dirty="0" smtClean="0">
                <a:solidFill>
                  <a:schemeClr val="bg1"/>
                </a:solidFill>
              </a:rPr>
              <a:t>What will teachers find new/difficult?</a:t>
            </a:r>
            <a:endParaRPr lang="en-GB" sz="2800" dirty="0">
              <a:solidFill>
                <a:schemeClr val="bg1"/>
              </a:solidFill>
            </a:endParaRPr>
          </a:p>
        </p:txBody>
      </p:sp>
      <p:sp>
        <p:nvSpPr>
          <p:cNvPr id="7" name="TextBox 6"/>
          <p:cNvSpPr txBox="1"/>
          <p:nvPr/>
        </p:nvSpPr>
        <p:spPr>
          <a:xfrm>
            <a:off x="251520" y="5373216"/>
            <a:ext cx="4248472" cy="707886"/>
          </a:xfrm>
          <a:prstGeom prst="rect">
            <a:avLst/>
          </a:prstGeom>
          <a:solidFill>
            <a:srgbClr val="FFCCFF"/>
          </a:solidFill>
          <a:ln>
            <a:solidFill>
              <a:srgbClr val="FF0000"/>
            </a:solidFill>
          </a:ln>
        </p:spPr>
        <p:txBody>
          <a:bodyPr wrap="square" rtlCol="0">
            <a:spAutoFit/>
          </a:bodyPr>
          <a:lstStyle/>
          <a:p>
            <a:r>
              <a:rPr lang="en-GB" sz="2000" dirty="0" smtClean="0">
                <a:solidFill>
                  <a:srgbClr val="FF0000"/>
                </a:solidFill>
              </a:rPr>
              <a:t>same pace </a:t>
            </a:r>
          </a:p>
          <a:p>
            <a:r>
              <a:rPr lang="en-GB" sz="2000" dirty="0" smtClean="0">
                <a:solidFill>
                  <a:srgbClr val="FF0000"/>
                </a:solidFill>
              </a:rPr>
              <a:t>progress based on understanding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Teacher educator focus</a:t>
            </a:r>
            <a:endParaRPr lang="en-GB" dirty="0"/>
          </a:p>
        </p:txBody>
      </p:sp>
      <p:sp>
        <p:nvSpPr>
          <p:cNvPr id="3" name="Content Placeholder 2"/>
          <p:cNvSpPr>
            <a:spLocks noGrp="1"/>
          </p:cNvSpPr>
          <p:nvPr>
            <p:ph sz="quarter" idx="1"/>
          </p:nvPr>
        </p:nvSpPr>
        <p:spPr/>
        <p:txBody>
          <a:bodyPr>
            <a:normAutofit/>
          </a:bodyPr>
          <a:lstStyle/>
          <a:p>
            <a:pPr>
              <a:spcBef>
                <a:spcPts val="0"/>
              </a:spcBef>
              <a:buNone/>
            </a:pPr>
            <a:endParaRPr lang="en-GB" sz="2800" dirty="0" smtClean="0">
              <a:solidFill>
                <a:srgbClr val="7030A0"/>
              </a:solidFill>
            </a:endParaRPr>
          </a:p>
          <a:p>
            <a:pPr>
              <a:spcBef>
                <a:spcPts val="0"/>
              </a:spcBef>
            </a:pPr>
            <a:r>
              <a:rPr lang="en-GB" sz="2800" dirty="0" smtClean="0">
                <a:solidFill>
                  <a:srgbClr val="7030A0"/>
                </a:solidFill>
              </a:rPr>
              <a:t>   inter-connections         (TE)           </a:t>
            </a:r>
          </a:p>
          <a:p>
            <a:pPr>
              <a:spcBef>
                <a:spcPts val="0"/>
              </a:spcBef>
            </a:pPr>
            <a:r>
              <a:rPr lang="en-GB" sz="2800" dirty="0" smtClean="0">
                <a:solidFill>
                  <a:srgbClr val="7030A0"/>
                </a:solidFill>
              </a:rPr>
              <a:t>   reasoning                     (TE)</a:t>
            </a:r>
          </a:p>
          <a:p>
            <a:pPr>
              <a:spcBef>
                <a:spcPts val="0"/>
              </a:spcBef>
            </a:pPr>
            <a:r>
              <a:rPr lang="en-GB" sz="2800" dirty="0" smtClean="0">
                <a:solidFill>
                  <a:srgbClr val="7030A0"/>
                </a:solidFill>
              </a:rPr>
              <a:t>   beauty &amp; power           (TE)</a:t>
            </a:r>
            <a:endParaRPr lang="en-GB" sz="2800" u="sng" dirty="0" smtClean="0">
              <a:solidFill>
                <a:srgbClr val="7030A0"/>
              </a:solidFill>
            </a:endParaRPr>
          </a:p>
          <a:p>
            <a:pPr>
              <a:spcBef>
                <a:spcPts val="0"/>
              </a:spcBef>
            </a:pPr>
            <a:r>
              <a:rPr lang="en-GB" sz="2800" dirty="0" smtClean="0">
                <a:solidFill>
                  <a:srgbClr val="7030A0"/>
                </a:solidFill>
              </a:rPr>
              <a:t>   enjoyment &amp; curiosity (TE)</a:t>
            </a:r>
          </a:p>
          <a:p>
            <a:pPr>
              <a:spcBef>
                <a:spcPts val="0"/>
              </a:spcBef>
            </a:pPr>
            <a:endParaRPr lang="en-GB" sz="2800" dirty="0" smtClean="0">
              <a:solidFill>
                <a:srgbClr val="7030A0"/>
              </a:solidFill>
            </a:endParaRPr>
          </a:p>
          <a:p>
            <a:pPr>
              <a:spcBef>
                <a:spcPts val="0"/>
              </a:spcBef>
            </a:pPr>
            <a:r>
              <a:rPr lang="en-GB" sz="2800" dirty="0" smtClean="0">
                <a:solidFill>
                  <a:srgbClr val="7030A0"/>
                </a:solidFill>
              </a:rPr>
              <a:t>   creative                        (web) </a:t>
            </a:r>
          </a:p>
          <a:p>
            <a:pPr>
              <a:spcBef>
                <a:spcPts val="0"/>
              </a:spcBef>
            </a:pPr>
            <a:r>
              <a:rPr lang="en-GB" sz="2800" dirty="0" smtClean="0">
                <a:solidFill>
                  <a:srgbClr val="7030A0"/>
                </a:solidFill>
              </a:rPr>
              <a:t>   history                         (web)</a:t>
            </a:r>
          </a:p>
          <a:p>
            <a:pPr>
              <a:spcBef>
                <a:spcPts val="0"/>
              </a:spcBef>
            </a:pPr>
            <a:r>
              <a:rPr lang="en-GB" sz="2800" dirty="0" smtClean="0">
                <a:solidFill>
                  <a:srgbClr val="7030A0"/>
                </a:solidFill>
              </a:rPr>
              <a:t>   STEM                          (web)</a:t>
            </a:r>
          </a:p>
          <a:p>
            <a:pPr>
              <a:spcBef>
                <a:spcPts val="0"/>
              </a:spcBef>
            </a:pPr>
            <a:r>
              <a:rPr lang="en-GB" sz="2800" dirty="0" smtClean="0">
                <a:solidFill>
                  <a:srgbClr val="7030A0"/>
                </a:solidFill>
              </a:rPr>
              <a:t>   finance                         (web)</a:t>
            </a:r>
          </a:p>
          <a:p>
            <a:pPr>
              <a:spcBef>
                <a:spcPts val="0"/>
              </a:spcBef>
              <a:buNone/>
            </a:pPr>
            <a:endParaRPr lang="en-GB"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Teacher educator focus</a:t>
            </a:r>
            <a:endParaRPr lang="en-GB" dirty="0"/>
          </a:p>
        </p:txBody>
      </p:sp>
      <p:sp>
        <p:nvSpPr>
          <p:cNvPr id="3" name="Content Placeholder 2"/>
          <p:cNvSpPr>
            <a:spLocks noGrp="1"/>
          </p:cNvSpPr>
          <p:nvPr>
            <p:ph sz="quarter" idx="1"/>
          </p:nvPr>
        </p:nvSpPr>
        <p:spPr>
          <a:xfrm>
            <a:off x="395536" y="1412776"/>
            <a:ext cx="8136904" cy="4873752"/>
          </a:xfrm>
        </p:spPr>
        <p:txBody>
          <a:bodyPr>
            <a:noAutofit/>
          </a:bodyPr>
          <a:lstStyle/>
          <a:p>
            <a:pPr>
              <a:lnSpc>
                <a:spcPct val="110000"/>
              </a:lnSpc>
              <a:spcBef>
                <a:spcPts val="0"/>
              </a:spcBef>
            </a:pPr>
            <a:r>
              <a:rPr lang="en-GB" sz="2800" dirty="0" smtClean="0">
                <a:solidFill>
                  <a:srgbClr val="7030A0"/>
                </a:solidFill>
              </a:rPr>
              <a:t>practice increasingly complex problems over time</a:t>
            </a:r>
          </a:p>
          <a:p>
            <a:pPr>
              <a:lnSpc>
                <a:spcPct val="110000"/>
              </a:lnSpc>
              <a:spcBef>
                <a:spcPts val="0"/>
              </a:spcBef>
            </a:pPr>
            <a:r>
              <a:rPr lang="en-GB" sz="2800" dirty="0" smtClean="0">
                <a:solidFill>
                  <a:srgbClr val="7030A0"/>
                </a:solidFill>
              </a:rPr>
              <a:t>conceptual understanding </a:t>
            </a:r>
          </a:p>
          <a:p>
            <a:pPr>
              <a:lnSpc>
                <a:spcPct val="110000"/>
              </a:lnSpc>
              <a:spcBef>
                <a:spcPts val="0"/>
              </a:spcBef>
            </a:pPr>
            <a:r>
              <a:rPr lang="en-GB" sz="2800" dirty="0" smtClean="0">
                <a:solidFill>
                  <a:srgbClr val="7030A0"/>
                </a:solidFill>
              </a:rPr>
              <a:t>recall &amp; apply</a:t>
            </a:r>
          </a:p>
          <a:p>
            <a:pPr>
              <a:lnSpc>
                <a:spcPct val="110000"/>
              </a:lnSpc>
              <a:spcBef>
                <a:spcPts val="0"/>
              </a:spcBef>
            </a:pPr>
            <a:r>
              <a:rPr lang="en-GB" sz="2800" dirty="0" smtClean="0">
                <a:solidFill>
                  <a:srgbClr val="7030A0"/>
                </a:solidFill>
              </a:rPr>
              <a:t>follow a line of enquiry</a:t>
            </a:r>
          </a:p>
          <a:p>
            <a:pPr>
              <a:lnSpc>
                <a:spcPct val="110000"/>
              </a:lnSpc>
              <a:spcBef>
                <a:spcPts val="0"/>
              </a:spcBef>
            </a:pPr>
            <a:r>
              <a:rPr lang="en-GB" sz="2800" dirty="0" smtClean="0">
                <a:solidFill>
                  <a:srgbClr val="7030A0"/>
                </a:solidFill>
              </a:rPr>
              <a:t>conjecture relationships</a:t>
            </a:r>
          </a:p>
          <a:p>
            <a:pPr>
              <a:lnSpc>
                <a:spcPct val="110000"/>
              </a:lnSpc>
              <a:spcBef>
                <a:spcPts val="0"/>
              </a:spcBef>
            </a:pPr>
            <a:r>
              <a:rPr lang="en-GB" sz="2800" dirty="0" smtClean="0">
                <a:solidFill>
                  <a:srgbClr val="7030A0"/>
                </a:solidFill>
              </a:rPr>
              <a:t>develop &amp; communicate justification &amp; proof </a:t>
            </a:r>
          </a:p>
          <a:p>
            <a:pPr>
              <a:lnSpc>
                <a:spcPct val="110000"/>
              </a:lnSpc>
              <a:spcBef>
                <a:spcPts val="0"/>
              </a:spcBef>
            </a:pPr>
            <a:r>
              <a:rPr lang="en-GB" sz="2800" dirty="0" smtClean="0">
                <a:solidFill>
                  <a:srgbClr val="7030A0"/>
                </a:solidFill>
              </a:rPr>
              <a:t>mathematical models</a:t>
            </a:r>
          </a:p>
          <a:p>
            <a:pPr>
              <a:lnSpc>
                <a:spcPct val="110000"/>
              </a:lnSpc>
              <a:spcBef>
                <a:spcPts val="0"/>
              </a:spcBef>
            </a:pPr>
            <a:r>
              <a:rPr lang="en-GB" sz="2800" dirty="0" smtClean="0">
                <a:solidFill>
                  <a:srgbClr val="7030A0"/>
                </a:solidFill>
              </a:rPr>
              <a:t>perseverance  (SBTE?)</a:t>
            </a:r>
          </a:p>
          <a:p>
            <a:pPr>
              <a:lnSpc>
                <a:spcPct val="110000"/>
              </a:lnSpc>
              <a:spcBef>
                <a:spcPts val="0"/>
              </a:spcBef>
            </a:pPr>
            <a:r>
              <a:rPr lang="en-GB" sz="2800" dirty="0" smtClean="0">
                <a:solidFill>
                  <a:srgbClr val="7030A0"/>
                </a:solidFill>
              </a:rPr>
              <a:t>non-routine mathematical problems (web?)</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Teacher educator focus</a:t>
            </a:r>
            <a:endParaRPr lang="en-GB" dirty="0"/>
          </a:p>
        </p:txBody>
      </p:sp>
      <p:sp>
        <p:nvSpPr>
          <p:cNvPr id="3" name="Content Placeholder 2"/>
          <p:cNvSpPr>
            <a:spLocks noGrp="1"/>
          </p:cNvSpPr>
          <p:nvPr>
            <p:ph sz="quarter" idx="1"/>
          </p:nvPr>
        </p:nvSpPr>
        <p:spPr/>
        <p:txBody>
          <a:bodyPr/>
          <a:lstStyle/>
          <a:p>
            <a:r>
              <a:rPr lang="en-GB" sz="2800" dirty="0" smtClean="0"/>
              <a:t>shift between representations </a:t>
            </a:r>
          </a:p>
          <a:p>
            <a:r>
              <a:rPr lang="en-GB" sz="2800" dirty="0" smtClean="0"/>
              <a:t>make connections</a:t>
            </a:r>
          </a:p>
          <a:p>
            <a:r>
              <a:rPr lang="en-GB" sz="2800" dirty="0" smtClean="0"/>
              <a:t>enrichment</a:t>
            </a:r>
          </a:p>
          <a:p>
            <a:r>
              <a:rPr lang="en-GB" sz="2800" dirty="0" smtClean="0"/>
              <a:t>consolidation</a:t>
            </a:r>
          </a:p>
          <a:p>
            <a:endParaRPr lang="en-GB" sz="2800" dirty="0" smtClean="0"/>
          </a:p>
          <a:p>
            <a:pPr>
              <a:buNone/>
            </a:pPr>
            <a:endParaRPr lang="en-GB" sz="2800" dirty="0" smtClean="0"/>
          </a:p>
          <a:p>
            <a:r>
              <a:rPr lang="en-GB" sz="2800" dirty="0" smtClean="0"/>
              <a:t>same pace (SBTE)</a:t>
            </a:r>
          </a:p>
          <a:p>
            <a:r>
              <a:rPr lang="en-GB" sz="2800" dirty="0" smtClean="0"/>
              <a:t>progress based on understanding (SBTE)</a:t>
            </a:r>
          </a:p>
          <a:p>
            <a:pPr>
              <a:buNone/>
            </a:pP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role of the teacher educator</a:t>
            </a:r>
            <a:endParaRPr lang="en-GB" dirty="0"/>
          </a:p>
        </p:txBody>
      </p:sp>
      <p:sp>
        <p:nvSpPr>
          <p:cNvPr id="3" name="Content Placeholder 2"/>
          <p:cNvSpPr>
            <a:spLocks noGrp="1"/>
          </p:cNvSpPr>
          <p:nvPr>
            <p:ph sz="quarter" idx="1"/>
          </p:nvPr>
        </p:nvSpPr>
        <p:spPr/>
        <p:txBody>
          <a:bodyPr>
            <a:normAutofit/>
          </a:bodyPr>
          <a:lstStyle/>
          <a:p>
            <a:pPr>
              <a:spcBef>
                <a:spcPts val="0"/>
              </a:spcBef>
            </a:pPr>
            <a:r>
              <a:rPr lang="en-GB" sz="2800" dirty="0" smtClean="0">
                <a:solidFill>
                  <a:srgbClr val="7030A0"/>
                </a:solidFill>
              </a:rPr>
              <a:t> </a:t>
            </a:r>
            <a:r>
              <a:rPr lang="en-GB" sz="2800" dirty="0" smtClean="0"/>
              <a:t> To develop the teacher’s capability to ask important questions such as:</a:t>
            </a:r>
          </a:p>
          <a:p>
            <a:pPr lvl="1">
              <a:spcBef>
                <a:spcPts val="0"/>
              </a:spcBef>
            </a:pPr>
            <a:r>
              <a:rPr lang="en-GB" sz="2400" dirty="0" smtClean="0"/>
              <a:t>How does this idea connect to the rest of the curriculum?          </a:t>
            </a:r>
          </a:p>
          <a:p>
            <a:pPr lvl="1">
              <a:spcBef>
                <a:spcPts val="0"/>
              </a:spcBef>
            </a:pPr>
            <a:r>
              <a:rPr lang="en-GB" sz="2400" dirty="0" smtClean="0"/>
              <a:t>What kinds of reasoning are required/made possible by this mathematical idea?</a:t>
            </a:r>
          </a:p>
          <a:p>
            <a:pPr lvl="1">
              <a:spcBef>
                <a:spcPts val="0"/>
              </a:spcBef>
            </a:pPr>
            <a:r>
              <a:rPr lang="en-GB" sz="2400" dirty="0" smtClean="0"/>
              <a:t>How does this idea make learners more powerful?</a:t>
            </a:r>
          </a:p>
          <a:p>
            <a:pPr lvl="1">
              <a:spcBef>
                <a:spcPts val="0"/>
              </a:spcBef>
            </a:pPr>
            <a:r>
              <a:rPr lang="en-GB" sz="2400" dirty="0" smtClean="0"/>
              <a:t>What sources of curiosity are lurking in this idea?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467600" cy="864096"/>
          </a:xfrm>
        </p:spPr>
        <p:txBody>
          <a:bodyPr/>
          <a:lstStyle/>
          <a:p>
            <a:r>
              <a:rPr lang="en-GB" dirty="0" smtClean="0"/>
              <a:t>More questions</a:t>
            </a:r>
            <a:endParaRPr lang="en-GB" dirty="0"/>
          </a:p>
        </p:txBody>
      </p:sp>
      <p:sp>
        <p:nvSpPr>
          <p:cNvPr id="3" name="Content Placeholder 2"/>
          <p:cNvSpPr>
            <a:spLocks noGrp="1"/>
          </p:cNvSpPr>
          <p:nvPr>
            <p:ph sz="quarter" idx="1"/>
          </p:nvPr>
        </p:nvSpPr>
        <p:spPr>
          <a:xfrm>
            <a:off x="0" y="1124744"/>
            <a:ext cx="8820472" cy="4873752"/>
          </a:xfrm>
        </p:spPr>
        <p:txBody>
          <a:bodyPr>
            <a:noAutofit/>
          </a:bodyPr>
          <a:lstStyle/>
          <a:p>
            <a:pPr lvl="1">
              <a:lnSpc>
                <a:spcPct val="110000"/>
              </a:lnSpc>
              <a:spcBef>
                <a:spcPts val="0"/>
              </a:spcBef>
            </a:pPr>
            <a:r>
              <a:rPr lang="en-GB" sz="2500" dirty="0" smtClean="0"/>
              <a:t>How can questions become more complex over time?</a:t>
            </a:r>
          </a:p>
          <a:p>
            <a:pPr lvl="1">
              <a:lnSpc>
                <a:spcPct val="110000"/>
              </a:lnSpc>
              <a:spcBef>
                <a:spcPts val="0"/>
              </a:spcBef>
            </a:pPr>
            <a:r>
              <a:rPr lang="en-GB" sz="2500" dirty="0" smtClean="0"/>
              <a:t>What timescale – hours, days, weeks, years?</a:t>
            </a:r>
          </a:p>
          <a:p>
            <a:pPr lvl="1">
              <a:lnSpc>
                <a:spcPct val="110000"/>
              </a:lnSpc>
              <a:spcBef>
                <a:spcPts val="0"/>
              </a:spcBef>
            </a:pPr>
            <a:r>
              <a:rPr lang="en-GB" sz="2500" dirty="0" smtClean="0"/>
              <a:t>What does it mean to understand this idea?</a:t>
            </a:r>
          </a:p>
          <a:p>
            <a:pPr lvl="1">
              <a:lnSpc>
                <a:spcPct val="110000"/>
              </a:lnSpc>
              <a:spcBef>
                <a:spcPts val="0"/>
              </a:spcBef>
            </a:pPr>
            <a:r>
              <a:rPr lang="en-GB" sz="2500" dirty="0" smtClean="0"/>
              <a:t>What has to be recalled and how?</a:t>
            </a:r>
          </a:p>
          <a:p>
            <a:pPr lvl="1">
              <a:lnSpc>
                <a:spcPct val="110000"/>
              </a:lnSpc>
              <a:spcBef>
                <a:spcPts val="0"/>
              </a:spcBef>
            </a:pPr>
            <a:r>
              <a:rPr lang="en-GB" sz="2500" dirty="0" smtClean="0"/>
              <a:t>What has to be noticed to know when to apply this?</a:t>
            </a:r>
          </a:p>
          <a:p>
            <a:pPr lvl="1">
              <a:lnSpc>
                <a:spcPct val="110000"/>
              </a:lnSpc>
              <a:spcBef>
                <a:spcPts val="0"/>
              </a:spcBef>
            </a:pPr>
            <a:r>
              <a:rPr lang="en-GB" sz="2500" dirty="0" smtClean="0"/>
              <a:t>What can be enquired about/conjectured and how?</a:t>
            </a:r>
          </a:p>
          <a:p>
            <a:pPr lvl="1">
              <a:lnSpc>
                <a:spcPct val="110000"/>
              </a:lnSpc>
              <a:spcBef>
                <a:spcPts val="0"/>
              </a:spcBef>
            </a:pPr>
            <a:r>
              <a:rPr lang="en-GB" sz="2500" dirty="0" smtClean="0"/>
              <a:t>What needs justifying/proving and how?</a:t>
            </a:r>
          </a:p>
          <a:p>
            <a:pPr lvl="1">
              <a:lnSpc>
                <a:spcPct val="110000"/>
              </a:lnSpc>
              <a:spcBef>
                <a:spcPts val="0"/>
              </a:spcBef>
            </a:pPr>
            <a:r>
              <a:rPr lang="en-GB" sz="2500" dirty="0" smtClean="0"/>
              <a:t>What does this idea contribute to a modelling perspective?</a:t>
            </a:r>
          </a:p>
          <a:p>
            <a:pPr lvl="1">
              <a:lnSpc>
                <a:spcPct val="110000"/>
              </a:lnSpc>
              <a:spcBef>
                <a:spcPts val="0"/>
              </a:spcBef>
            </a:pPr>
            <a:r>
              <a:rPr lang="en-GB" sz="2500" dirty="0" smtClean="0"/>
              <a:t>What needs perseverance and over what time period?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 questions</a:t>
            </a:r>
            <a:endParaRPr lang="en-GB" dirty="0"/>
          </a:p>
        </p:txBody>
      </p:sp>
      <p:sp>
        <p:nvSpPr>
          <p:cNvPr id="3" name="Content Placeholder 2"/>
          <p:cNvSpPr>
            <a:spLocks noGrp="1"/>
          </p:cNvSpPr>
          <p:nvPr>
            <p:ph sz="quarter" idx="1"/>
          </p:nvPr>
        </p:nvSpPr>
        <p:spPr>
          <a:xfrm>
            <a:off x="457200" y="1600200"/>
            <a:ext cx="8003232" cy="4873752"/>
          </a:xfrm>
        </p:spPr>
        <p:txBody>
          <a:bodyPr>
            <a:normAutofit/>
          </a:bodyPr>
          <a:lstStyle/>
          <a:p>
            <a:pPr lvl="1"/>
            <a:r>
              <a:rPr lang="en-GB" sz="2500" dirty="0" smtClean="0"/>
              <a:t>What representations are useful and how do they relate?</a:t>
            </a:r>
          </a:p>
          <a:p>
            <a:pPr lvl="1"/>
            <a:r>
              <a:rPr lang="en-GB" sz="2500" dirty="0" smtClean="0"/>
              <a:t>How can this idea be presented so that it connects?</a:t>
            </a:r>
          </a:p>
          <a:p>
            <a:pPr lvl="1"/>
            <a:r>
              <a:rPr lang="en-GB" sz="2500" dirty="0" smtClean="0"/>
              <a:t>What deeper understandings/applications are possible?</a:t>
            </a:r>
          </a:p>
          <a:p>
            <a:pPr lvl="1"/>
            <a:r>
              <a:rPr lang="en-GB" sz="2500" dirty="0" smtClean="0"/>
              <a:t>What aspects of this idea might need consolidation?</a:t>
            </a:r>
          </a:p>
          <a:p>
            <a:pPr lvl="1"/>
            <a:r>
              <a:rPr lang="en-GB" sz="2500" dirty="0" smtClean="0"/>
              <a:t>What is a reasonable learning goal for everyone, and how will enrichment and consolidation be managed?</a:t>
            </a:r>
          </a:p>
          <a:p>
            <a:endParaRPr lang="en-GB" sz="2800" dirty="0" smtClean="0">
              <a:solidFill>
                <a:srgbClr val="FF0000"/>
              </a:solidFill>
            </a:endParaRPr>
          </a:p>
          <a:p>
            <a:pPr>
              <a:buNone/>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Purpose of study</a:t>
            </a:r>
            <a:br>
              <a:rPr lang="en-GB" b="1" dirty="0" smtClean="0"/>
            </a:br>
            <a:endParaRPr lang="en-GB" dirty="0"/>
          </a:p>
        </p:txBody>
      </p:sp>
      <p:sp>
        <p:nvSpPr>
          <p:cNvPr id="3" name="Content Placeholder 2"/>
          <p:cNvSpPr>
            <a:spLocks noGrp="1"/>
          </p:cNvSpPr>
          <p:nvPr>
            <p:ph sz="quarter" idx="1"/>
          </p:nvPr>
        </p:nvSpPr>
        <p:spPr/>
        <p:txBody>
          <a:bodyPr>
            <a:normAutofit/>
          </a:bodyPr>
          <a:lstStyle/>
          <a:p>
            <a:r>
              <a:rPr lang="en-GB" dirty="0" smtClean="0"/>
              <a:t>Mathematics is a creative and highly inter-connected discipline that has been developed over centuries, providing the solution to some of history’s most intriguing problems. It is essential to everyday life, critical to science, technology and engineering, and necessary for financial literacy and most forms of employment. A high-quality mathematics education therefore provides a foundation for understanding the world, the ability to reason mathematically, an appreciation of the beauty and power of mathematics, and a sense of enjoyment and curiosity about the subject.</a:t>
            </a:r>
          </a:p>
          <a:p>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Implications for mathematics teacher education</a:t>
            </a:r>
            <a:endParaRPr lang="en-GB" dirty="0"/>
          </a:p>
        </p:txBody>
      </p:sp>
      <p:sp>
        <p:nvSpPr>
          <p:cNvPr id="3" name="Content Placeholder 2"/>
          <p:cNvSpPr>
            <a:spLocks noGrp="1"/>
          </p:cNvSpPr>
          <p:nvPr>
            <p:ph sz="quarter" idx="1"/>
          </p:nvPr>
        </p:nvSpPr>
        <p:spPr/>
        <p:txBody>
          <a:bodyPr/>
          <a:lstStyle/>
          <a:p>
            <a:r>
              <a:rPr lang="en-GB" dirty="0" smtClean="0"/>
              <a:t>Subject-specific focus</a:t>
            </a:r>
          </a:p>
          <a:p>
            <a:r>
              <a:rPr lang="en-GB" dirty="0" smtClean="0"/>
              <a:t>Working on mathematics</a:t>
            </a:r>
          </a:p>
          <a:p>
            <a:r>
              <a:rPr lang="en-GB" dirty="0" smtClean="0"/>
              <a:t>Range of experiences to reflect on</a:t>
            </a:r>
          </a:p>
          <a:p>
            <a:r>
              <a:rPr lang="en-GB" dirty="0" smtClean="0"/>
              <a:t>Questioning habits </a:t>
            </a:r>
            <a:r>
              <a:rPr lang="en-GB" smtClean="0"/>
              <a:t>to plan </a:t>
            </a:r>
            <a:r>
              <a:rPr lang="en-GB" dirty="0" smtClean="0"/>
              <a:t>and evaluate teaching</a:t>
            </a:r>
          </a:p>
          <a:p>
            <a:r>
              <a:rPr lang="en-GB" dirty="0" smtClean="0"/>
              <a:t>Distinguishing between what is learnt by being told; what is learnt by watching others do mathematics or teach mathematics; what is learnt by doing mathematics; what is learnt by teaching mathematics</a:t>
            </a:r>
          </a:p>
          <a:p>
            <a:pPr>
              <a:buNone/>
            </a:pP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Purpose of study</a:t>
            </a:r>
            <a:br>
              <a:rPr lang="en-GB" b="1" dirty="0" smtClean="0"/>
            </a:br>
            <a:endParaRPr lang="en-GB" dirty="0"/>
          </a:p>
        </p:txBody>
      </p:sp>
      <p:sp>
        <p:nvSpPr>
          <p:cNvPr id="3" name="Content Placeholder 2"/>
          <p:cNvSpPr>
            <a:spLocks noGrp="1"/>
          </p:cNvSpPr>
          <p:nvPr>
            <p:ph sz="quarter" idx="1"/>
          </p:nvPr>
        </p:nvSpPr>
        <p:spPr/>
        <p:txBody>
          <a:bodyPr>
            <a:normAutofit fontScale="92500" lnSpcReduction="10000"/>
          </a:bodyPr>
          <a:lstStyle/>
          <a:p>
            <a:r>
              <a:rPr lang="en-GB" dirty="0" smtClean="0">
                <a:solidFill>
                  <a:srgbClr val="FF0000"/>
                </a:solidFill>
              </a:rPr>
              <a:t>   creative               </a:t>
            </a:r>
          </a:p>
          <a:p>
            <a:r>
              <a:rPr lang="en-GB" dirty="0" smtClean="0">
                <a:solidFill>
                  <a:srgbClr val="FF0000"/>
                </a:solidFill>
              </a:rPr>
              <a:t>   inter-connected discipline                 </a:t>
            </a:r>
          </a:p>
          <a:p>
            <a:r>
              <a:rPr lang="en-GB" dirty="0" smtClean="0">
                <a:solidFill>
                  <a:srgbClr val="FF0000"/>
                </a:solidFill>
              </a:rPr>
              <a:t>   history’s most intriguing problems</a:t>
            </a:r>
          </a:p>
          <a:p>
            <a:r>
              <a:rPr lang="en-GB" dirty="0" smtClean="0">
                <a:solidFill>
                  <a:srgbClr val="FF0000"/>
                </a:solidFill>
              </a:rPr>
              <a:t>   science, technology and engineering</a:t>
            </a:r>
          </a:p>
          <a:p>
            <a:r>
              <a:rPr lang="en-GB" dirty="0" smtClean="0">
                <a:solidFill>
                  <a:srgbClr val="FF0000"/>
                </a:solidFill>
              </a:rPr>
              <a:t>   financial literacy </a:t>
            </a:r>
          </a:p>
          <a:p>
            <a:r>
              <a:rPr lang="en-GB" dirty="0" smtClean="0">
                <a:solidFill>
                  <a:srgbClr val="FF0000"/>
                </a:solidFill>
              </a:rPr>
              <a:t>   ability to reason</a:t>
            </a:r>
          </a:p>
          <a:p>
            <a:r>
              <a:rPr lang="en-GB" dirty="0" smtClean="0">
                <a:solidFill>
                  <a:srgbClr val="FF0000"/>
                </a:solidFill>
              </a:rPr>
              <a:t>   beauty and power </a:t>
            </a:r>
            <a:endParaRPr lang="en-GB" u="sng" dirty="0" smtClean="0">
              <a:solidFill>
                <a:srgbClr val="FF0000"/>
              </a:solidFill>
            </a:endParaRPr>
          </a:p>
          <a:p>
            <a:r>
              <a:rPr lang="en-GB" dirty="0" smtClean="0">
                <a:solidFill>
                  <a:srgbClr val="FF0000"/>
                </a:solidFill>
              </a:rPr>
              <a:t>   enjoyment and curiosity</a:t>
            </a:r>
          </a:p>
          <a:p>
            <a:endParaRPr lang="en-GB" dirty="0" smtClean="0">
              <a:solidFill>
                <a:srgbClr val="FF0000"/>
              </a:solidFill>
            </a:endParaRPr>
          </a:p>
          <a:p>
            <a:pPr>
              <a:buNone/>
            </a:pPr>
            <a:r>
              <a:rPr lang="en-GB" dirty="0" smtClean="0">
                <a:solidFill>
                  <a:srgbClr val="FF0000"/>
                </a:solidFill>
              </a:rPr>
              <a:t>				</a:t>
            </a:r>
          </a:p>
          <a:p>
            <a:pPr>
              <a:buNone/>
            </a:pPr>
            <a:endParaRPr lang="en-GB" dirty="0" smtClean="0">
              <a:solidFill>
                <a:srgbClr val="FF0000"/>
              </a:solidFill>
            </a:endParaRPr>
          </a:p>
          <a:p>
            <a:pPr>
              <a:buNone/>
            </a:pPr>
            <a:r>
              <a:rPr lang="en-GB" dirty="0" smtClean="0">
                <a:solidFill>
                  <a:srgbClr val="FF0000"/>
                </a:solidFill>
              </a:rPr>
              <a:t>			</a:t>
            </a:r>
            <a:endParaRPr lang="en-GB" dirty="0" smtClean="0"/>
          </a:p>
          <a:p>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Aims</a:t>
            </a:r>
            <a:br>
              <a:rPr lang="en-GB" b="1" dirty="0" smtClean="0"/>
            </a:br>
            <a:endParaRPr lang="en-GB" dirty="0"/>
          </a:p>
        </p:txBody>
      </p:sp>
      <p:sp>
        <p:nvSpPr>
          <p:cNvPr id="3" name="Content Placeholder 2"/>
          <p:cNvSpPr>
            <a:spLocks noGrp="1"/>
          </p:cNvSpPr>
          <p:nvPr>
            <p:ph sz="quarter" idx="1"/>
          </p:nvPr>
        </p:nvSpPr>
        <p:spPr>
          <a:xfrm>
            <a:off x="467544" y="908720"/>
            <a:ext cx="7467600" cy="5544616"/>
          </a:xfrm>
        </p:spPr>
        <p:txBody>
          <a:bodyPr>
            <a:normAutofit fontScale="92500" lnSpcReduction="20000"/>
          </a:bodyPr>
          <a:lstStyle/>
          <a:p>
            <a:r>
              <a:rPr lang="en-GB" dirty="0" smtClean="0"/>
              <a:t>The national curriculum for mathematics aims to ensure that all pupils:</a:t>
            </a:r>
          </a:p>
          <a:p>
            <a:r>
              <a:rPr lang="en-GB" dirty="0" smtClean="0"/>
              <a:t>become</a:t>
            </a:r>
            <a:r>
              <a:rPr lang="en-GB" b="1" dirty="0" smtClean="0"/>
              <a:t> fluent </a:t>
            </a:r>
            <a:r>
              <a:rPr lang="en-GB" dirty="0" smtClean="0"/>
              <a:t>in the fundamentals of mathematics, including through varied and frequent practice with increasingly complex problems over time, so that pupils develop conceptual understanding and the ability to recall and apply appropriate knowledge rapidly and accurately.</a:t>
            </a:r>
          </a:p>
          <a:p>
            <a:r>
              <a:rPr lang="en-GB" b="1" dirty="0" smtClean="0"/>
              <a:t>reason mathematically</a:t>
            </a:r>
            <a:r>
              <a:rPr lang="en-GB" dirty="0" smtClean="0"/>
              <a:t> by following a line of enquiry, conjecturing relationships and generalisations, and developing and communicating an argument, justification or proof using mathematical language</a:t>
            </a:r>
          </a:p>
          <a:p>
            <a:r>
              <a:rPr lang="en-GB" dirty="0" smtClean="0"/>
              <a:t>can </a:t>
            </a:r>
            <a:r>
              <a:rPr lang="en-GB" b="1" dirty="0" smtClean="0"/>
              <a:t>solve problems </a:t>
            </a:r>
            <a:r>
              <a:rPr lang="en-GB" dirty="0" smtClean="0"/>
              <a:t>with increasing sophistication including non-routine problems expressed mathematically or requiring mathematical modelling, by breaking them down into a series of steps and persevering in seeking solutions.</a:t>
            </a:r>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Aims</a:t>
            </a:r>
            <a:br>
              <a:rPr lang="en-GB" b="1" dirty="0" smtClean="0"/>
            </a:br>
            <a:endParaRPr lang="en-GB" dirty="0"/>
          </a:p>
        </p:txBody>
      </p:sp>
      <p:sp>
        <p:nvSpPr>
          <p:cNvPr id="3" name="Content Placeholder 2"/>
          <p:cNvSpPr>
            <a:spLocks noGrp="1"/>
          </p:cNvSpPr>
          <p:nvPr>
            <p:ph sz="quarter" idx="1"/>
          </p:nvPr>
        </p:nvSpPr>
        <p:spPr>
          <a:xfrm>
            <a:off x="467544" y="908720"/>
            <a:ext cx="7467600" cy="5544616"/>
          </a:xfrm>
        </p:spPr>
        <p:txBody>
          <a:bodyPr>
            <a:normAutofit fontScale="92500" lnSpcReduction="20000"/>
          </a:bodyPr>
          <a:lstStyle/>
          <a:p>
            <a:r>
              <a:rPr lang="en-GB" dirty="0" smtClean="0"/>
              <a:t>The national curriculum for mathematics aims to ensure that all pupils:</a:t>
            </a:r>
          </a:p>
          <a:p>
            <a:r>
              <a:rPr lang="en-GB" dirty="0" smtClean="0"/>
              <a:t>become</a:t>
            </a:r>
            <a:r>
              <a:rPr lang="en-GB" b="1" dirty="0" smtClean="0"/>
              <a:t> fluent </a:t>
            </a:r>
            <a:r>
              <a:rPr lang="en-GB" dirty="0" smtClean="0"/>
              <a:t>in the fundamentals of mathematics, including through </a:t>
            </a:r>
            <a:r>
              <a:rPr lang="en-GB" dirty="0" smtClean="0">
                <a:solidFill>
                  <a:srgbClr val="FF0000"/>
                </a:solidFill>
              </a:rPr>
              <a:t>varied and frequent practice with increasingly complex problems over time</a:t>
            </a:r>
            <a:r>
              <a:rPr lang="en-GB" dirty="0" smtClean="0"/>
              <a:t>, so that pupils </a:t>
            </a:r>
            <a:r>
              <a:rPr lang="en-GB" dirty="0" smtClean="0">
                <a:solidFill>
                  <a:srgbClr val="FF0000"/>
                </a:solidFill>
              </a:rPr>
              <a:t>develop conceptual understanding </a:t>
            </a:r>
            <a:r>
              <a:rPr lang="en-GB" dirty="0" smtClean="0"/>
              <a:t>and the </a:t>
            </a:r>
            <a:r>
              <a:rPr lang="en-GB" dirty="0" smtClean="0">
                <a:solidFill>
                  <a:srgbClr val="00B0F0"/>
                </a:solidFill>
              </a:rPr>
              <a:t>ability to recall and apply appropriate knowledge rapidly and accurately.</a:t>
            </a:r>
          </a:p>
          <a:p>
            <a:r>
              <a:rPr lang="en-GB" b="1" dirty="0" smtClean="0"/>
              <a:t>reason mathematically</a:t>
            </a:r>
            <a:r>
              <a:rPr lang="en-GB" dirty="0" smtClean="0"/>
              <a:t> by </a:t>
            </a:r>
            <a:r>
              <a:rPr lang="en-GB" dirty="0" smtClean="0">
                <a:solidFill>
                  <a:srgbClr val="FF0000"/>
                </a:solidFill>
              </a:rPr>
              <a:t>following a line of enquiry</a:t>
            </a:r>
            <a:r>
              <a:rPr lang="en-GB" dirty="0" smtClean="0"/>
              <a:t>, </a:t>
            </a:r>
            <a:r>
              <a:rPr lang="en-GB" dirty="0" smtClean="0">
                <a:solidFill>
                  <a:srgbClr val="FF0000"/>
                </a:solidFill>
              </a:rPr>
              <a:t>conjecturing relationships and generalisations, </a:t>
            </a:r>
            <a:r>
              <a:rPr lang="en-GB" dirty="0" smtClean="0"/>
              <a:t>and </a:t>
            </a:r>
            <a:r>
              <a:rPr lang="en-GB" dirty="0" smtClean="0">
                <a:solidFill>
                  <a:srgbClr val="FF0000"/>
                </a:solidFill>
              </a:rPr>
              <a:t>developing and communicating an argument</a:t>
            </a:r>
            <a:r>
              <a:rPr lang="en-GB" dirty="0" smtClean="0"/>
              <a:t>, </a:t>
            </a:r>
            <a:r>
              <a:rPr lang="en-GB" dirty="0" smtClean="0">
                <a:solidFill>
                  <a:srgbClr val="FF0000"/>
                </a:solidFill>
              </a:rPr>
              <a:t>justification or proof </a:t>
            </a:r>
            <a:r>
              <a:rPr lang="en-GB" dirty="0" smtClean="0"/>
              <a:t>using mathematical language</a:t>
            </a:r>
          </a:p>
          <a:p>
            <a:r>
              <a:rPr lang="en-GB" dirty="0" smtClean="0"/>
              <a:t>can </a:t>
            </a:r>
            <a:r>
              <a:rPr lang="en-GB" b="1" dirty="0" smtClean="0"/>
              <a:t>solve problems </a:t>
            </a:r>
            <a:r>
              <a:rPr lang="en-GB" dirty="0" smtClean="0"/>
              <a:t>with increasing sophistication including </a:t>
            </a:r>
            <a:r>
              <a:rPr lang="en-GB" dirty="0" smtClean="0">
                <a:solidFill>
                  <a:srgbClr val="FF0000"/>
                </a:solidFill>
              </a:rPr>
              <a:t>non-routine problems expressed mathematically or requiring mathematical modelling</a:t>
            </a:r>
            <a:r>
              <a:rPr lang="en-GB" dirty="0" smtClean="0"/>
              <a:t>, by breaking them down into a series of steps and </a:t>
            </a:r>
            <a:r>
              <a:rPr lang="en-GB" dirty="0" smtClean="0">
                <a:solidFill>
                  <a:srgbClr val="FF0000"/>
                </a:solidFill>
              </a:rPr>
              <a:t>persevering </a:t>
            </a:r>
            <a:r>
              <a:rPr lang="en-GB" dirty="0" smtClean="0"/>
              <a:t>in seeking solutions.</a:t>
            </a:r>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Aims</a:t>
            </a:r>
            <a:br>
              <a:rPr lang="en-GB" b="1" dirty="0" smtClean="0"/>
            </a:br>
            <a:endParaRPr lang="en-GB" dirty="0"/>
          </a:p>
        </p:txBody>
      </p:sp>
      <p:sp>
        <p:nvSpPr>
          <p:cNvPr id="3" name="Content Placeholder 2"/>
          <p:cNvSpPr>
            <a:spLocks noGrp="1"/>
          </p:cNvSpPr>
          <p:nvPr>
            <p:ph sz="quarter" idx="1"/>
          </p:nvPr>
        </p:nvSpPr>
        <p:spPr>
          <a:xfrm>
            <a:off x="467544" y="908720"/>
            <a:ext cx="7467600" cy="5544616"/>
          </a:xfrm>
        </p:spPr>
        <p:txBody>
          <a:bodyPr>
            <a:normAutofit/>
          </a:bodyPr>
          <a:lstStyle/>
          <a:p>
            <a:r>
              <a:rPr lang="en-GB" dirty="0" smtClean="0">
                <a:solidFill>
                  <a:srgbClr val="FF0000"/>
                </a:solidFill>
              </a:rPr>
              <a:t>practice </a:t>
            </a:r>
          </a:p>
          <a:p>
            <a:r>
              <a:rPr lang="en-GB" dirty="0" smtClean="0">
                <a:solidFill>
                  <a:srgbClr val="FF0000"/>
                </a:solidFill>
              </a:rPr>
              <a:t>increasingly complex problems over time</a:t>
            </a:r>
          </a:p>
          <a:p>
            <a:r>
              <a:rPr lang="en-GB" dirty="0" smtClean="0">
                <a:solidFill>
                  <a:srgbClr val="FF0000"/>
                </a:solidFill>
              </a:rPr>
              <a:t>conceptual understanding </a:t>
            </a:r>
          </a:p>
          <a:p>
            <a:r>
              <a:rPr lang="en-GB" dirty="0" smtClean="0">
                <a:solidFill>
                  <a:srgbClr val="00B0F0"/>
                </a:solidFill>
              </a:rPr>
              <a:t>recall </a:t>
            </a:r>
          </a:p>
          <a:p>
            <a:r>
              <a:rPr lang="en-GB" dirty="0" smtClean="0">
                <a:solidFill>
                  <a:srgbClr val="00B0F0"/>
                </a:solidFill>
              </a:rPr>
              <a:t>apply </a:t>
            </a:r>
          </a:p>
          <a:p>
            <a:r>
              <a:rPr lang="en-GB" dirty="0" smtClean="0">
                <a:solidFill>
                  <a:srgbClr val="FF0000"/>
                </a:solidFill>
              </a:rPr>
              <a:t>following a line of enquiry</a:t>
            </a:r>
            <a:endParaRPr lang="en-GB" dirty="0" smtClean="0"/>
          </a:p>
          <a:p>
            <a:r>
              <a:rPr lang="en-GB" dirty="0" smtClean="0">
                <a:solidFill>
                  <a:srgbClr val="FF0000"/>
                </a:solidFill>
              </a:rPr>
              <a:t>conjecturing relationships and generalisations</a:t>
            </a:r>
          </a:p>
          <a:p>
            <a:r>
              <a:rPr lang="en-GB" dirty="0" smtClean="0">
                <a:solidFill>
                  <a:srgbClr val="FF0000"/>
                </a:solidFill>
              </a:rPr>
              <a:t>developing and communicating an argument</a:t>
            </a:r>
            <a:endParaRPr lang="en-GB" dirty="0" smtClean="0"/>
          </a:p>
          <a:p>
            <a:r>
              <a:rPr lang="en-GB" dirty="0" smtClean="0">
                <a:solidFill>
                  <a:srgbClr val="FF0000"/>
                </a:solidFill>
              </a:rPr>
              <a:t>justification or proof</a:t>
            </a:r>
          </a:p>
          <a:p>
            <a:r>
              <a:rPr lang="en-GB" dirty="0" smtClean="0">
                <a:solidFill>
                  <a:srgbClr val="FF0000"/>
                </a:solidFill>
              </a:rPr>
              <a:t> non-routine problems expressed mathematically</a:t>
            </a:r>
          </a:p>
          <a:p>
            <a:r>
              <a:rPr lang="en-GB" dirty="0" smtClean="0">
                <a:solidFill>
                  <a:srgbClr val="FF0000"/>
                </a:solidFill>
              </a:rPr>
              <a:t>requiring mathematical modelling</a:t>
            </a:r>
          </a:p>
          <a:p>
            <a:r>
              <a:rPr lang="en-GB" dirty="0" smtClean="0">
                <a:solidFill>
                  <a:srgbClr val="FF0000"/>
                </a:solidFill>
              </a:rPr>
              <a:t>persevering</a:t>
            </a:r>
            <a:endParaRPr lang="en-GB" dirty="0" smtClean="0"/>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Also</a:t>
            </a:r>
            <a:endParaRPr lang="en-GB" dirty="0"/>
          </a:p>
        </p:txBody>
      </p:sp>
      <p:sp>
        <p:nvSpPr>
          <p:cNvPr id="6" name="Content Placeholder 5"/>
          <p:cNvSpPr>
            <a:spLocks noGrp="1"/>
          </p:cNvSpPr>
          <p:nvPr>
            <p:ph sz="quarter" idx="1"/>
          </p:nvPr>
        </p:nvSpPr>
        <p:spPr>
          <a:xfrm>
            <a:off x="467544" y="1412776"/>
            <a:ext cx="7467600" cy="5853264"/>
          </a:xfrm>
        </p:spPr>
        <p:txBody>
          <a:bodyPr>
            <a:normAutofit/>
          </a:bodyPr>
          <a:lstStyle/>
          <a:p>
            <a:pPr>
              <a:buNone/>
            </a:pPr>
            <a:endParaRPr lang="en-GB" dirty="0" smtClean="0"/>
          </a:p>
          <a:p>
            <a:r>
              <a:rPr lang="en-GB" dirty="0" smtClean="0">
                <a:solidFill>
                  <a:srgbClr val="FF0000"/>
                </a:solidFill>
              </a:rPr>
              <a:t>move fluently between representations of mathematical ideas</a:t>
            </a:r>
          </a:p>
          <a:p>
            <a:r>
              <a:rPr lang="en-GB" dirty="0" smtClean="0">
                <a:solidFill>
                  <a:srgbClr val="FF0000"/>
                </a:solidFill>
              </a:rPr>
              <a:t>make rich connections</a:t>
            </a:r>
          </a:p>
          <a:p>
            <a:r>
              <a:rPr lang="en-GB" dirty="0" smtClean="0">
                <a:solidFill>
                  <a:srgbClr val="FF0000"/>
                </a:solidFill>
              </a:rPr>
              <a:t>majority of pupils will move through the programmes of study at broadly the same pace. </a:t>
            </a:r>
          </a:p>
          <a:p>
            <a:r>
              <a:rPr lang="en-GB" dirty="0" smtClean="0">
                <a:solidFill>
                  <a:srgbClr val="FF0000"/>
                </a:solidFill>
              </a:rPr>
              <a:t>progress based on the security of understanding</a:t>
            </a:r>
          </a:p>
          <a:p>
            <a:r>
              <a:rPr lang="en-GB" dirty="0" smtClean="0">
                <a:solidFill>
                  <a:srgbClr val="FF0000"/>
                </a:solidFill>
              </a:rPr>
              <a:t>pupils who grasp concepts rapidly should be challenged</a:t>
            </a:r>
          </a:p>
          <a:p>
            <a:r>
              <a:rPr lang="en-GB" dirty="0" smtClean="0">
                <a:solidFill>
                  <a:srgbClr val="FF0000"/>
                </a:solidFill>
              </a:rPr>
              <a:t>those who are not sufficiently fluent with earlier material should consolidate their understanding</a:t>
            </a:r>
          </a:p>
          <a:p>
            <a:pPr>
              <a:buNone/>
            </a:pPr>
            <a:r>
              <a:rPr lang="en-GB" dirty="0" smtClean="0"/>
              <a:t/>
            </a:r>
            <a:br>
              <a:rPr lang="en-GB" dirty="0" smtClean="0"/>
            </a:b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Ofsted</a:t>
            </a:r>
            <a:r>
              <a:rPr lang="en-GB" dirty="0" smtClean="0"/>
              <a:t> subject survey visits</a:t>
            </a:r>
            <a:endParaRPr lang="en-GB" dirty="0"/>
          </a:p>
        </p:txBody>
      </p:sp>
      <p:sp>
        <p:nvSpPr>
          <p:cNvPr id="3" name="Content Placeholder 2"/>
          <p:cNvSpPr>
            <a:spLocks noGrp="1"/>
          </p:cNvSpPr>
          <p:nvPr>
            <p:ph sz="quarter" idx="1"/>
          </p:nvPr>
        </p:nvSpPr>
        <p:spPr>
          <a:xfrm>
            <a:off x="395536" y="1984248"/>
            <a:ext cx="7467600" cy="4873752"/>
          </a:xfrm>
        </p:spPr>
        <p:txBody>
          <a:bodyPr/>
          <a:lstStyle/>
          <a:p>
            <a:r>
              <a:rPr lang="en-GB" dirty="0" smtClean="0"/>
              <a:t>Teaching is rooted in the development of</a:t>
            </a:r>
            <a:r>
              <a:rPr lang="en-GB" dirty="0" smtClean="0">
                <a:solidFill>
                  <a:srgbClr val="FF0000"/>
                </a:solidFill>
              </a:rPr>
              <a:t> all pupils’ conceptual understanding </a:t>
            </a:r>
            <a:r>
              <a:rPr lang="en-GB" dirty="0" smtClean="0"/>
              <a:t>of important concepts and progression within the lesson and over time. It enables pupils to </a:t>
            </a:r>
            <a:r>
              <a:rPr lang="en-GB" dirty="0" smtClean="0">
                <a:solidFill>
                  <a:srgbClr val="FF0000"/>
                </a:solidFill>
              </a:rPr>
              <a:t>make connections </a:t>
            </a:r>
            <a:r>
              <a:rPr lang="en-GB" dirty="0" smtClean="0"/>
              <a:t>between topics and see the </a:t>
            </a:r>
            <a:r>
              <a:rPr lang="en-GB" dirty="0" smtClean="0">
                <a:solidFill>
                  <a:srgbClr val="FF0000"/>
                </a:solidFill>
              </a:rPr>
              <a:t>‘big picture’. </a:t>
            </a:r>
          </a:p>
          <a:p>
            <a:r>
              <a:rPr lang="en-GB" dirty="0" smtClean="0">
                <a:solidFill>
                  <a:srgbClr val="FF0000"/>
                </a:solidFill>
              </a:rPr>
              <a:t>Problem solving, discussion and investigation </a:t>
            </a:r>
            <a:r>
              <a:rPr lang="en-GB" dirty="0" smtClean="0"/>
              <a:t>are seen as integral to learning mathematics.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988840"/>
            <a:ext cx="7056784" cy="3416320"/>
          </a:xfrm>
          <a:prstGeom prst="rect">
            <a:avLst/>
          </a:prstGeom>
        </p:spPr>
        <p:txBody>
          <a:bodyPr wrap="square">
            <a:spAutoFit/>
          </a:bodyPr>
          <a:lstStyle/>
          <a:p>
            <a:r>
              <a:rPr lang="en-GB" sz="2400" dirty="0" smtClean="0"/>
              <a:t>Constant assessment of each pupil’s understanding through</a:t>
            </a:r>
            <a:r>
              <a:rPr lang="en-GB" sz="2400" dirty="0" smtClean="0">
                <a:solidFill>
                  <a:srgbClr val="FF0000"/>
                </a:solidFill>
              </a:rPr>
              <a:t> questioning, listening and observing </a:t>
            </a:r>
            <a:r>
              <a:rPr lang="en-GB" sz="2400" dirty="0" smtClean="0"/>
              <a:t>enables fine tuning of teaching.</a:t>
            </a:r>
          </a:p>
          <a:p>
            <a:endParaRPr lang="en-GB" sz="2400" dirty="0" smtClean="0"/>
          </a:p>
          <a:p>
            <a:r>
              <a:rPr lang="en-GB" sz="2400" dirty="0" smtClean="0"/>
              <a:t>Barriers to learning and potential misconceptions are anticipated and overcome, with errors providing</a:t>
            </a:r>
            <a:r>
              <a:rPr lang="en-GB" sz="2400" dirty="0" smtClean="0">
                <a:solidFill>
                  <a:srgbClr val="FF0000"/>
                </a:solidFill>
              </a:rPr>
              <a:t> fruitful points for discussion</a:t>
            </a:r>
            <a:r>
              <a:rPr lang="en-GB" sz="2400" dirty="0" smtClean="0"/>
              <a:t>. </a:t>
            </a:r>
          </a:p>
          <a:p>
            <a:endParaRPr lang="en-GB"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787</TotalTime>
  <Words>1207</Words>
  <Application>Microsoft Office PowerPoint</Application>
  <PresentationFormat>On-screen Show (4:3)</PresentationFormat>
  <Paragraphs>152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Oriel</vt:lpstr>
      <vt:lpstr>The new national curriculum: what is the role of the teacher educator?</vt:lpstr>
      <vt:lpstr>Purpose of study </vt:lpstr>
      <vt:lpstr>Purpose of study </vt:lpstr>
      <vt:lpstr>Aims </vt:lpstr>
      <vt:lpstr>Aims </vt:lpstr>
      <vt:lpstr>Aims </vt:lpstr>
      <vt:lpstr>Also</vt:lpstr>
      <vt:lpstr>Ofsted subject survey visits</vt:lpstr>
      <vt:lpstr>Slide 9</vt:lpstr>
      <vt:lpstr>The role of the teacher educator</vt:lpstr>
      <vt:lpstr>Problem solving – three kinds</vt:lpstr>
      <vt:lpstr>other roles of the teacher educator</vt:lpstr>
      <vt:lpstr>Slide 13</vt:lpstr>
      <vt:lpstr>Teacher educator focus</vt:lpstr>
      <vt:lpstr>Teacher educator focus</vt:lpstr>
      <vt:lpstr>Teacher educator focus</vt:lpstr>
      <vt:lpstr>The role of the teacher educator</vt:lpstr>
      <vt:lpstr>More questions</vt:lpstr>
      <vt:lpstr>More questions</vt:lpstr>
      <vt:lpstr>Implications for mathematics teacher education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teacher educator's role in improving the teaching and learning of ratio and proportional reasoning? The connection between ITE and research</dc:title>
  <dc:creator>Anne Watson</dc:creator>
  <cp:lastModifiedBy>Anne Watson</cp:lastModifiedBy>
  <cp:revision>17</cp:revision>
  <dcterms:created xsi:type="dcterms:W3CDTF">2012-08-14T14:28:55Z</dcterms:created>
  <dcterms:modified xsi:type="dcterms:W3CDTF">2015-10-31T09:08:42Z</dcterms:modified>
</cp:coreProperties>
</file>