
<file path=[Content_Types].xml><?xml version="1.0" encoding="utf-8"?>
<Types xmlns="http://schemas.openxmlformats.org/package/2006/content-types">
  <Default Extension="png" ContentType="image/png"/>
  <Default Extension="bin" ContentType="application/vnd.openxmlformats-officedocument.oleObject"/>
  <Default Extension="mov" ContentType="video/quicktime"/>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29"/>
  </p:notesMasterIdLst>
  <p:sldIdLst>
    <p:sldId id="256" r:id="rId2"/>
    <p:sldId id="283" r:id="rId3"/>
    <p:sldId id="284" r:id="rId4"/>
    <p:sldId id="269" r:id="rId5"/>
    <p:sldId id="268" r:id="rId6"/>
    <p:sldId id="257" r:id="rId7"/>
    <p:sldId id="274" r:id="rId8"/>
    <p:sldId id="324" r:id="rId9"/>
    <p:sldId id="366" r:id="rId10"/>
    <p:sldId id="279" r:id="rId11"/>
    <p:sldId id="281" r:id="rId12"/>
    <p:sldId id="282" r:id="rId13"/>
    <p:sldId id="367" r:id="rId14"/>
    <p:sldId id="270" r:id="rId15"/>
    <p:sldId id="258" r:id="rId16"/>
    <p:sldId id="275" r:id="rId17"/>
    <p:sldId id="365" r:id="rId18"/>
    <p:sldId id="369" r:id="rId19"/>
    <p:sldId id="265" r:id="rId20"/>
    <p:sldId id="263" r:id="rId21"/>
    <p:sldId id="264" r:id="rId22"/>
    <p:sldId id="272" r:id="rId23"/>
    <p:sldId id="267" r:id="rId24"/>
    <p:sldId id="273" r:id="rId25"/>
    <p:sldId id="261" r:id="rId26"/>
    <p:sldId id="368" r:id="rId27"/>
    <p:sldId id="271" r:id="rId28"/>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mn-ea"/>
        <a:cs typeface="+mn-cs"/>
      </a:defRPr>
    </a:lvl1pPr>
    <a:lvl2pPr marL="457200" algn="l" rtl="0" eaLnBrk="0" fontAlgn="base" hangingPunct="0">
      <a:spcBef>
        <a:spcPct val="0"/>
      </a:spcBef>
      <a:spcAft>
        <a:spcPct val="0"/>
      </a:spcAft>
      <a:defRPr sz="2800" b="1" kern="1200">
        <a:solidFill>
          <a:schemeClr val="tx1"/>
        </a:solidFill>
        <a:latin typeface="Chalkboard" charset="0"/>
        <a:ea typeface="+mn-ea"/>
        <a:cs typeface="+mn-cs"/>
      </a:defRPr>
    </a:lvl2pPr>
    <a:lvl3pPr marL="914400" algn="l" rtl="0" eaLnBrk="0" fontAlgn="base" hangingPunct="0">
      <a:spcBef>
        <a:spcPct val="0"/>
      </a:spcBef>
      <a:spcAft>
        <a:spcPct val="0"/>
      </a:spcAft>
      <a:defRPr sz="2800" b="1" kern="1200">
        <a:solidFill>
          <a:schemeClr val="tx1"/>
        </a:solidFill>
        <a:latin typeface="Chalkboard" charset="0"/>
        <a:ea typeface="+mn-ea"/>
        <a:cs typeface="+mn-cs"/>
      </a:defRPr>
    </a:lvl3pPr>
    <a:lvl4pPr marL="1371600" algn="l" rtl="0" eaLnBrk="0" fontAlgn="base" hangingPunct="0">
      <a:spcBef>
        <a:spcPct val="0"/>
      </a:spcBef>
      <a:spcAft>
        <a:spcPct val="0"/>
      </a:spcAft>
      <a:defRPr sz="2800" b="1" kern="1200">
        <a:solidFill>
          <a:schemeClr val="tx1"/>
        </a:solidFill>
        <a:latin typeface="Chalkboard" charset="0"/>
        <a:ea typeface="+mn-ea"/>
        <a:cs typeface="+mn-cs"/>
      </a:defRPr>
    </a:lvl4pPr>
    <a:lvl5pPr marL="1828800" algn="l" rtl="0" eaLnBrk="0" fontAlgn="base" hangingPunct="0">
      <a:spcBef>
        <a:spcPct val="0"/>
      </a:spcBef>
      <a:spcAft>
        <a:spcPct val="0"/>
      </a:spcAft>
      <a:defRPr sz="2800" b="1" kern="1200">
        <a:solidFill>
          <a:schemeClr val="tx1"/>
        </a:solidFill>
        <a:latin typeface="Chalkboard" charset="0"/>
        <a:ea typeface="+mn-ea"/>
        <a:cs typeface="+mn-cs"/>
      </a:defRPr>
    </a:lvl5pPr>
    <a:lvl6pPr marL="2286000" algn="l" defTabSz="457200" rtl="0" eaLnBrk="1" latinLnBrk="0" hangingPunct="1">
      <a:defRPr sz="2800" b="1" kern="1200">
        <a:solidFill>
          <a:schemeClr val="tx1"/>
        </a:solidFill>
        <a:latin typeface="Chalkboard" charset="0"/>
        <a:ea typeface="+mn-ea"/>
        <a:cs typeface="+mn-cs"/>
      </a:defRPr>
    </a:lvl6pPr>
    <a:lvl7pPr marL="2743200" algn="l" defTabSz="457200" rtl="0" eaLnBrk="1" latinLnBrk="0" hangingPunct="1">
      <a:defRPr sz="2800" b="1" kern="1200">
        <a:solidFill>
          <a:schemeClr val="tx1"/>
        </a:solidFill>
        <a:latin typeface="Chalkboard" charset="0"/>
        <a:ea typeface="+mn-ea"/>
        <a:cs typeface="+mn-cs"/>
      </a:defRPr>
    </a:lvl7pPr>
    <a:lvl8pPr marL="3200400" algn="l" defTabSz="457200" rtl="0" eaLnBrk="1" latinLnBrk="0" hangingPunct="1">
      <a:defRPr sz="2800" b="1" kern="1200">
        <a:solidFill>
          <a:schemeClr val="tx1"/>
        </a:solidFill>
        <a:latin typeface="Chalkboard" charset="0"/>
        <a:ea typeface="+mn-ea"/>
        <a:cs typeface="+mn-cs"/>
      </a:defRPr>
    </a:lvl8pPr>
    <a:lvl9pPr marL="3657600" algn="l" defTabSz="457200" rtl="0" eaLnBrk="1" latinLnBrk="0" hangingPunct="1">
      <a:defRPr sz="2800" b="1" kern="1200">
        <a:solidFill>
          <a:schemeClr val="tx1"/>
        </a:solidFill>
        <a:latin typeface="Chalkboard"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DFCDC"/>
    <a:srgbClr val="000000"/>
    <a:srgbClr val="95492A"/>
    <a:srgbClr val="04A200"/>
    <a:srgbClr val="00B700"/>
    <a:srgbClr val="FDFBDC"/>
    <a:srgbClr val="FFF077"/>
    <a:srgbClr val="FFDFAC"/>
    <a:srgbClr val="00FFFF"/>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93"/>
    <p:restoredTop sz="93232"/>
  </p:normalViewPr>
  <p:slideViewPr>
    <p:cSldViewPr>
      <p:cViewPr>
        <p:scale>
          <a:sx n="100" d="100"/>
          <a:sy n="100" d="100"/>
        </p:scale>
        <p:origin x="143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BC9F295F-6776-4741-87C7-28B7D7A421E2}" type="slidenum">
              <a:rPr lang="en-US"/>
              <a:pPr>
                <a:defRPr/>
              </a:pPr>
              <a:t>‹#›</a:t>
            </a:fld>
            <a:endParaRPr lang="en-US"/>
          </a:p>
        </p:txBody>
      </p:sp>
    </p:spTree>
    <p:extLst>
      <p:ext uri="{BB962C8B-B14F-4D97-AF65-F5344CB8AC3E}">
        <p14:creationId xmlns:p14="http://schemas.microsoft.com/office/powerpoint/2010/main" val="503693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1pPr>
    <a:lvl2pPr marL="4572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2pPr>
    <a:lvl3pPr marL="9144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3pPr>
    <a:lvl4pPr marL="13716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4pPr>
    <a:lvl5pPr marL="18288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A9712DD-5156-7F47-9E50-AE799BBD6940}" type="slidenum">
              <a:rPr lang="en-US"/>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a:t>Think back to previous session:</a:t>
            </a:r>
          </a:p>
          <a:p>
            <a:pPr eaLnBrk="1" hangingPunct="1"/>
            <a:r>
              <a:rPr lang="en-GB"/>
              <a:t> were the relationships we worked on necessary</a:t>
            </a:r>
            <a:r>
              <a:rPr lang="en-GB" baseline="0"/>
              <a:t> and extant or were they created by us?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Brousseau &amp; Didactic Engineering &amp; Didactic Contract</a:t>
            </a:r>
          </a:p>
          <a:p>
            <a:r>
              <a:rPr lang="en-GB" dirty="0"/>
              <a:t>Andrews</a:t>
            </a:r>
          </a:p>
          <a:p>
            <a:r>
              <a:rPr lang="en-GB" dirty="0"/>
              <a:t>Bennett &amp; Mason</a:t>
            </a:r>
          </a:p>
        </p:txBody>
      </p:sp>
      <p:sp>
        <p:nvSpPr>
          <p:cNvPr id="4" name="Slide Number Placeholder 3"/>
          <p:cNvSpPr>
            <a:spLocks noGrp="1"/>
          </p:cNvSpPr>
          <p:nvPr>
            <p:ph type="sldNum" sz="quarter" idx="5"/>
          </p:nvPr>
        </p:nvSpPr>
        <p:spPr/>
        <p:txBody>
          <a:bodyPr/>
          <a:lstStyle/>
          <a:p>
            <a:pPr>
              <a:defRPr/>
            </a:pPr>
            <a:fld id="{BC9F295F-6776-4741-87C7-28B7D7A421E2}" type="slidenum">
              <a:rPr lang="en-US" smtClean="0"/>
              <a:pPr>
                <a:defRPr/>
              </a:pPr>
              <a:t>18</a:t>
            </a:fld>
            <a:endParaRPr lang="en-US"/>
          </a:p>
        </p:txBody>
      </p:sp>
    </p:spTree>
    <p:extLst>
      <p:ext uri="{BB962C8B-B14F-4D97-AF65-F5344CB8AC3E}">
        <p14:creationId xmlns:p14="http://schemas.microsoft.com/office/powerpoint/2010/main" val="8451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Stinulated by Bruner but rephrased to try to capture</a:t>
            </a:r>
            <a:r>
              <a:rPr lang="en-GB" baseline="0"/>
              <a:t> experience and provide a practical framework for teaching</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19</a:t>
            </a:fld>
            <a:endParaRPr lang="en-US"/>
          </a:p>
        </p:txBody>
      </p:sp>
    </p:spTree>
    <p:extLst>
      <p:ext uri="{BB962C8B-B14F-4D97-AF65-F5344CB8AC3E}">
        <p14:creationId xmlns:p14="http://schemas.microsoft.com/office/powerpoint/2010/main" val="134809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p>
            <a:fld id="{1C0F36A6-5016-9E41-9E32-6F35781E6967}" type="slidenum">
              <a:rPr lang="en-US">
                <a:latin typeface="Lucida Grande" charset="0"/>
              </a:rPr>
              <a:pPr/>
              <a:t>20</a:t>
            </a:fld>
            <a:endParaRPr lang="en-US">
              <a:latin typeface="Lucida Grande"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a:ln/>
        </p:spPr>
        <p:txBody>
          <a:bodyPr/>
          <a:lstStyle/>
          <a:p>
            <a:pPr eaLnBrk="1" hangingPunct="1"/>
            <a:r>
              <a:rPr lang="en-GB">
                <a:latin typeface="Times" charset="0"/>
                <a:ea typeface="ＭＳ Ｐゴシック" charset="-128"/>
                <a:cs typeface="ＭＳ Ｐゴシック" charset="-128"/>
              </a:rPr>
              <a:t>From the Upanishad;</a:t>
            </a:r>
            <a:r>
              <a:rPr lang="en-GB" baseline="0">
                <a:latin typeface="Times" charset="0"/>
                <a:ea typeface="ＭＳ Ｐゴシック" charset="-128"/>
                <a:cs typeface="ＭＳ Ｐゴシック" charset="-128"/>
              </a:rPr>
              <a:t> reflected in modern psychology</a:t>
            </a:r>
            <a:endParaRPr lang="en-GB">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p>
            <a:fld id="{FE39CF4B-68B6-4F40-A798-0F78699977ED}" type="slidenum">
              <a:rPr lang="en-US">
                <a:latin typeface="Lucida Grande" charset="0"/>
              </a:rPr>
              <a:pPr/>
              <a:t>21</a:t>
            </a:fld>
            <a:endParaRPr lang="en-US">
              <a:latin typeface="Lucida Grande" charset="0"/>
            </a:endParaRPr>
          </a:p>
        </p:txBody>
      </p:sp>
      <p:sp>
        <p:nvSpPr>
          <p:cNvPr id="53251" name="Rectangle 1"/>
          <p:cNvSpPr>
            <a:spLocks noGrp="1" noRot="1" noChangeAspect="1" noChangeArrowheads="1"/>
          </p:cNvSpPr>
          <p:nvPr>
            <p:ph type="sldImg"/>
          </p:nvPr>
        </p:nvSpPr>
        <p:spPr>
          <a:solidFill>
            <a:srgbClr val="FFFFFF"/>
          </a:solidFill>
          <a:ln/>
        </p:spPr>
      </p:sp>
      <p:sp>
        <p:nvSpPr>
          <p:cNvPr id="53252" name="Rectangle 2"/>
          <p:cNvSpPr>
            <a:spLocks noGrp="1" noChangeArrowheads="1"/>
          </p:cNvSpPr>
          <p:nvPr>
            <p:ph type="body" idx="1"/>
          </p:nvPr>
        </p:nvSpPr>
        <p:spPr>
          <a:xfrm>
            <a:off x="685800" y="4343400"/>
            <a:ext cx="5486400" cy="4114800"/>
          </a:xfrm>
          <a:noFill/>
          <a:ln/>
        </p:spPr>
        <p:txBody>
          <a:bodyPr/>
          <a:lstStyle/>
          <a:p>
            <a:pPr eaLnBrk="1" hangingPunct="1"/>
            <a:r>
              <a:rPr lang="en-US">
                <a:latin typeface="Lucida Grande" charset="0"/>
                <a:ea typeface="Lucida Grande" charset="0"/>
                <a:cs typeface="Lucida Grande" charset="0"/>
                <a:sym typeface="Lucida Grande" charset="0"/>
              </a:rPr>
              <a:t>SoaT is NOT a checklist; </a:t>
            </a:r>
          </a:p>
          <a:p>
            <a:pPr eaLnBrk="1" hangingPunct="1"/>
            <a:r>
              <a:rPr lang="en-US">
                <a:latin typeface="Lucida Grande" charset="0"/>
                <a:ea typeface="Lucida Grande" charset="0"/>
                <a:cs typeface="Lucida Grande" charset="0"/>
                <a:sym typeface="Lucida Grande" charset="0"/>
              </a:rPr>
              <a:t>it is a source of inspiration when ideas dry up; </a:t>
            </a:r>
          </a:p>
          <a:p>
            <a:pPr eaLnBrk="1" hangingPunct="1"/>
            <a:r>
              <a:rPr lang="en-US">
                <a:latin typeface="Lucida Grande" charset="0"/>
                <a:ea typeface="Lucida Grande" charset="0"/>
                <a:cs typeface="Lucida Grande" charset="0"/>
                <a:sym typeface="Lucida Grande" charset="0"/>
              </a:rPr>
              <a:t>it is a reminder of dimensions of significance to draw upon.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Bruner</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25</a:t>
            </a:fld>
            <a:endParaRPr lang="en-US"/>
          </a:p>
        </p:txBody>
      </p:sp>
    </p:spTree>
    <p:extLst>
      <p:ext uri="{BB962C8B-B14F-4D97-AF65-F5344CB8AC3E}">
        <p14:creationId xmlns:p14="http://schemas.microsoft.com/office/powerpoint/2010/main" val="41412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Didactic Contract (Brousseau): wouldn’t ask unless they were constant! Aldo </a:t>
            </a:r>
            <a:r>
              <a:rPr lang="en-GB"/>
              <a:t>Didactic Tension</a:t>
            </a:r>
            <a:endParaRPr lang="en-GB" dirty="0"/>
          </a:p>
          <a:p>
            <a:r>
              <a:rPr lang="en-GB" dirty="0"/>
              <a:t>Didactic Transposition (fails here)</a:t>
            </a:r>
          </a:p>
        </p:txBody>
      </p:sp>
      <p:sp>
        <p:nvSpPr>
          <p:cNvPr id="4" name="Slide Number Placeholder 3"/>
          <p:cNvSpPr>
            <a:spLocks noGrp="1"/>
          </p:cNvSpPr>
          <p:nvPr>
            <p:ph type="sldNum" sz="quarter" idx="5"/>
          </p:nvPr>
        </p:nvSpPr>
        <p:spPr/>
        <p:txBody>
          <a:bodyPr/>
          <a:lstStyle/>
          <a:p>
            <a:pPr>
              <a:defRPr/>
            </a:pPr>
            <a:fld id="{BC9F295F-6776-4741-87C7-28B7D7A421E2}" type="slidenum">
              <a:rPr lang="en-US" smtClean="0"/>
              <a:pPr>
                <a:defRPr/>
              </a:pPr>
              <a:t>2</a:t>
            </a:fld>
            <a:endParaRPr lang="en-US"/>
          </a:p>
        </p:txBody>
      </p:sp>
    </p:spTree>
    <p:extLst>
      <p:ext uri="{BB962C8B-B14F-4D97-AF65-F5344CB8AC3E}">
        <p14:creationId xmlns:p14="http://schemas.microsoft.com/office/powerpoint/2010/main" val="370809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Cutural influences on practices, beliefs, dispositions</a:t>
            </a:r>
          </a:p>
          <a:p>
            <a:r>
              <a:rPr lang="en-GB"/>
              <a:t>Expectations</a:t>
            </a:r>
            <a:r>
              <a:rPr lang="en-GB" baseline="0"/>
              <a:t> (personal, peer, significant others)</a:t>
            </a:r>
          </a:p>
          <a:p>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4</a:t>
            </a:fld>
            <a:endParaRPr lang="en-US"/>
          </a:p>
        </p:txBody>
      </p:sp>
    </p:spTree>
    <p:extLst>
      <p:ext uri="{BB962C8B-B14F-4D97-AF65-F5344CB8AC3E}">
        <p14:creationId xmlns:p14="http://schemas.microsoft.com/office/powerpoint/2010/main" val="1188264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Recall the coke can balancing act … I appealed to </a:t>
            </a:r>
            <a:r>
              <a:rPr lang="en-US" baseline="0" dirty="0"/>
              <a:t>‘continuity’ to justify the need for the </a:t>
            </a:r>
            <a:r>
              <a:rPr lang="en-US" baseline="0" dirty="0" err="1"/>
              <a:t>CofG</a:t>
            </a:r>
            <a:r>
              <a:rPr lang="en-US" baseline="0" dirty="0"/>
              <a:t> to move from the middle to the lowest point to the middle again without a sudden jump. What was needed to ‘understand’ or appreciate ‘continuity’ in that context?</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is quite hard to say what you mean by ‘understanding’ something.</a:t>
            </a:r>
          </a:p>
          <a:p>
            <a:endParaRPr lang="en-US" baseline="0" dirty="0"/>
          </a:p>
          <a:p>
            <a:r>
              <a:rPr lang="en-US" baseline="0" dirty="0"/>
              <a:t>Number; angle; function; continuity; group; ring; …</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happens in the long run.</a:t>
            </a:r>
          </a:p>
          <a:p>
            <a:r>
              <a:rPr lang="en-GB" dirty="0"/>
              <a:t>What</a:t>
            </a:r>
            <a:r>
              <a:rPr lang="en-GB" baseline="0" dirty="0"/>
              <a:t> about other sequences?</a:t>
            </a:r>
          </a:p>
          <a:p>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10</a:t>
            </a:fld>
            <a:endParaRPr lang="en-US"/>
          </a:p>
        </p:txBody>
      </p:sp>
    </p:spTree>
    <p:extLst>
      <p:ext uri="{BB962C8B-B14F-4D97-AF65-F5344CB8AC3E}">
        <p14:creationId xmlns:p14="http://schemas.microsoft.com/office/powerpoint/2010/main" val="333296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Doing &amp; Undoing:</a:t>
            </a:r>
          </a:p>
          <a:p>
            <a:r>
              <a:rPr lang="en-GB" dirty="0"/>
              <a:t>An key mathematical theme, an important source of questions</a:t>
            </a:r>
          </a:p>
          <a:p>
            <a:r>
              <a:rPr lang="en-GB" dirty="0"/>
              <a:t>||||x| – 2| – 4 –1|</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11</a:t>
            </a:fld>
            <a:endParaRPr lang="en-US"/>
          </a:p>
        </p:txBody>
      </p:sp>
    </p:spTree>
    <p:extLst>
      <p:ext uri="{BB962C8B-B14F-4D97-AF65-F5344CB8AC3E}">
        <p14:creationId xmlns:p14="http://schemas.microsoft.com/office/powerpoint/2010/main" val="287634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Maths Education is mainly about</a:t>
            </a:r>
            <a:r>
              <a:rPr lang="en-GB" baseline="0" dirty="0"/>
              <a:t> making distinctions, then associating these with pedagogic or mathematical actions </a:t>
            </a:r>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14</a:t>
            </a:fld>
            <a:endParaRPr lang="en-US"/>
          </a:p>
        </p:txBody>
      </p:sp>
    </p:spTree>
    <p:extLst>
      <p:ext uri="{BB962C8B-B14F-4D97-AF65-F5344CB8AC3E}">
        <p14:creationId xmlns:p14="http://schemas.microsoft.com/office/powerpoint/2010/main" val="109721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Challenging automatised procedures</a:t>
            </a:r>
          </a:p>
          <a:p>
            <a:r>
              <a:rPr lang="en-GB"/>
              <a:t>Turning</a:t>
            </a:r>
            <a:r>
              <a:rPr lang="en-GB" baseline="0"/>
              <a:t> a ‘doing’ into an ‘undoing’ </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16</a:t>
            </a:fld>
            <a:endParaRPr lang="en-US"/>
          </a:p>
        </p:txBody>
      </p:sp>
    </p:spTree>
    <p:extLst>
      <p:ext uri="{BB962C8B-B14F-4D97-AF65-F5344CB8AC3E}">
        <p14:creationId xmlns:p14="http://schemas.microsoft.com/office/powerpoint/2010/main" val="259465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6">
            <a:extLst>
              <a:ext uri="{FF2B5EF4-FFF2-40B4-BE49-F238E27FC236}">
                <a16:creationId xmlns:a16="http://schemas.microsoft.com/office/drawing/2014/main" id="{807D1752-4E13-D34A-BD25-324AE3F1CF1D}"/>
              </a:ext>
            </a:extLst>
          </p:cNvPr>
          <p:cNvSpPr/>
          <p:nvPr userDrawn="1"/>
        </p:nvSpPr>
        <p:spPr bwMode="auto">
          <a:xfrm>
            <a:off x="107504" y="6428601"/>
            <a:ext cx="504056" cy="429399"/>
          </a:xfrm>
          <a:prstGeom prst="rect">
            <a:avLst/>
          </a:prstGeom>
          <a:solidFill>
            <a:srgbClr val="FDFCD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4" name="TextBox 3">
            <a:extLst>
              <a:ext uri="{FF2B5EF4-FFF2-40B4-BE49-F238E27FC236}">
                <a16:creationId xmlns:a16="http://schemas.microsoft.com/office/drawing/2014/main" id="{FC1C7B08-58C1-F549-B2F4-B7648D423E97}"/>
              </a:ext>
            </a:extLst>
          </p:cNvPr>
          <p:cNvSpPr txBox="1"/>
          <p:nvPr userDrawn="1"/>
        </p:nvSpPr>
        <p:spPr>
          <a:xfrm>
            <a:off x="77133" y="6577112"/>
            <a:ext cx="426720" cy="276999"/>
          </a:xfrm>
          <a:prstGeom prst="rect">
            <a:avLst/>
          </a:prstGeom>
          <a:noFill/>
        </p:spPr>
        <p:txBody>
          <a:bodyPr wrap="none" rtlCol="0">
            <a:spAutoFit/>
          </a:bodyPr>
          <a:lstStyle/>
          <a:p>
            <a:fld id="{AF1A6196-7F79-0A4B-8E46-163E2806633E}" type="slidenum">
              <a:rPr lang="en-GB" sz="1200" b="0" smtClean="0">
                <a:solidFill>
                  <a:srgbClr val="000000"/>
                </a:solidFill>
              </a:rPr>
              <a:t>‹#›</a:t>
            </a:fld>
            <a:endParaRPr lang="en-GB" sz="1200" b="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BDC"/>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fld id="{C60F3B2D-7F5F-C645-BEA1-096B941C931A}" type="slidenum">
              <a:rPr lang="en-US" sz="2400" b="0">
                <a:solidFill>
                  <a:srgbClr val="000000"/>
                </a:solidFill>
                <a:effectLst/>
                <a:latin typeface="Lucida Grande" charset="0"/>
              </a:rPr>
              <a:pPr>
                <a:spcBef>
                  <a:spcPct val="50000"/>
                </a:spcBef>
                <a:defRPr/>
              </a:pPr>
              <a:t>‹#›</a:t>
            </a:fld>
            <a:endParaRPr lang="en-US" sz="2400" b="0" dirty="0">
              <a:solidFill>
                <a:srgbClr val="000000"/>
              </a:solidFill>
              <a:effectLst/>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hf hdr="0" ftr="0" dt="0"/>
  <p:txStyles>
    <p:titleStyle>
      <a:lvl1pPr algn="l" rtl="0" eaLnBrk="0" fontAlgn="base" hangingPunct="0">
        <a:spcBef>
          <a:spcPct val="0"/>
        </a:spcBef>
        <a:spcAft>
          <a:spcPct val="0"/>
        </a:spcAft>
        <a:defRPr sz="2800" b="0">
          <a:solidFill>
            <a:srgbClr val="0000FF"/>
          </a:solidFill>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9pPr>
    </p:titleStyle>
    <p:body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174303" y="2427766"/>
            <a:ext cx="3744416" cy="1524000"/>
          </a:xfrm>
        </p:spPr>
        <p:txBody>
          <a:bodyPr anchor="t"/>
          <a:lstStyle/>
          <a:p>
            <a:pPr algn="ctr">
              <a:defRPr/>
            </a:pPr>
            <a:r>
              <a:rPr lang="en-GB" dirty="0">
                <a:ea typeface="+mj-ea"/>
                <a:cs typeface="+mj-cs"/>
              </a:rPr>
              <a:t>(Some)</a:t>
            </a:r>
            <a:br>
              <a:rPr lang="en-GB" dirty="0">
                <a:ea typeface="+mj-ea"/>
                <a:cs typeface="+mj-cs"/>
              </a:rPr>
            </a:br>
            <a:r>
              <a:rPr lang="en-GB" dirty="0">
                <a:ea typeface="+mj-ea"/>
                <a:cs typeface="+mj-cs"/>
              </a:rPr>
              <a:t> Psychology</a:t>
            </a:r>
            <a:br>
              <a:rPr lang="en-GB" dirty="0">
                <a:ea typeface="+mj-ea"/>
                <a:cs typeface="+mj-cs"/>
              </a:rPr>
            </a:br>
            <a:r>
              <a:rPr lang="en-GB" dirty="0">
                <a:ea typeface="+mj-ea"/>
                <a:cs typeface="+mj-cs"/>
              </a:rPr>
              <a:t>of</a:t>
            </a:r>
            <a:br>
              <a:rPr lang="en-GB" dirty="0">
                <a:ea typeface="+mj-ea"/>
                <a:cs typeface="+mj-cs"/>
              </a:rPr>
            </a:br>
            <a:r>
              <a:rPr lang="en-GB" dirty="0">
                <a:ea typeface="+mj-ea"/>
                <a:cs typeface="+mj-cs"/>
              </a:rPr>
              <a:t>Learning &amp; Doing Mathematics</a:t>
            </a:r>
            <a:br>
              <a:rPr lang="en-GB" dirty="0">
                <a:ea typeface="+mj-ea"/>
                <a:cs typeface="+mj-cs"/>
              </a:rPr>
            </a:br>
            <a:endParaRPr lang="en-US" dirty="0">
              <a:ea typeface="+mj-ea"/>
              <a:cs typeface="+mj-cs"/>
            </a:endParaRPr>
          </a:p>
        </p:txBody>
      </p:sp>
      <p:grpSp>
        <p:nvGrpSpPr>
          <p:cNvPr id="38916" name="Group 13"/>
          <p:cNvGrpSpPr>
            <a:grpSpLocks/>
          </p:cNvGrpSpPr>
          <p:nvPr/>
        </p:nvGrpSpPr>
        <p:grpSpPr bwMode="auto">
          <a:xfrm>
            <a:off x="256456" y="133176"/>
            <a:ext cx="8748711" cy="1716088"/>
            <a:chOff x="110" y="96"/>
            <a:chExt cx="5511" cy="1081"/>
          </a:xfrm>
        </p:grpSpPr>
        <p:grpSp>
          <p:nvGrpSpPr>
            <p:cNvPr id="38920" name="Group 11"/>
            <p:cNvGrpSpPr>
              <a:grpSpLocks/>
            </p:cNvGrpSpPr>
            <p:nvPr/>
          </p:nvGrpSpPr>
          <p:grpSpPr bwMode="auto">
            <a:xfrm>
              <a:off x="110" y="96"/>
              <a:ext cx="1457" cy="1081"/>
              <a:chOff x="38" y="96"/>
              <a:chExt cx="1457" cy="1081"/>
            </a:xfrm>
          </p:grpSpPr>
          <p:pic>
            <p:nvPicPr>
              <p:cNvPr id="38924" name="Picture 6" descr="OUPowerPoint18mmShield"/>
              <p:cNvPicPr>
                <a:picLocks noChangeAspect="1" noChangeArrowheads="1"/>
              </p:cNvPicPr>
              <p:nvPr/>
            </p:nvPicPr>
            <p:blipFill>
              <a:blip r:embed="rId5"/>
              <a:srcRect/>
              <a:stretch>
                <a:fillRect/>
              </a:stretch>
            </p:blipFill>
            <p:spPr bwMode="auto">
              <a:xfrm>
                <a:off x="477" y="96"/>
                <a:ext cx="469" cy="564"/>
              </a:xfrm>
              <a:prstGeom prst="rect">
                <a:avLst/>
              </a:prstGeom>
              <a:noFill/>
              <a:ln w="9525">
                <a:noFill/>
                <a:miter lim="800000"/>
                <a:headEnd/>
                <a:tailEnd/>
              </a:ln>
            </p:spPr>
          </p:pic>
          <p:sp>
            <p:nvSpPr>
              <p:cNvPr id="38925" name="Text Box 8"/>
              <p:cNvSpPr txBox="1">
                <a:spLocks noChangeArrowheads="1"/>
              </p:cNvSpPr>
              <p:nvPr/>
            </p:nvSpPr>
            <p:spPr bwMode="auto">
              <a:xfrm>
                <a:off x="38" y="770"/>
                <a:ext cx="1457" cy="407"/>
              </a:xfrm>
              <a:prstGeom prst="rect">
                <a:avLst/>
              </a:prstGeom>
              <a:noFill/>
              <a:ln w="9525">
                <a:noFill/>
                <a:miter lim="800000"/>
                <a:headEnd/>
                <a:tailEnd/>
              </a:ln>
            </p:spPr>
            <p:txBody>
              <a:bodyPr wrap="none">
                <a:prstTxWarp prst="textNoShape">
                  <a:avLst/>
                </a:prstTxWarp>
                <a:spAutoFit/>
              </a:bodyPr>
              <a:lstStyle/>
              <a:p>
                <a:pPr algn="ctr"/>
                <a:r>
                  <a:rPr lang="en-GB" sz="1800" b="0" dirty="0">
                    <a:solidFill>
                      <a:srgbClr val="000090"/>
                    </a:solidFill>
                  </a:rPr>
                  <a:t>The Open University</a:t>
                </a:r>
              </a:p>
              <a:p>
                <a:pPr algn="ctr"/>
                <a:r>
                  <a:rPr lang="en-GB" sz="1800" b="0" dirty="0">
                    <a:solidFill>
                      <a:srgbClr val="000090"/>
                    </a:solidFill>
                  </a:rPr>
                  <a:t>Maths </a:t>
                </a:r>
                <a:r>
                  <a:rPr lang="en-GB" sz="1800" b="0" dirty="0" err="1">
                    <a:solidFill>
                      <a:srgbClr val="000090"/>
                    </a:solidFill>
                  </a:rPr>
                  <a:t>Dept</a:t>
                </a:r>
                <a:endParaRPr lang="en-GB" sz="1800" b="0" dirty="0">
                  <a:solidFill>
                    <a:srgbClr val="000090"/>
                  </a:solidFill>
                </a:endParaRPr>
              </a:p>
            </p:txBody>
          </p:sp>
        </p:grpSp>
        <p:grpSp>
          <p:nvGrpSpPr>
            <p:cNvPr id="38921" name="Group 12"/>
            <p:cNvGrpSpPr>
              <a:grpSpLocks/>
            </p:cNvGrpSpPr>
            <p:nvPr/>
          </p:nvGrpSpPr>
          <p:grpSpPr bwMode="auto">
            <a:xfrm>
              <a:off x="4148" y="99"/>
              <a:ext cx="1473" cy="1076"/>
              <a:chOff x="4076" y="99"/>
              <a:chExt cx="1473" cy="1076"/>
            </a:xfrm>
          </p:grpSpPr>
          <p:pic>
            <p:nvPicPr>
              <p:cNvPr id="38922" name="Picture 9"/>
              <p:cNvPicPr>
                <a:picLocks noChangeAspect="1" noChangeArrowheads="1"/>
              </p:cNvPicPr>
              <p:nvPr/>
            </p:nvPicPr>
            <p:blipFill>
              <a:blip r:embed="rId6"/>
              <a:srcRect/>
              <a:stretch>
                <a:fillRect/>
              </a:stretch>
            </p:blipFill>
            <p:spPr bwMode="auto">
              <a:xfrm>
                <a:off x="4556" y="99"/>
                <a:ext cx="484" cy="576"/>
              </a:xfrm>
              <a:prstGeom prst="rect">
                <a:avLst/>
              </a:prstGeom>
              <a:noFill/>
              <a:ln w="9525">
                <a:noFill/>
                <a:miter lim="800000"/>
                <a:headEnd/>
                <a:tailEnd/>
              </a:ln>
            </p:spPr>
          </p:pic>
          <p:sp>
            <p:nvSpPr>
              <p:cNvPr id="38923" name="Text Box 10"/>
              <p:cNvSpPr txBox="1">
                <a:spLocks noChangeArrowheads="1"/>
              </p:cNvSpPr>
              <p:nvPr/>
            </p:nvSpPr>
            <p:spPr bwMode="auto">
              <a:xfrm>
                <a:off x="4076" y="768"/>
                <a:ext cx="1473" cy="407"/>
              </a:xfrm>
              <a:prstGeom prst="rect">
                <a:avLst/>
              </a:prstGeom>
              <a:noFill/>
              <a:ln w="9525">
                <a:noFill/>
                <a:miter lim="800000"/>
                <a:headEnd/>
                <a:tailEnd/>
              </a:ln>
            </p:spPr>
            <p:txBody>
              <a:bodyPr wrap="none">
                <a:prstTxWarp prst="textNoShape">
                  <a:avLst/>
                </a:prstTxWarp>
                <a:spAutoFit/>
              </a:bodyPr>
              <a:lstStyle/>
              <a:p>
                <a:pPr algn="ctr"/>
                <a:r>
                  <a:rPr lang="en-GB" sz="1800" b="0">
                    <a:solidFill>
                      <a:srgbClr val="000090"/>
                    </a:solidFill>
                  </a:rPr>
                  <a:t>University of Oxford</a:t>
                </a:r>
              </a:p>
              <a:p>
                <a:pPr algn="ctr"/>
                <a:r>
                  <a:rPr lang="en-GB" sz="1800" b="0">
                    <a:solidFill>
                      <a:srgbClr val="000090"/>
                    </a:solidFill>
                  </a:rPr>
                  <a:t>Dept of Education</a:t>
                </a:r>
              </a:p>
            </p:txBody>
          </p:sp>
        </p:grpSp>
      </p:grpSp>
      <p:pic>
        <p:nvPicPr>
          <p:cNvPr id="38917" name="Picture 8"/>
          <p:cNvPicPr>
            <a:picLocks noChangeAspect="1"/>
          </p:cNvPicPr>
          <p:nvPr/>
        </p:nvPicPr>
        <p:blipFill>
          <a:blip r:embed="rId7"/>
          <a:srcRect/>
          <a:stretch>
            <a:fillRect/>
          </a:stretch>
        </p:blipFill>
        <p:spPr bwMode="auto">
          <a:xfrm>
            <a:off x="3779912" y="23683"/>
            <a:ext cx="1701800" cy="1168400"/>
          </a:xfrm>
          <a:prstGeom prst="rect">
            <a:avLst/>
          </a:prstGeom>
          <a:noFill/>
          <a:ln w="9525">
            <a:noFill/>
            <a:miter lim="800000"/>
            <a:headEnd/>
            <a:tailEnd/>
          </a:ln>
        </p:spPr>
      </p:pic>
      <p:sp>
        <p:nvSpPr>
          <p:cNvPr id="38918" name="TextBox 9"/>
          <p:cNvSpPr txBox="1">
            <a:spLocks noChangeArrowheads="1"/>
          </p:cNvSpPr>
          <p:nvPr/>
        </p:nvSpPr>
        <p:spPr bwMode="auto">
          <a:xfrm>
            <a:off x="3246512" y="1242883"/>
            <a:ext cx="2852673" cy="307777"/>
          </a:xfrm>
          <a:prstGeom prst="rect">
            <a:avLst/>
          </a:prstGeom>
          <a:noFill/>
          <a:ln w="9525">
            <a:noFill/>
            <a:miter lim="800000"/>
            <a:headEnd/>
            <a:tailEnd/>
          </a:ln>
        </p:spPr>
        <p:txBody>
          <a:bodyPr wrap="none">
            <a:prstTxWarp prst="textNoShape">
              <a:avLst/>
            </a:prstTxWarp>
            <a:spAutoFit/>
          </a:bodyPr>
          <a:lstStyle/>
          <a:p>
            <a:r>
              <a:rPr lang="en-US" sz="1400" b="0">
                <a:solidFill>
                  <a:srgbClr val="000090"/>
                </a:solidFill>
              </a:rPr>
              <a:t>Promoting Mathematical Thinking</a:t>
            </a:r>
          </a:p>
        </p:txBody>
      </p:sp>
      <p:sp>
        <p:nvSpPr>
          <p:cNvPr id="14" name="Rectangle 4"/>
          <p:cNvSpPr>
            <a:spLocks noChangeArrowheads="1"/>
          </p:cNvSpPr>
          <p:nvPr/>
        </p:nvSpPr>
        <p:spPr bwMode="auto">
          <a:xfrm>
            <a:off x="6840847" y="2767389"/>
            <a:ext cx="2164320" cy="1200329"/>
          </a:xfrm>
          <a:prstGeom prst="rect">
            <a:avLst/>
          </a:prstGeom>
          <a:noFill/>
          <a:ln w="9525">
            <a:noFill/>
            <a:miter lim="800000"/>
            <a:headEnd/>
            <a:tailEnd/>
          </a:ln>
          <a:effectLst/>
        </p:spPr>
        <p:txBody>
          <a:bodyPr wrap="square">
            <a:prstTxWarp prst="textNoShape">
              <a:avLst/>
            </a:prstTxWarp>
            <a:spAutoFit/>
          </a:bodyPr>
          <a:lstStyle/>
          <a:p>
            <a:pPr algn="ctr">
              <a:spcBef>
                <a:spcPct val="20000"/>
              </a:spcBef>
              <a:buClr>
                <a:schemeClr val="tx2"/>
              </a:buClr>
              <a:buSzPct val="75000"/>
              <a:buFont typeface="Monotype Sorts" charset="2"/>
              <a:buNone/>
              <a:defRPr/>
            </a:pPr>
            <a:r>
              <a:rPr lang="en-GB" sz="2400" b="0" dirty="0">
                <a:solidFill>
                  <a:srgbClr val="800000"/>
                </a:solidFill>
              </a:rPr>
              <a:t>Oxford </a:t>
            </a:r>
            <a:br>
              <a:rPr lang="en-GB" sz="2400" b="0" dirty="0">
                <a:solidFill>
                  <a:srgbClr val="800000"/>
                </a:solidFill>
              </a:rPr>
            </a:br>
            <a:r>
              <a:rPr lang="en-GB" sz="2400" b="0" dirty="0">
                <a:solidFill>
                  <a:srgbClr val="800000"/>
                </a:solidFill>
              </a:rPr>
              <a:t>N1A §3  </a:t>
            </a:r>
            <a:br>
              <a:rPr lang="en-GB" sz="2400" b="0">
                <a:solidFill>
                  <a:srgbClr val="800000"/>
                </a:solidFill>
              </a:rPr>
            </a:br>
            <a:r>
              <a:rPr lang="en-GB" sz="2400" b="0">
                <a:solidFill>
                  <a:srgbClr val="800000"/>
                </a:solidFill>
              </a:rPr>
              <a:t>2019</a:t>
            </a:r>
            <a:endParaRPr lang="en-GB" sz="2400" b="0" dirty="0">
              <a:solidFill>
                <a:srgbClr val="800000"/>
              </a:solidFill>
            </a:endParaRPr>
          </a:p>
        </p:txBody>
      </p:sp>
      <p:pic>
        <p:nvPicPr>
          <p:cNvPr id="3" name="Necker Cub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3194050" y="2993125"/>
            <a:ext cx="3213100" cy="383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03648" y="3009900"/>
            <a:ext cx="6248400" cy="3848100"/>
          </a:xfrm>
          <a:prstGeom prst="rect">
            <a:avLst/>
          </a:prstGeom>
        </p:spPr>
      </p:pic>
      <p:pic>
        <p:nvPicPr>
          <p:cNvPr id="13" name="Picture 12"/>
          <p:cNvPicPr>
            <a:picLocks noChangeAspect="1"/>
          </p:cNvPicPr>
          <p:nvPr/>
        </p:nvPicPr>
        <p:blipFill>
          <a:blip r:embed="rId4"/>
          <a:stretch>
            <a:fillRect/>
          </a:stretch>
        </p:blipFill>
        <p:spPr>
          <a:xfrm>
            <a:off x="1419944" y="3009900"/>
            <a:ext cx="6248400" cy="3848100"/>
          </a:xfrm>
          <a:prstGeom prst="rect">
            <a:avLst/>
          </a:prstGeom>
        </p:spPr>
      </p:pic>
      <p:pic>
        <p:nvPicPr>
          <p:cNvPr id="14" name="Picture 13"/>
          <p:cNvPicPr>
            <a:picLocks noChangeAspect="1"/>
          </p:cNvPicPr>
          <p:nvPr/>
        </p:nvPicPr>
        <p:blipFill>
          <a:blip r:embed="rId5"/>
          <a:stretch>
            <a:fillRect/>
          </a:stretch>
        </p:blipFill>
        <p:spPr>
          <a:xfrm>
            <a:off x="1419944" y="3009900"/>
            <a:ext cx="6248400" cy="3848100"/>
          </a:xfrm>
          <a:prstGeom prst="rect">
            <a:avLst/>
          </a:prstGeom>
        </p:spPr>
      </p:pic>
      <p:sp>
        <p:nvSpPr>
          <p:cNvPr id="2" name="Title 1"/>
          <p:cNvSpPr>
            <a:spLocks noGrp="1"/>
          </p:cNvSpPr>
          <p:nvPr>
            <p:ph type="title"/>
          </p:nvPr>
        </p:nvSpPr>
        <p:spPr/>
        <p:txBody>
          <a:bodyPr/>
          <a:lstStyle/>
          <a:p>
            <a:r>
              <a:rPr lang="en-GB"/>
              <a:t>ZigZags</a:t>
            </a:r>
          </a:p>
        </p:txBody>
      </p:sp>
      <p:sp>
        <p:nvSpPr>
          <p:cNvPr id="3" name="Content Placeholder 2"/>
          <p:cNvSpPr>
            <a:spLocks noGrp="1"/>
          </p:cNvSpPr>
          <p:nvPr>
            <p:ph idx="1"/>
          </p:nvPr>
        </p:nvSpPr>
        <p:spPr>
          <a:xfrm>
            <a:off x="611560" y="1604392"/>
            <a:ext cx="7727950" cy="672480"/>
          </a:xfrm>
        </p:spPr>
        <p:txBody>
          <a:bodyPr/>
          <a:lstStyle/>
          <a:p>
            <a:r>
              <a:rPr lang="en-GB" dirty="0"/>
              <a:t>Imagine the graph of </a:t>
            </a:r>
            <a:r>
              <a:rPr lang="en-GB" i="1" dirty="0"/>
              <a:t>f</a:t>
            </a:r>
            <a:r>
              <a:rPr lang="en-GB" baseline="-25000" dirty="0"/>
              <a:t>1</a:t>
            </a:r>
            <a:r>
              <a:rPr lang="en-GB" dirty="0"/>
              <a:t>(</a:t>
            </a:r>
            <a:r>
              <a:rPr lang="en-GB" i="1" dirty="0"/>
              <a:t>x</a:t>
            </a:r>
            <a:r>
              <a:rPr lang="en-GB" dirty="0"/>
              <a:t>) = |</a:t>
            </a:r>
            <a:r>
              <a:rPr lang="en-GB" i="1" dirty="0"/>
              <a:t>x</a:t>
            </a:r>
            <a:r>
              <a:rPr lang="en-GB" dirty="0"/>
              <a:t>|</a:t>
            </a:r>
          </a:p>
        </p:txBody>
      </p:sp>
      <p:sp>
        <p:nvSpPr>
          <p:cNvPr id="5" name="Rounded Rectangle 4"/>
          <p:cNvSpPr/>
          <p:nvPr/>
        </p:nvSpPr>
        <p:spPr bwMode="auto">
          <a:xfrm>
            <a:off x="2771800" y="548680"/>
            <a:ext cx="5832648"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accent3">
                    <a:lumMod val="75000"/>
                  </a:schemeClr>
                </a:solidFill>
                <a:effectLst/>
                <a:latin typeface="Chalkboard" charset="0"/>
              </a:rPr>
              <a:t>What does it mean to comprehend </a:t>
            </a:r>
            <a:r>
              <a:rPr lang="en-GB" b="0" dirty="0">
                <a:solidFill>
                  <a:schemeClr val="accent3">
                    <a:lumMod val="75000"/>
                  </a:schemeClr>
                </a:solidFill>
              </a:rPr>
              <a:t>&amp;</a:t>
            </a:r>
            <a:r>
              <a:rPr kumimoji="0" lang="en-GB" sz="2800" b="0" i="0" u="none" strike="noStrike" cap="none" normalizeH="0" dirty="0">
                <a:ln>
                  <a:noFill/>
                </a:ln>
                <a:solidFill>
                  <a:schemeClr val="accent3">
                    <a:lumMod val="75000"/>
                  </a:schemeClr>
                </a:solidFill>
                <a:effectLst/>
                <a:latin typeface="Chalkboard" charset="0"/>
              </a:rPr>
              <a:t> appreciate </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 –&gt; </a:t>
            </a:r>
            <a:r>
              <a:rPr kumimoji="0" lang="en-GB" sz="2800" b="0" i="0" u="none" strike="noStrike" cap="none" normalizeH="0" dirty="0">
                <a:ln>
                  <a:noFill/>
                </a:ln>
                <a:solidFill>
                  <a:schemeClr val="accent3">
                    <a:lumMod val="75000"/>
                  </a:schemeClr>
                </a:solidFill>
                <a:effectLst/>
                <a:latin typeface="Chalkboard" charset="0"/>
              </a:rPr>
              <a:t>|</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a:t>
            </a:r>
            <a:endParaRPr kumimoji="0" lang="en-GB" sz="2800" b="0" i="0" u="none" strike="noStrike" cap="none" normalizeH="0" baseline="0" dirty="0">
              <a:ln>
                <a:noFill/>
              </a:ln>
              <a:solidFill>
                <a:schemeClr val="accent3">
                  <a:lumMod val="75000"/>
                </a:schemeClr>
              </a:solidFill>
              <a:effectLst/>
              <a:latin typeface="Chalkboard" charset="0"/>
            </a:endParaRPr>
          </a:p>
        </p:txBody>
      </p:sp>
      <p:sp>
        <p:nvSpPr>
          <p:cNvPr id="6" name="Content Placeholder 2"/>
          <p:cNvSpPr txBox="1">
            <a:spLocks/>
          </p:cNvSpPr>
          <p:nvPr/>
        </p:nvSpPr>
        <p:spPr bwMode="auto">
          <a:xfrm>
            <a:off x="611560" y="2060848"/>
            <a:ext cx="7727950" cy="10081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charset="2"/>
              <a:buChar char="/"/>
              <a:defRPr sz="2400" b="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b="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1</a:t>
            </a:r>
            <a:r>
              <a:rPr lang="en-GB" dirty="0">
                <a:solidFill>
                  <a:srgbClr val="800000"/>
                </a:solidFill>
                <a:effectLst/>
              </a:rPr>
              <a:t>(</a:t>
            </a:r>
            <a:r>
              <a:rPr lang="en-GB" i="1" dirty="0">
                <a:solidFill>
                  <a:srgbClr val="800000"/>
                </a:solidFill>
                <a:effectLst/>
              </a:rPr>
              <a:t>x</a:t>
            </a:r>
            <a:r>
              <a:rPr lang="en-GB" dirty="0">
                <a:solidFill>
                  <a:srgbClr val="800000"/>
                </a:solidFill>
                <a:effectLst/>
              </a:rPr>
              <a:t>) – 3|</a:t>
            </a:r>
          </a:p>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3</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1|</a:t>
            </a:r>
          </a:p>
        </p:txBody>
      </p:sp>
      <p:sp>
        <p:nvSpPr>
          <p:cNvPr id="10" name="Rounded Rectangle 9"/>
          <p:cNvSpPr/>
          <p:nvPr/>
        </p:nvSpPr>
        <p:spPr bwMode="auto">
          <a:xfrm>
            <a:off x="3779912" y="3356992"/>
            <a:ext cx="3528392" cy="57606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2"/>
                </a:solidFill>
                <a:effectLst/>
                <a:latin typeface="Chalkboard" charset="0"/>
              </a:rPr>
              <a:t>Constructing own examples</a:t>
            </a:r>
          </a:p>
        </p:txBody>
      </p:sp>
      <p:sp>
        <p:nvSpPr>
          <p:cNvPr id="11" name="Rounded Rectangle 10"/>
          <p:cNvSpPr/>
          <p:nvPr/>
        </p:nvSpPr>
        <p:spPr bwMode="auto">
          <a:xfrm>
            <a:off x="4031432" y="3861048"/>
            <a:ext cx="3653208" cy="504056"/>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2"/>
                </a:solidFill>
                <a:effectLst/>
                <a:latin typeface="Chalkboard" charset="0"/>
              </a:rPr>
              <a:t>Enriching your example space</a:t>
            </a:r>
          </a:p>
        </p:txBody>
      </p:sp>
    </p:spTree>
    <p:extLst>
      <p:ext uri="{BB962C8B-B14F-4D97-AF65-F5344CB8AC3E}">
        <p14:creationId xmlns:p14="http://schemas.microsoft.com/office/powerpoint/2010/main" val="315828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Undoing Zig Zags</a:t>
            </a:r>
            <a:endParaRPr lang="en-GB" dirty="0"/>
          </a:p>
        </p:txBody>
      </p:sp>
      <p:sp>
        <p:nvSpPr>
          <p:cNvPr id="4" name="Content Placeholder 3"/>
          <p:cNvSpPr>
            <a:spLocks noGrp="1"/>
          </p:cNvSpPr>
          <p:nvPr>
            <p:ph idx="1"/>
          </p:nvPr>
        </p:nvSpPr>
        <p:spPr/>
        <p:txBody>
          <a:bodyPr/>
          <a:lstStyle/>
          <a:p>
            <a:endParaRPr lang="en-GB"/>
          </a:p>
        </p:txBody>
      </p:sp>
      <p:sp>
        <p:nvSpPr>
          <p:cNvPr id="5" name="Content Placeholder 2"/>
          <p:cNvSpPr txBox="1">
            <a:spLocks/>
          </p:cNvSpPr>
          <p:nvPr/>
        </p:nvSpPr>
        <p:spPr bwMode="auto">
          <a:xfrm>
            <a:off x="827584" y="980728"/>
            <a:ext cx="6533728" cy="7444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a:t>What is the function?</a:t>
            </a:r>
            <a:endParaRPr lang="en-GB" dirty="0"/>
          </a:p>
        </p:txBody>
      </p:sp>
      <p:pic>
        <p:nvPicPr>
          <p:cNvPr id="7" name="Picture 6"/>
          <p:cNvPicPr>
            <a:picLocks noChangeAspect="1"/>
          </p:cNvPicPr>
          <p:nvPr/>
        </p:nvPicPr>
        <p:blipFill>
          <a:blip r:embed="rId3"/>
          <a:stretch>
            <a:fillRect/>
          </a:stretch>
        </p:blipFill>
        <p:spPr>
          <a:xfrm>
            <a:off x="1475656" y="3043439"/>
            <a:ext cx="6248400" cy="3848100"/>
          </a:xfrm>
          <a:prstGeom prst="rect">
            <a:avLst/>
          </a:prstGeom>
        </p:spPr>
      </p:pic>
      <p:pic>
        <p:nvPicPr>
          <p:cNvPr id="3" name="Picture 2">
            <a:extLst>
              <a:ext uri="{FF2B5EF4-FFF2-40B4-BE49-F238E27FC236}">
                <a16:creationId xmlns:a16="http://schemas.microsoft.com/office/drawing/2014/main" id="{0AAA461D-5C93-254D-A94D-E2ADBA5AAE9F}"/>
              </a:ext>
            </a:extLst>
          </p:cNvPr>
          <p:cNvPicPr>
            <a:picLocks noChangeAspect="1"/>
          </p:cNvPicPr>
          <p:nvPr/>
        </p:nvPicPr>
        <p:blipFill>
          <a:blip r:embed="rId4"/>
          <a:stretch>
            <a:fillRect/>
          </a:stretch>
        </p:blipFill>
        <p:spPr>
          <a:xfrm>
            <a:off x="1209103" y="2177544"/>
            <a:ext cx="6654800" cy="2463800"/>
          </a:xfrm>
          <a:prstGeom prst="rect">
            <a:avLst/>
          </a:prstGeom>
        </p:spPr>
      </p:pic>
      <p:pic>
        <p:nvPicPr>
          <p:cNvPr id="6" name="Picture 5">
            <a:extLst>
              <a:ext uri="{FF2B5EF4-FFF2-40B4-BE49-F238E27FC236}">
                <a16:creationId xmlns:a16="http://schemas.microsoft.com/office/drawing/2014/main" id="{27574C74-2E50-CA41-A283-3F67A0E29C3D}"/>
              </a:ext>
            </a:extLst>
          </p:cNvPr>
          <p:cNvPicPr>
            <a:picLocks noChangeAspect="1"/>
          </p:cNvPicPr>
          <p:nvPr/>
        </p:nvPicPr>
        <p:blipFill>
          <a:blip r:embed="rId5"/>
          <a:stretch>
            <a:fillRect/>
          </a:stretch>
        </p:blipFill>
        <p:spPr>
          <a:xfrm>
            <a:off x="1239020" y="31244"/>
            <a:ext cx="6654800" cy="2463800"/>
          </a:xfrm>
          <a:prstGeom prst="rect">
            <a:avLst/>
          </a:prstGeom>
        </p:spPr>
      </p:pic>
      <p:sp>
        <p:nvSpPr>
          <p:cNvPr id="8" name="TextBox 7"/>
          <p:cNvSpPr txBox="1"/>
          <p:nvPr/>
        </p:nvSpPr>
        <p:spPr>
          <a:xfrm>
            <a:off x="4705520" y="4832062"/>
            <a:ext cx="3096344" cy="523220"/>
          </a:xfrm>
          <a:prstGeom prst="rect">
            <a:avLst/>
          </a:prstGeom>
          <a:noFill/>
        </p:spPr>
        <p:txBody>
          <a:bodyPr wrap="square" rtlCol="0">
            <a:spAutoFit/>
          </a:bodyPr>
          <a:lstStyle/>
          <a:p>
            <a:r>
              <a:rPr lang="en-GB" b="0" dirty="0">
                <a:solidFill>
                  <a:srgbClr val="000000"/>
                </a:solidFill>
              </a:rPr>
              <a:t>||||x| – 2| – 4| – 1|</a:t>
            </a:r>
          </a:p>
        </p:txBody>
      </p:sp>
    </p:spTree>
    <p:extLst>
      <p:ext uri="{BB962C8B-B14F-4D97-AF65-F5344CB8AC3E}">
        <p14:creationId xmlns:p14="http://schemas.microsoft.com/office/powerpoint/2010/main" val="205517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|x|</a:t>
            </a:r>
          </a:p>
        </p:txBody>
      </p:sp>
      <p:sp>
        <p:nvSpPr>
          <p:cNvPr id="3" name="Content Placeholder 2"/>
          <p:cNvSpPr>
            <a:spLocks noGrp="1"/>
          </p:cNvSpPr>
          <p:nvPr>
            <p:ph idx="1"/>
          </p:nvPr>
        </p:nvSpPr>
        <p:spPr>
          <a:xfrm>
            <a:off x="395536" y="908720"/>
            <a:ext cx="7727950" cy="576064"/>
          </a:xfrm>
        </p:spPr>
        <p:txBody>
          <a:bodyPr/>
          <a:lstStyle/>
          <a:p>
            <a:r>
              <a:rPr lang="en-GB" dirty="0"/>
              <a:t>What does the graph of </a:t>
            </a:r>
            <a:r>
              <a:rPr lang="en-GB" dirty="0" err="1"/>
              <a:t>x|x</a:t>
            </a:r>
            <a:r>
              <a:rPr lang="en-GB" dirty="0"/>
              <a:t>| look like?</a:t>
            </a:r>
          </a:p>
        </p:txBody>
      </p:sp>
      <p:pic>
        <p:nvPicPr>
          <p:cNvPr id="4" name="Picture 3"/>
          <p:cNvPicPr>
            <a:picLocks noChangeAspect="1"/>
          </p:cNvPicPr>
          <p:nvPr/>
        </p:nvPicPr>
        <p:blipFill>
          <a:blip r:embed="rId3"/>
          <a:stretch>
            <a:fillRect/>
          </a:stretch>
        </p:blipFill>
        <p:spPr>
          <a:xfrm>
            <a:off x="1203920" y="2821260"/>
            <a:ext cx="6248400" cy="3848100"/>
          </a:xfrm>
          <a:prstGeom prst="rect">
            <a:avLst/>
          </a:prstGeom>
        </p:spPr>
      </p:pic>
      <p:sp>
        <p:nvSpPr>
          <p:cNvPr id="5" name="Content Placeholder 2"/>
          <p:cNvSpPr txBox="1">
            <a:spLocks/>
          </p:cNvSpPr>
          <p:nvPr/>
        </p:nvSpPr>
        <p:spPr bwMode="auto">
          <a:xfrm>
            <a:off x="395536" y="1484784"/>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a:t>What other specifications can you construct for it?</a:t>
            </a:r>
          </a:p>
          <a:p>
            <a:pPr marL="0" indent="0">
              <a:buFont typeface="Lucida Grande"/>
              <a:buNone/>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216750388"/>
              </p:ext>
            </p:extLst>
          </p:nvPr>
        </p:nvGraphicFramePr>
        <p:xfrm>
          <a:off x="4335760" y="5629572"/>
          <a:ext cx="3060340" cy="1008112"/>
        </p:xfrm>
        <a:graphic>
          <a:graphicData uri="http://schemas.openxmlformats.org/presentationml/2006/ole">
            <mc:AlternateContent xmlns:mc="http://schemas.openxmlformats.org/markup-compatibility/2006">
              <mc:Choice xmlns:v="urn:schemas-microsoft-com:vml" Requires="v">
                <p:oleObj spid="_x0000_s4141" name="Equation" r:id="rId4" imgW="1511300" imgH="533400" progId="Equation.DSMT4">
                  <p:embed/>
                </p:oleObj>
              </mc:Choice>
              <mc:Fallback>
                <p:oleObj name="Equation" r:id="rId4" imgW="1511300" imgH="533400" progId="Equation.DSMT4">
                  <p:embed/>
                  <p:pic>
                    <p:nvPicPr>
                      <p:cNvPr id="0" name=""/>
                      <p:cNvPicPr/>
                      <p:nvPr/>
                    </p:nvPicPr>
                    <p:blipFill>
                      <a:blip r:embed="rId5"/>
                      <a:stretch>
                        <a:fillRect/>
                      </a:stretch>
                    </p:blipFill>
                    <p:spPr>
                      <a:xfrm>
                        <a:off x="4335760" y="5629572"/>
                        <a:ext cx="3060340" cy="1008112"/>
                      </a:xfrm>
                      <a:prstGeom prst="rect">
                        <a:avLst/>
                      </a:prstGeom>
                    </p:spPr>
                  </p:pic>
                </p:oleObj>
              </mc:Fallback>
            </mc:AlternateContent>
          </a:graphicData>
        </a:graphic>
      </p:graphicFrame>
      <p:sp>
        <p:nvSpPr>
          <p:cNvPr id="7" name="Content Placeholder 2"/>
          <p:cNvSpPr txBox="1">
            <a:spLocks/>
          </p:cNvSpPr>
          <p:nvPr/>
        </p:nvSpPr>
        <p:spPr bwMode="auto">
          <a:xfrm>
            <a:off x="395536" y="1916832"/>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a:t>What variations might be worth considering?</a:t>
            </a:r>
          </a:p>
          <a:p>
            <a:pPr marL="0" indent="0">
              <a:buFont typeface="Lucida Grande"/>
              <a:buNone/>
            </a:pPr>
            <a:endParaRPr lang="en-GB" dirty="0"/>
          </a:p>
        </p:txBody>
      </p:sp>
    </p:spTree>
    <p:extLst>
      <p:ext uri="{BB962C8B-B14F-4D97-AF65-F5344CB8AC3E}">
        <p14:creationId xmlns:p14="http://schemas.microsoft.com/office/powerpoint/2010/main" val="317716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6FFB-0D88-014E-8BD9-92C9CC63EF88}"/>
              </a:ext>
            </a:extLst>
          </p:cNvPr>
          <p:cNvSpPr>
            <a:spLocks noGrp="1"/>
          </p:cNvSpPr>
          <p:nvPr>
            <p:ph type="title"/>
          </p:nvPr>
        </p:nvSpPr>
        <p:spPr/>
        <p:txBody>
          <a:bodyPr/>
          <a:lstStyle/>
          <a:p>
            <a:pPr>
              <a:defRPr/>
            </a:pPr>
            <a:r>
              <a:rPr lang="en-GB" dirty="0"/>
              <a:t>Some Sums</a:t>
            </a:r>
          </a:p>
        </p:txBody>
      </p:sp>
      <p:pic>
        <p:nvPicPr>
          <p:cNvPr id="31746" name="Picture 1028" descr="Picture clipping">
            <a:extLst>
              <a:ext uri="{FF2B5EF4-FFF2-40B4-BE49-F238E27FC236}">
                <a16:creationId xmlns:a16="http://schemas.microsoft.com/office/drawing/2014/main" id="{264BD64F-456B-054E-A2CD-90C806C9B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44450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029">
            <a:extLst>
              <a:ext uri="{FF2B5EF4-FFF2-40B4-BE49-F238E27FC236}">
                <a16:creationId xmlns:a16="http://schemas.microsoft.com/office/drawing/2014/main" id="{974C73C1-EE6B-AD43-B826-1C4D1B4208EA}"/>
              </a:ext>
            </a:extLst>
          </p:cNvPr>
          <p:cNvSpPr>
            <a:spLocks noChangeArrowheads="1"/>
          </p:cNvSpPr>
          <p:nvPr/>
        </p:nvSpPr>
        <p:spPr bwMode="auto">
          <a:xfrm>
            <a:off x="5292080" y="838200"/>
            <a:ext cx="3318520" cy="533400"/>
          </a:xfrm>
          <a:prstGeom prst="wedgeRoundRectCallout">
            <a:avLst>
              <a:gd name="adj1" fmla="val -87606"/>
              <a:gd name="adj2" fmla="val 102681"/>
              <a:gd name="adj3" fmla="val 16667"/>
            </a:avLst>
          </a:prstGeom>
          <a:solidFill>
            <a:srgbClr val="04A2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400">
                <a:solidFill>
                  <a:schemeClr val="tx2"/>
                </a:solidFill>
                <a:latin typeface="Chalkboard" charset="0"/>
                <a:ea typeface="ＭＳ Ｐゴシック" charset="0"/>
                <a:cs typeface="ＭＳ Ｐゴシック" charset="0"/>
              </a:rPr>
              <a:t>Gazing at the Whole?</a:t>
            </a:r>
          </a:p>
        </p:txBody>
      </p:sp>
      <p:sp>
        <p:nvSpPr>
          <p:cNvPr id="6" name="AutoShape 1030">
            <a:extLst>
              <a:ext uri="{FF2B5EF4-FFF2-40B4-BE49-F238E27FC236}">
                <a16:creationId xmlns:a16="http://schemas.microsoft.com/office/drawing/2014/main" id="{051989B1-D5B1-6A4C-BCCE-42C63F34555A}"/>
              </a:ext>
            </a:extLst>
          </p:cNvPr>
          <p:cNvSpPr>
            <a:spLocks noChangeArrowheads="1"/>
          </p:cNvSpPr>
          <p:nvPr/>
        </p:nvSpPr>
        <p:spPr bwMode="auto">
          <a:xfrm>
            <a:off x="5368280" y="1752600"/>
            <a:ext cx="3318520" cy="533400"/>
          </a:xfrm>
          <a:prstGeom prst="wedgeRoundRectCallout">
            <a:avLst>
              <a:gd name="adj1" fmla="val -82866"/>
              <a:gd name="adj2" fmla="val 63097"/>
              <a:gd name="adj3" fmla="val 16667"/>
            </a:avLst>
          </a:prstGeom>
          <a:solidFill>
            <a:srgbClr val="04A2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400">
                <a:solidFill>
                  <a:schemeClr val="tx2"/>
                </a:solidFill>
                <a:latin typeface="Chalkboard" charset="0"/>
                <a:ea typeface="ＭＳ Ｐゴシック" charset="0"/>
                <a:cs typeface="ＭＳ Ｐゴシック" charset="0"/>
              </a:rPr>
              <a:t>Discerning Details?</a:t>
            </a:r>
          </a:p>
        </p:txBody>
      </p:sp>
      <p:sp>
        <p:nvSpPr>
          <p:cNvPr id="7" name="AutoShape 1031">
            <a:extLst>
              <a:ext uri="{FF2B5EF4-FFF2-40B4-BE49-F238E27FC236}">
                <a16:creationId xmlns:a16="http://schemas.microsoft.com/office/drawing/2014/main" id="{5F84BBDF-4666-9F48-9C8F-ECFE26ADBCAC}"/>
              </a:ext>
            </a:extLst>
          </p:cNvPr>
          <p:cNvSpPr>
            <a:spLocks noChangeArrowheads="1"/>
          </p:cNvSpPr>
          <p:nvPr/>
        </p:nvSpPr>
        <p:spPr bwMode="auto">
          <a:xfrm>
            <a:off x="4850213" y="2590800"/>
            <a:ext cx="4065187" cy="533400"/>
          </a:xfrm>
          <a:prstGeom prst="wedgeRoundRectCallout">
            <a:avLst>
              <a:gd name="adj1" fmla="val -67093"/>
              <a:gd name="adj2" fmla="val -21431"/>
              <a:gd name="adj3" fmla="val 16667"/>
            </a:avLst>
          </a:prstGeom>
          <a:solidFill>
            <a:srgbClr val="04A2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400">
                <a:solidFill>
                  <a:schemeClr val="tx2"/>
                </a:solidFill>
                <a:latin typeface="Chalkboard" charset="0"/>
                <a:ea typeface="ＭＳ Ｐゴシック" charset="0"/>
                <a:cs typeface="ＭＳ Ｐゴシック" charset="0"/>
              </a:rPr>
              <a:t>Recognising Relationships?</a:t>
            </a:r>
          </a:p>
        </p:txBody>
      </p:sp>
      <p:sp>
        <p:nvSpPr>
          <p:cNvPr id="8" name="AutoShape 1032">
            <a:extLst>
              <a:ext uri="{FF2B5EF4-FFF2-40B4-BE49-F238E27FC236}">
                <a16:creationId xmlns:a16="http://schemas.microsoft.com/office/drawing/2014/main" id="{74745F47-AA7B-CF4C-8B48-A11DAF589DE8}"/>
              </a:ext>
            </a:extLst>
          </p:cNvPr>
          <p:cNvSpPr>
            <a:spLocks noChangeArrowheads="1"/>
          </p:cNvSpPr>
          <p:nvPr/>
        </p:nvSpPr>
        <p:spPr bwMode="auto">
          <a:xfrm>
            <a:off x="4850213" y="3657600"/>
            <a:ext cx="4065187" cy="533400"/>
          </a:xfrm>
          <a:prstGeom prst="wedgeRoundRectCallout">
            <a:avLst>
              <a:gd name="adj1" fmla="val -67472"/>
              <a:gd name="adj2" fmla="val -166963"/>
              <a:gd name="adj3" fmla="val 16667"/>
            </a:avLst>
          </a:prstGeom>
          <a:solidFill>
            <a:srgbClr val="04A2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400">
                <a:solidFill>
                  <a:schemeClr val="tx2"/>
                </a:solidFill>
                <a:latin typeface="Chalkboard" charset="0"/>
                <a:ea typeface="ＭＳ Ｐゴシック" charset="0"/>
                <a:cs typeface="ＭＳ Ｐゴシック" charset="0"/>
              </a:rPr>
              <a:t>Perceiving Properties?</a:t>
            </a:r>
          </a:p>
        </p:txBody>
      </p:sp>
      <p:sp>
        <p:nvSpPr>
          <p:cNvPr id="9" name="AutoShape 1033">
            <a:extLst>
              <a:ext uri="{FF2B5EF4-FFF2-40B4-BE49-F238E27FC236}">
                <a16:creationId xmlns:a16="http://schemas.microsoft.com/office/drawing/2014/main" id="{60701F7C-4320-8045-A37C-3E0410759D78}"/>
              </a:ext>
            </a:extLst>
          </p:cNvPr>
          <p:cNvSpPr>
            <a:spLocks noChangeArrowheads="1"/>
          </p:cNvSpPr>
          <p:nvPr/>
        </p:nvSpPr>
        <p:spPr bwMode="auto">
          <a:xfrm>
            <a:off x="4767250" y="4724400"/>
            <a:ext cx="4148150" cy="838200"/>
          </a:xfrm>
          <a:prstGeom prst="wedgeRoundRectCallout">
            <a:avLst>
              <a:gd name="adj1" fmla="val -64750"/>
              <a:gd name="adj2" fmla="val -138449"/>
              <a:gd name="adj3" fmla="val 16667"/>
            </a:avLst>
          </a:prstGeom>
          <a:solidFill>
            <a:srgbClr val="04A2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GB" sz="2400">
                <a:solidFill>
                  <a:schemeClr val="tx2"/>
                </a:solidFill>
                <a:latin typeface="Chalkboard" charset="0"/>
                <a:ea typeface="ＭＳ Ｐゴシック" charset="0"/>
                <a:cs typeface="ＭＳ Ｐゴシック" charset="0"/>
              </a:rPr>
              <a:t>Reasoning on the basis of</a:t>
            </a:r>
            <a:br>
              <a:rPr lang="en-GB" sz="2400">
                <a:solidFill>
                  <a:schemeClr val="tx2"/>
                </a:solidFill>
                <a:latin typeface="Chalkboard" charset="0"/>
                <a:ea typeface="ＭＳ Ｐゴシック" charset="0"/>
                <a:cs typeface="ＭＳ Ｐゴシック" charset="0"/>
              </a:rPr>
            </a:br>
            <a:r>
              <a:rPr lang="en-GB" sz="2400">
                <a:solidFill>
                  <a:schemeClr val="tx2"/>
                </a:solidFill>
                <a:latin typeface="Chalkboard" charset="0"/>
                <a:ea typeface="ＭＳ Ｐゴシック" charset="0"/>
                <a:cs typeface="ＭＳ Ｐゴシック" charset="0"/>
              </a:rPr>
              <a:t>Properties?</a:t>
            </a:r>
          </a:p>
        </p:txBody>
      </p:sp>
    </p:spTree>
    <p:extLst>
      <p:ext uri="{BB962C8B-B14F-4D97-AF65-F5344CB8AC3E}">
        <p14:creationId xmlns:p14="http://schemas.microsoft.com/office/powerpoint/2010/main" val="2892160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Onion Model of Growth of Understanding</a:t>
            </a:r>
          </a:p>
        </p:txBody>
      </p:sp>
      <p:sp>
        <p:nvSpPr>
          <p:cNvPr id="5" name="Text Box 3"/>
          <p:cNvSpPr txBox="1">
            <a:spLocks noChangeArrowheads="1"/>
          </p:cNvSpPr>
          <p:nvPr/>
        </p:nvSpPr>
        <p:spPr bwMode="auto">
          <a:xfrm>
            <a:off x="5391906" y="6316662"/>
            <a:ext cx="3696816" cy="40011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GB" sz="2000" b="0" dirty="0">
                <a:solidFill>
                  <a:srgbClr val="000000"/>
                </a:solidFill>
              </a:rPr>
              <a:t>Susan Pirie &amp; Tom </a:t>
            </a:r>
            <a:r>
              <a:rPr lang="en-GB" sz="2000" b="0" dirty="0" err="1">
                <a:solidFill>
                  <a:srgbClr val="000000"/>
                </a:solidFill>
              </a:rPr>
              <a:t>Kieren</a:t>
            </a:r>
            <a:endParaRPr lang="en-GB" sz="2000" b="0" dirty="0">
              <a:solidFill>
                <a:srgbClr val="000000"/>
              </a:solidFill>
            </a:endParaRPr>
          </a:p>
        </p:txBody>
      </p:sp>
      <p:sp>
        <p:nvSpPr>
          <p:cNvPr id="6" name="Rectangle 10"/>
          <p:cNvSpPr>
            <a:spLocks noChangeArrowheads="1"/>
          </p:cNvSpPr>
          <p:nvPr/>
        </p:nvSpPr>
        <p:spPr bwMode="auto">
          <a:xfrm>
            <a:off x="4370388" y="990600"/>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7" name="Rectangle 11"/>
          <p:cNvSpPr>
            <a:spLocks noChangeArrowheads="1"/>
          </p:cNvSpPr>
          <p:nvPr/>
        </p:nvSpPr>
        <p:spPr bwMode="auto">
          <a:xfrm>
            <a:off x="8443913"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8" name="Rectangle 12"/>
          <p:cNvSpPr>
            <a:spLocks noChangeArrowheads="1"/>
          </p:cNvSpPr>
          <p:nvPr/>
        </p:nvSpPr>
        <p:spPr bwMode="auto">
          <a:xfrm>
            <a:off x="4370388" y="6119813"/>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9" name="Rectangle 13"/>
          <p:cNvSpPr>
            <a:spLocks noChangeArrowheads="1"/>
          </p:cNvSpPr>
          <p:nvPr/>
        </p:nvSpPr>
        <p:spPr bwMode="auto">
          <a:xfrm>
            <a:off x="228600"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grpSp>
        <p:nvGrpSpPr>
          <p:cNvPr id="10" name="Group 14"/>
          <p:cNvGrpSpPr>
            <a:grpSpLocks/>
          </p:cNvGrpSpPr>
          <p:nvPr/>
        </p:nvGrpSpPr>
        <p:grpSpPr bwMode="auto">
          <a:xfrm>
            <a:off x="228600" y="1131888"/>
            <a:ext cx="8281988" cy="5192712"/>
            <a:chOff x="144" y="713"/>
            <a:chExt cx="5217" cy="3271"/>
          </a:xfrm>
        </p:grpSpPr>
        <p:grpSp>
          <p:nvGrpSpPr>
            <p:cNvPr id="11" name="Group 15"/>
            <p:cNvGrpSpPr>
              <a:grpSpLocks/>
            </p:cNvGrpSpPr>
            <p:nvPr/>
          </p:nvGrpSpPr>
          <p:grpSpPr bwMode="auto">
            <a:xfrm>
              <a:off x="144" y="713"/>
              <a:ext cx="5217" cy="3271"/>
              <a:chOff x="159" y="624"/>
              <a:chExt cx="5217" cy="3271"/>
            </a:xfrm>
          </p:grpSpPr>
          <p:sp>
            <p:nvSpPr>
              <p:cNvPr id="14" name="Freeform 16"/>
              <p:cNvSpPr>
                <a:spLocks/>
              </p:cNvSpPr>
              <p:nvPr/>
            </p:nvSpPr>
            <p:spPr bwMode="auto">
              <a:xfrm>
                <a:off x="180" y="644"/>
                <a:ext cx="5175" cy="3231"/>
              </a:xfrm>
              <a:custGeom>
                <a:avLst/>
                <a:gdLst/>
                <a:ahLst/>
                <a:cxnLst>
                  <a:cxn ang="0">
                    <a:pos x="0" y="1616"/>
                  </a:cxn>
                  <a:cxn ang="0">
                    <a:pos x="10" y="1454"/>
                  </a:cxn>
                  <a:cxn ang="0">
                    <a:pos x="52" y="1292"/>
                  </a:cxn>
                  <a:cxn ang="0">
                    <a:pos x="115" y="1131"/>
                  </a:cxn>
                  <a:cxn ang="0">
                    <a:pos x="199" y="990"/>
                  </a:cxn>
                  <a:cxn ang="0">
                    <a:pos x="314" y="848"/>
                  </a:cxn>
                  <a:cxn ang="0">
                    <a:pos x="440" y="717"/>
                  </a:cxn>
                  <a:cxn ang="0">
                    <a:pos x="587" y="586"/>
                  </a:cxn>
                  <a:cxn ang="0">
                    <a:pos x="754" y="475"/>
                  </a:cxn>
                  <a:cxn ang="0">
                    <a:pos x="943" y="374"/>
                  </a:cxn>
                  <a:cxn ang="0">
                    <a:pos x="1142" y="273"/>
                  </a:cxn>
                  <a:cxn ang="0">
                    <a:pos x="1351" y="192"/>
                  </a:cxn>
                  <a:cxn ang="0">
                    <a:pos x="1582" y="131"/>
                  </a:cxn>
                  <a:cxn ang="0">
                    <a:pos x="1823" y="71"/>
                  </a:cxn>
                  <a:cxn ang="0">
                    <a:pos x="2064" y="30"/>
                  </a:cxn>
                  <a:cxn ang="0">
                    <a:pos x="2588" y="0"/>
                  </a:cxn>
                  <a:cxn ang="0">
                    <a:pos x="3111" y="30"/>
                  </a:cxn>
                  <a:cxn ang="0">
                    <a:pos x="3352" y="71"/>
                  </a:cxn>
                  <a:cxn ang="0">
                    <a:pos x="3593" y="131"/>
                  </a:cxn>
                  <a:cxn ang="0">
                    <a:pos x="3824" y="192"/>
                  </a:cxn>
                  <a:cxn ang="0">
                    <a:pos x="4033" y="273"/>
                  </a:cxn>
                  <a:cxn ang="0">
                    <a:pos x="4232" y="374"/>
                  </a:cxn>
                  <a:cxn ang="0">
                    <a:pos x="4421" y="475"/>
                  </a:cxn>
                  <a:cxn ang="0">
                    <a:pos x="4589" y="586"/>
                  </a:cxn>
                  <a:cxn ang="0">
                    <a:pos x="4735" y="717"/>
                  </a:cxn>
                  <a:cxn ang="0">
                    <a:pos x="4861" y="848"/>
                  </a:cxn>
                  <a:cxn ang="0">
                    <a:pos x="4976" y="990"/>
                  </a:cxn>
                  <a:cxn ang="0">
                    <a:pos x="5060" y="1131"/>
                  </a:cxn>
                  <a:cxn ang="0">
                    <a:pos x="5123" y="1292"/>
                  </a:cxn>
                  <a:cxn ang="0">
                    <a:pos x="5165" y="1454"/>
                  </a:cxn>
                  <a:cxn ang="0">
                    <a:pos x="5175" y="1616"/>
                  </a:cxn>
                  <a:cxn ang="0">
                    <a:pos x="5165" y="1777"/>
                  </a:cxn>
                  <a:cxn ang="0">
                    <a:pos x="5123" y="1939"/>
                  </a:cxn>
                  <a:cxn ang="0">
                    <a:pos x="5060" y="2100"/>
                  </a:cxn>
                  <a:cxn ang="0">
                    <a:pos x="4976" y="2241"/>
                  </a:cxn>
                  <a:cxn ang="0">
                    <a:pos x="4861" y="2383"/>
                  </a:cxn>
                  <a:cxn ang="0">
                    <a:pos x="4735" y="2514"/>
                  </a:cxn>
                  <a:cxn ang="0">
                    <a:pos x="4589" y="2645"/>
                  </a:cxn>
                  <a:cxn ang="0">
                    <a:pos x="4421" y="2756"/>
                  </a:cxn>
                  <a:cxn ang="0">
                    <a:pos x="4232" y="2857"/>
                  </a:cxn>
                  <a:cxn ang="0">
                    <a:pos x="4033" y="2958"/>
                  </a:cxn>
                  <a:cxn ang="0">
                    <a:pos x="3824" y="3039"/>
                  </a:cxn>
                  <a:cxn ang="0">
                    <a:pos x="3593" y="3100"/>
                  </a:cxn>
                  <a:cxn ang="0">
                    <a:pos x="3352" y="3160"/>
                  </a:cxn>
                  <a:cxn ang="0">
                    <a:pos x="3111" y="3201"/>
                  </a:cxn>
                  <a:cxn ang="0">
                    <a:pos x="2588" y="3231"/>
                  </a:cxn>
                  <a:cxn ang="0">
                    <a:pos x="2064" y="3201"/>
                  </a:cxn>
                  <a:cxn ang="0">
                    <a:pos x="1823" y="3160"/>
                  </a:cxn>
                  <a:cxn ang="0">
                    <a:pos x="1582" y="3100"/>
                  </a:cxn>
                  <a:cxn ang="0">
                    <a:pos x="1351" y="3039"/>
                  </a:cxn>
                  <a:cxn ang="0">
                    <a:pos x="1142" y="2958"/>
                  </a:cxn>
                  <a:cxn ang="0">
                    <a:pos x="943" y="2857"/>
                  </a:cxn>
                  <a:cxn ang="0">
                    <a:pos x="754" y="2756"/>
                  </a:cxn>
                  <a:cxn ang="0">
                    <a:pos x="587" y="2645"/>
                  </a:cxn>
                  <a:cxn ang="0">
                    <a:pos x="440" y="2514"/>
                  </a:cxn>
                  <a:cxn ang="0">
                    <a:pos x="314" y="2383"/>
                  </a:cxn>
                  <a:cxn ang="0">
                    <a:pos x="199" y="2241"/>
                  </a:cxn>
                  <a:cxn ang="0">
                    <a:pos x="115" y="2100"/>
                  </a:cxn>
                  <a:cxn ang="0">
                    <a:pos x="52" y="1939"/>
                  </a:cxn>
                  <a:cxn ang="0">
                    <a:pos x="10" y="1777"/>
                  </a:cxn>
                  <a:cxn ang="0">
                    <a:pos x="0" y="1616"/>
                  </a:cxn>
                </a:cxnLst>
                <a:rect l="0" t="0" r="r" b="b"/>
                <a:pathLst>
                  <a:path w="5175" h="3231">
                    <a:moveTo>
                      <a:pt x="0" y="1616"/>
                    </a:moveTo>
                    <a:lnTo>
                      <a:pt x="10" y="1454"/>
                    </a:lnTo>
                    <a:lnTo>
                      <a:pt x="52" y="1292"/>
                    </a:lnTo>
                    <a:lnTo>
                      <a:pt x="115" y="1131"/>
                    </a:lnTo>
                    <a:lnTo>
                      <a:pt x="199" y="990"/>
                    </a:lnTo>
                    <a:lnTo>
                      <a:pt x="314" y="848"/>
                    </a:lnTo>
                    <a:lnTo>
                      <a:pt x="440" y="717"/>
                    </a:lnTo>
                    <a:lnTo>
                      <a:pt x="587" y="586"/>
                    </a:lnTo>
                    <a:lnTo>
                      <a:pt x="754" y="475"/>
                    </a:lnTo>
                    <a:lnTo>
                      <a:pt x="943" y="374"/>
                    </a:lnTo>
                    <a:lnTo>
                      <a:pt x="1142" y="273"/>
                    </a:lnTo>
                    <a:lnTo>
                      <a:pt x="1351" y="192"/>
                    </a:lnTo>
                    <a:lnTo>
                      <a:pt x="1582" y="131"/>
                    </a:lnTo>
                    <a:lnTo>
                      <a:pt x="1823" y="71"/>
                    </a:lnTo>
                    <a:lnTo>
                      <a:pt x="2064" y="30"/>
                    </a:lnTo>
                    <a:lnTo>
                      <a:pt x="2588" y="0"/>
                    </a:lnTo>
                    <a:lnTo>
                      <a:pt x="3111" y="30"/>
                    </a:lnTo>
                    <a:lnTo>
                      <a:pt x="3352" y="71"/>
                    </a:lnTo>
                    <a:lnTo>
                      <a:pt x="3593" y="131"/>
                    </a:lnTo>
                    <a:lnTo>
                      <a:pt x="3824" y="192"/>
                    </a:lnTo>
                    <a:lnTo>
                      <a:pt x="4033" y="273"/>
                    </a:lnTo>
                    <a:lnTo>
                      <a:pt x="4232" y="374"/>
                    </a:lnTo>
                    <a:lnTo>
                      <a:pt x="4421" y="475"/>
                    </a:lnTo>
                    <a:lnTo>
                      <a:pt x="4589" y="586"/>
                    </a:lnTo>
                    <a:lnTo>
                      <a:pt x="4735" y="717"/>
                    </a:lnTo>
                    <a:lnTo>
                      <a:pt x="4861" y="848"/>
                    </a:lnTo>
                    <a:lnTo>
                      <a:pt x="4976" y="990"/>
                    </a:lnTo>
                    <a:lnTo>
                      <a:pt x="5060" y="1131"/>
                    </a:lnTo>
                    <a:lnTo>
                      <a:pt x="5123" y="1292"/>
                    </a:lnTo>
                    <a:lnTo>
                      <a:pt x="5165" y="1454"/>
                    </a:lnTo>
                    <a:lnTo>
                      <a:pt x="5175" y="1616"/>
                    </a:lnTo>
                    <a:lnTo>
                      <a:pt x="5165" y="1777"/>
                    </a:lnTo>
                    <a:lnTo>
                      <a:pt x="5123" y="1939"/>
                    </a:lnTo>
                    <a:lnTo>
                      <a:pt x="5060" y="2100"/>
                    </a:lnTo>
                    <a:lnTo>
                      <a:pt x="4976" y="2241"/>
                    </a:lnTo>
                    <a:lnTo>
                      <a:pt x="4861" y="2383"/>
                    </a:lnTo>
                    <a:lnTo>
                      <a:pt x="4735" y="2514"/>
                    </a:lnTo>
                    <a:lnTo>
                      <a:pt x="4589" y="2645"/>
                    </a:lnTo>
                    <a:lnTo>
                      <a:pt x="4421" y="2756"/>
                    </a:lnTo>
                    <a:lnTo>
                      <a:pt x="4232" y="2857"/>
                    </a:lnTo>
                    <a:lnTo>
                      <a:pt x="4033" y="2958"/>
                    </a:lnTo>
                    <a:lnTo>
                      <a:pt x="3824" y="3039"/>
                    </a:lnTo>
                    <a:lnTo>
                      <a:pt x="3593" y="3100"/>
                    </a:lnTo>
                    <a:lnTo>
                      <a:pt x="3352" y="3160"/>
                    </a:lnTo>
                    <a:lnTo>
                      <a:pt x="3111" y="3201"/>
                    </a:lnTo>
                    <a:lnTo>
                      <a:pt x="2588" y="3231"/>
                    </a:lnTo>
                    <a:lnTo>
                      <a:pt x="2064" y="3201"/>
                    </a:lnTo>
                    <a:lnTo>
                      <a:pt x="1823" y="3160"/>
                    </a:lnTo>
                    <a:lnTo>
                      <a:pt x="1582" y="3100"/>
                    </a:lnTo>
                    <a:lnTo>
                      <a:pt x="1351" y="3039"/>
                    </a:lnTo>
                    <a:lnTo>
                      <a:pt x="1142" y="2958"/>
                    </a:lnTo>
                    <a:lnTo>
                      <a:pt x="943" y="2857"/>
                    </a:lnTo>
                    <a:lnTo>
                      <a:pt x="754" y="2756"/>
                    </a:lnTo>
                    <a:lnTo>
                      <a:pt x="587" y="2645"/>
                    </a:lnTo>
                    <a:lnTo>
                      <a:pt x="440" y="2514"/>
                    </a:lnTo>
                    <a:lnTo>
                      <a:pt x="314" y="2383"/>
                    </a:lnTo>
                    <a:lnTo>
                      <a:pt x="199" y="2241"/>
                    </a:lnTo>
                    <a:lnTo>
                      <a:pt x="115" y="2100"/>
                    </a:lnTo>
                    <a:lnTo>
                      <a:pt x="52" y="1939"/>
                    </a:lnTo>
                    <a:lnTo>
                      <a:pt x="10" y="1777"/>
                    </a:lnTo>
                    <a:lnTo>
                      <a:pt x="0" y="1616"/>
                    </a:lnTo>
                    <a:close/>
                  </a:path>
                </a:pathLst>
              </a:custGeom>
              <a:solidFill>
                <a:srgbClr val="D7D745"/>
              </a:solidFill>
              <a:ln w="9525">
                <a:noFill/>
                <a:round/>
                <a:headEnd/>
                <a:tailEnd/>
              </a:ln>
            </p:spPr>
            <p:txBody>
              <a:bodyPr>
                <a:prstTxWarp prst="textNoShape">
                  <a:avLst/>
                </a:prstTxWarp>
              </a:bodyPr>
              <a:lstStyle/>
              <a:p>
                <a:endParaRPr lang="en-US"/>
              </a:p>
            </p:txBody>
          </p:sp>
          <p:sp>
            <p:nvSpPr>
              <p:cNvPr id="15" name="Freeform 17"/>
              <p:cNvSpPr>
                <a:spLocks/>
              </p:cNvSpPr>
              <p:nvPr/>
            </p:nvSpPr>
            <p:spPr bwMode="auto">
              <a:xfrm>
                <a:off x="159" y="2098"/>
                <a:ext cx="52" cy="162"/>
              </a:xfrm>
              <a:custGeom>
                <a:avLst/>
                <a:gdLst/>
                <a:ahLst/>
                <a:cxnLst>
                  <a:cxn ang="0">
                    <a:pos x="0" y="162"/>
                  </a:cxn>
                  <a:cxn ang="0">
                    <a:pos x="10" y="0"/>
                  </a:cxn>
                  <a:cxn ang="0">
                    <a:pos x="52" y="10"/>
                  </a:cxn>
                  <a:cxn ang="0">
                    <a:pos x="42" y="162"/>
                  </a:cxn>
                  <a:cxn ang="0">
                    <a:pos x="0" y="162"/>
                  </a:cxn>
                </a:cxnLst>
                <a:rect l="0" t="0" r="r" b="b"/>
                <a:pathLst>
                  <a:path w="52" h="162">
                    <a:moveTo>
                      <a:pt x="0" y="162"/>
                    </a:moveTo>
                    <a:lnTo>
                      <a:pt x="10" y="0"/>
                    </a:lnTo>
                    <a:lnTo>
                      <a:pt x="52" y="10"/>
                    </a:lnTo>
                    <a:lnTo>
                      <a:pt x="42" y="16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6" name="Freeform 18"/>
              <p:cNvSpPr>
                <a:spLocks/>
              </p:cNvSpPr>
              <p:nvPr/>
            </p:nvSpPr>
            <p:spPr bwMode="auto">
              <a:xfrm>
                <a:off x="169" y="1936"/>
                <a:ext cx="84" cy="172"/>
              </a:xfrm>
              <a:custGeom>
                <a:avLst/>
                <a:gdLst/>
                <a:ahLst/>
                <a:cxnLst>
                  <a:cxn ang="0">
                    <a:pos x="0" y="162"/>
                  </a:cxn>
                  <a:cxn ang="0">
                    <a:pos x="42" y="0"/>
                  </a:cxn>
                  <a:cxn ang="0">
                    <a:pos x="84" y="11"/>
                  </a:cxn>
                  <a:cxn ang="0">
                    <a:pos x="42" y="172"/>
                  </a:cxn>
                  <a:cxn ang="0">
                    <a:pos x="0" y="162"/>
                  </a:cxn>
                </a:cxnLst>
                <a:rect l="0" t="0" r="r" b="b"/>
                <a:pathLst>
                  <a:path w="84" h="172">
                    <a:moveTo>
                      <a:pt x="0" y="162"/>
                    </a:moveTo>
                    <a:lnTo>
                      <a:pt x="42" y="0"/>
                    </a:lnTo>
                    <a:lnTo>
                      <a:pt x="84" y="11"/>
                    </a:lnTo>
                    <a:lnTo>
                      <a:pt x="42" y="17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7" name="Freeform 19"/>
              <p:cNvSpPr>
                <a:spLocks/>
              </p:cNvSpPr>
              <p:nvPr/>
            </p:nvSpPr>
            <p:spPr bwMode="auto">
              <a:xfrm>
                <a:off x="211" y="1775"/>
                <a:ext cx="105" cy="172"/>
              </a:xfrm>
              <a:custGeom>
                <a:avLst/>
                <a:gdLst/>
                <a:ahLst/>
                <a:cxnLst>
                  <a:cxn ang="0">
                    <a:pos x="0" y="161"/>
                  </a:cxn>
                  <a:cxn ang="0">
                    <a:pos x="63" y="0"/>
                  </a:cxn>
                  <a:cxn ang="0">
                    <a:pos x="105" y="10"/>
                  </a:cxn>
                  <a:cxn ang="0">
                    <a:pos x="42" y="172"/>
                  </a:cxn>
                  <a:cxn ang="0">
                    <a:pos x="0" y="161"/>
                  </a:cxn>
                </a:cxnLst>
                <a:rect l="0" t="0" r="r" b="b"/>
                <a:pathLst>
                  <a:path w="105" h="172">
                    <a:moveTo>
                      <a:pt x="0" y="161"/>
                    </a:moveTo>
                    <a:lnTo>
                      <a:pt x="63" y="0"/>
                    </a:lnTo>
                    <a:lnTo>
                      <a:pt x="105" y="10"/>
                    </a:lnTo>
                    <a:lnTo>
                      <a:pt x="42" y="172"/>
                    </a:lnTo>
                    <a:lnTo>
                      <a:pt x="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18" name="Freeform 20"/>
              <p:cNvSpPr>
                <a:spLocks/>
              </p:cNvSpPr>
              <p:nvPr/>
            </p:nvSpPr>
            <p:spPr bwMode="auto">
              <a:xfrm>
                <a:off x="274" y="1623"/>
                <a:ext cx="115" cy="162"/>
              </a:xfrm>
              <a:custGeom>
                <a:avLst/>
                <a:gdLst/>
                <a:ahLst/>
                <a:cxnLst>
                  <a:cxn ang="0">
                    <a:pos x="0" y="152"/>
                  </a:cxn>
                  <a:cxn ang="0">
                    <a:pos x="84" y="0"/>
                  </a:cxn>
                  <a:cxn ang="0">
                    <a:pos x="115" y="31"/>
                  </a:cxn>
                  <a:cxn ang="0">
                    <a:pos x="42" y="162"/>
                  </a:cxn>
                  <a:cxn ang="0">
                    <a:pos x="0" y="152"/>
                  </a:cxn>
                </a:cxnLst>
                <a:rect l="0" t="0" r="r" b="b"/>
                <a:pathLst>
                  <a:path w="115" h="162">
                    <a:moveTo>
                      <a:pt x="0" y="152"/>
                    </a:moveTo>
                    <a:lnTo>
                      <a:pt x="84" y="0"/>
                    </a:lnTo>
                    <a:lnTo>
                      <a:pt x="115" y="31"/>
                    </a:lnTo>
                    <a:lnTo>
                      <a:pt x="42" y="162"/>
                    </a:lnTo>
                    <a:lnTo>
                      <a:pt x="0" y="152"/>
                    </a:lnTo>
                    <a:close/>
                  </a:path>
                </a:pathLst>
              </a:custGeom>
              <a:solidFill>
                <a:srgbClr val="541400"/>
              </a:solidFill>
              <a:ln w="9525">
                <a:noFill/>
                <a:round/>
                <a:headEnd/>
                <a:tailEnd/>
              </a:ln>
            </p:spPr>
            <p:txBody>
              <a:bodyPr>
                <a:prstTxWarp prst="textNoShape">
                  <a:avLst/>
                </a:prstTxWarp>
              </a:bodyPr>
              <a:lstStyle/>
              <a:p>
                <a:endParaRPr lang="en-US"/>
              </a:p>
            </p:txBody>
          </p:sp>
          <p:sp>
            <p:nvSpPr>
              <p:cNvPr id="19" name="Freeform 21"/>
              <p:cNvSpPr>
                <a:spLocks/>
              </p:cNvSpPr>
              <p:nvPr/>
            </p:nvSpPr>
            <p:spPr bwMode="auto">
              <a:xfrm>
                <a:off x="358" y="1482"/>
                <a:ext cx="147" cy="172"/>
              </a:xfrm>
              <a:custGeom>
                <a:avLst/>
                <a:gdLst/>
                <a:ahLst/>
                <a:cxnLst>
                  <a:cxn ang="0">
                    <a:pos x="0" y="141"/>
                  </a:cxn>
                  <a:cxn ang="0">
                    <a:pos x="115" y="0"/>
                  </a:cxn>
                  <a:cxn ang="0">
                    <a:pos x="147" y="30"/>
                  </a:cxn>
                  <a:cxn ang="0">
                    <a:pos x="31" y="172"/>
                  </a:cxn>
                  <a:cxn ang="0">
                    <a:pos x="0" y="141"/>
                  </a:cxn>
                </a:cxnLst>
                <a:rect l="0" t="0" r="r" b="b"/>
                <a:pathLst>
                  <a:path w="147" h="172">
                    <a:moveTo>
                      <a:pt x="0" y="141"/>
                    </a:moveTo>
                    <a:lnTo>
                      <a:pt x="115" y="0"/>
                    </a:lnTo>
                    <a:lnTo>
                      <a:pt x="147" y="30"/>
                    </a:lnTo>
                    <a:lnTo>
                      <a:pt x="31" y="172"/>
                    </a:lnTo>
                    <a:lnTo>
                      <a:pt x="0" y="141"/>
                    </a:lnTo>
                    <a:close/>
                  </a:path>
                </a:pathLst>
              </a:custGeom>
              <a:solidFill>
                <a:srgbClr val="541400"/>
              </a:solidFill>
              <a:ln w="9525">
                <a:noFill/>
                <a:round/>
                <a:headEnd/>
                <a:tailEnd/>
              </a:ln>
            </p:spPr>
            <p:txBody>
              <a:bodyPr>
                <a:prstTxWarp prst="textNoShape">
                  <a:avLst/>
                </a:prstTxWarp>
              </a:bodyPr>
              <a:lstStyle/>
              <a:p>
                <a:endParaRPr lang="en-US"/>
              </a:p>
            </p:txBody>
          </p:sp>
          <p:sp>
            <p:nvSpPr>
              <p:cNvPr id="20" name="Freeform 22"/>
              <p:cNvSpPr>
                <a:spLocks/>
              </p:cNvSpPr>
              <p:nvPr/>
            </p:nvSpPr>
            <p:spPr bwMode="auto">
              <a:xfrm>
                <a:off x="473" y="1351"/>
                <a:ext cx="157" cy="161"/>
              </a:xfrm>
              <a:custGeom>
                <a:avLst/>
                <a:gdLst/>
                <a:ahLst/>
                <a:cxnLst>
                  <a:cxn ang="0">
                    <a:pos x="0" y="131"/>
                  </a:cxn>
                  <a:cxn ang="0">
                    <a:pos x="126" y="0"/>
                  </a:cxn>
                  <a:cxn ang="0">
                    <a:pos x="157" y="30"/>
                  </a:cxn>
                  <a:cxn ang="0">
                    <a:pos x="32" y="161"/>
                  </a:cxn>
                  <a:cxn ang="0">
                    <a:pos x="0" y="131"/>
                  </a:cxn>
                </a:cxnLst>
                <a:rect l="0" t="0" r="r" b="b"/>
                <a:pathLst>
                  <a:path w="157" h="161">
                    <a:moveTo>
                      <a:pt x="0" y="131"/>
                    </a:moveTo>
                    <a:lnTo>
                      <a:pt x="126" y="0"/>
                    </a:lnTo>
                    <a:lnTo>
                      <a:pt x="157" y="30"/>
                    </a:lnTo>
                    <a:lnTo>
                      <a:pt x="32"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1" name="Freeform 23"/>
              <p:cNvSpPr>
                <a:spLocks/>
              </p:cNvSpPr>
              <p:nvPr/>
            </p:nvSpPr>
            <p:spPr bwMode="auto">
              <a:xfrm>
                <a:off x="599" y="1220"/>
                <a:ext cx="178" cy="161"/>
              </a:xfrm>
              <a:custGeom>
                <a:avLst/>
                <a:gdLst/>
                <a:ahLst/>
                <a:cxnLst>
                  <a:cxn ang="0">
                    <a:pos x="0" y="131"/>
                  </a:cxn>
                  <a:cxn ang="0">
                    <a:pos x="147" y="0"/>
                  </a:cxn>
                  <a:cxn ang="0">
                    <a:pos x="178" y="30"/>
                  </a:cxn>
                  <a:cxn ang="0">
                    <a:pos x="31" y="161"/>
                  </a:cxn>
                  <a:cxn ang="0">
                    <a:pos x="0" y="131"/>
                  </a:cxn>
                </a:cxnLst>
                <a:rect l="0" t="0" r="r" b="b"/>
                <a:pathLst>
                  <a:path w="178" h="161">
                    <a:moveTo>
                      <a:pt x="0" y="131"/>
                    </a:moveTo>
                    <a:lnTo>
                      <a:pt x="147" y="0"/>
                    </a:lnTo>
                    <a:lnTo>
                      <a:pt x="178" y="30"/>
                    </a:lnTo>
                    <a:lnTo>
                      <a:pt x="31"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2" name="Freeform 24"/>
              <p:cNvSpPr>
                <a:spLocks/>
              </p:cNvSpPr>
              <p:nvPr/>
            </p:nvSpPr>
            <p:spPr bwMode="auto">
              <a:xfrm>
                <a:off x="746" y="1109"/>
                <a:ext cx="199" cy="141"/>
              </a:xfrm>
              <a:custGeom>
                <a:avLst/>
                <a:gdLst/>
                <a:ahLst/>
                <a:cxnLst>
                  <a:cxn ang="0">
                    <a:pos x="0" y="111"/>
                  </a:cxn>
                  <a:cxn ang="0">
                    <a:pos x="167" y="0"/>
                  </a:cxn>
                  <a:cxn ang="0">
                    <a:pos x="199" y="30"/>
                  </a:cxn>
                  <a:cxn ang="0">
                    <a:pos x="31" y="141"/>
                  </a:cxn>
                  <a:cxn ang="0">
                    <a:pos x="0" y="111"/>
                  </a:cxn>
                </a:cxnLst>
                <a:rect l="0" t="0" r="r" b="b"/>
                <a:pathLst>
                  <a:path w="199" h="141">
                    <a:moveTo>
                      <a:pt x="0" y="111"/>
                    </a:moveTo>
                    <a:lnTo>
                      <a:pt x="167" y="0"/>
                    </a:lnTo>
                    <a:lnTo>
                      <a:pt x="199" y="30"/>
                    </a:lnTo>
                    <a:lnTo>
                      <a:pt x="31"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3" name="Freeform 25"/>
              <p:cNvSpPr>
                <a:spLocks/>
              </p:cNvSpPr>
              <p:nvPr/>
            </p:nvSpPr>
            <p:spPr bwMode="auto">
              <a:xfrm>
                <a:off x="913" y="998"/>
                <a:ext cx="220" cy="141"/>
              </a:xfrm>
              <a:custGeom>
                <a:avLst/>
                <a:gdLst/>
                <a:ahLst/>
                <a:cxnLst>
                  <a:cxn ang="0">
                    <a:pos x="0" y="111"/>
                  </a:cxn>
                  <a:cxn ang="0">
                    <a:pos x="210" y="0"/>
                  </a:cxn>
                  <a:cxn ang="0">
                    <a:pos x="220" y="40"/>
                  </a:cxn>
                  <a:cxn ang="0">
                    <a:pos x="32" y="141"/>
                  </a:cxn>
                  <a:cxn ang="0">
                    <a:pos x="0" y="111"/>
                  </a:cxn>
                </a:cxnLst>
                <a:rect l="0" t="0" r="r" b="b"/>
                <a:pathLst>
                  <a:path w="220" h="141">
                    <a:moveTo>
                      <a:pt x="0" y="111"/>
                    </a:moveTo>
                    <a:lnTo>
                      <a:pt x="210" y="0"/>
                    </a:lnTo>
                    <a:lnTo>
                      <a:pt x="220" y="40"/>
                    </a:lnTo>
                    <a:lnTo>
                      <a:pt x="32"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4" name="Freeform 26"/>
              <p:cNvSpPr>
                <a:spLocks/>
              </p:cNvSpPr>
              <p:nvPr/>
            </p:nvSpPr>
            <p:spPr bwMode="auto">
              <a:xfrm>
                <a:off x="1123" y="897"/>
                <a:ext cx="209" cy="141"/>
              </a:xfrm>
              <a:custGeom>
                <a:avLst/>
                <a:gdLst/>
                <a:ahLst/>
                <a:cxnLst>
                  <a:cxn ang="0">
                    <a:pos x="0" y="101"/>
                  </a:cxn>
                  <a:cxn ang="0">
                    <a:pos x="199" y="0"/>
                  </a:cxn>
                  <a:cxn ang="0">
                    <a:pos x="209" y="40"/>
                  </a:cxn>
                  <a:cxn ang="0">
                    <a:pos x="10" y="141"/>
                  </a:cxn>
                  <a:cxn ang="0">
                    <a:pos x="0" y="101"/>
                  </a:cxn>
                </a:cxnLst>
                <a:rect l="0" t="0" r="r" b="b"/>
                <a:pathLst>
                  <a:path w="209" h="141">
                    <a:moveTo>
                      <a:pt x="0" y="101"/>
                    </a:moveTo>
                    <a:lnTo>
                      <a:pt x="199" y="0"/>
                    </a:lnTo>
                    <a:lnTo>
                      <a:pt x="209" y="40"/>
                    </a:lnTo>
                    <a:lnTo>
                      <a:pt x="10" y="141"/>
                    </a:lnTo>
                    <a:lnTo>
                      <a:pt x="0" y="101"/>
                    </a:lnTo>
                    <a:close/>
                  </a:path>
                </a:pathLst>
              </a:custGeom>
              <a:solidFill>
                <a:srgbClr val="541400"/>
              </a:solidFill>
              <a:ln w="9525">
                <a:noFill/>
                <a:round/>
                <a:headEnd/>
                <a:tailEnd/>
              </a:ln>
            </p:spPr>
            <p:txBody>
              <a:bodyPr>
                <a:prstTxWarp prst="textNoShape">
                  <a:avLst/>
                </a:prstTxWarp>
              </a:bodyPr>
              <a:lstStyle/>
              <a:p>
                <a:endParaRPr lang="en-US"/>
              </a:p>
            </p:txBody>
          </p:sp>
          <p:sp>
            <p:nvSpPr>
              <p:cNvPr id="25" name="Freeform 27"/>
              <p:cNvSpPr>
                <a:spLocks/>
              </p:cNvSpPr>
              <p:nvPr/>
            </p:nvSpPr>
            <p:spPr bwMode="auto">
              <a:xfrm>
                <a:off x="1322" y="816"/>
                <a:ext cx="220" cy="121"/>
              </a:xfrm>
              <a:custGeom>
                <a:avLst/>
                <a:gdLst/>
                <a:ahLst/>
                <a:cxnLst>
                  <a:cxn ang="0">
                    <a:pos x="0" y="81"/>
                  </a:cxn>
                  <a:cxn ang="0">
                    <a:pos x="209" y="0"/>
                  </a:cxn>
                  <a:cxn ang="0">
                    <a:pos x="220" y="40"/>
                  </a:cxn>
                  <a:cxn ang="0">
                    <a:pos x="10" y="121"/>
                  </a:cxn>
                  <a:cxn ang="0">
                    <a:pos x="0" y="81"/>
                  </a:cxn>
                </a:cxnLst>
                <a:rect l="0" t="0" r="r" b="b"/>
                <a:pathLst>
                  <a:path w="220" h="121">
                    <a:moveTo>
                      <a:pt x="0" y="81"/>
                    </a:moveTo>
                    <a:lnTo>
                      <a:pt x="209" y="0"/>
                    </a:lnTo>
                    <a:lnTo>
                      <a:pt x="220" y="40"/>
                    </a:lnTo>
                    <a:lnTo>
                      <a:pt x="10" y="121"/>
                    </a:lnTo>
                    <a:lnTo>
                      <a:pt x="0" y="81"/>
                    </a:lnTo>
                    <a:close/>
                  </a:path>
                </a:pathLst>
              </a:custGeom>
              <a:solidFill>
                <a:srgbClr val="541400"/>
              </a:solidFill>
              <a:ln w="9525">
                <a:noFill/>
                <a:round/>
                <a:headEnd/>
                <a:tailEnd/>
              </a:ln>
            </p:spPr>
            <p:txBody>
              <a:bodyPr>
                <a:prstTxWarp prst="textNoShape">
                  <a:avLst/>
                </a:prstTxWarp>
              </a:bodyPr>
              <a:lstStyle/>
              <a:p>
                <a:endParaRPr lang="en-US"/>
              </a:p>
            </p:txBody>
          </p:sp>
          <p:sp>
            <p:nvSpPr>
              <p:cNvPr id="26" name="Freeform 28"/>
              <p:cNvSpPr>
                <a:spLocks/>
              </p:cNvSpPr>
              <p:nvPr/>
            </p:nvSpPr>
            <p:spPr bwMode="auto">
              <a:xfrm>
                <a:off x="1531" y="755"/>
                <a:ext cx="241" cy="101"/>
              </a:xfrm>
              <a:custGeom>
                <a:avLst/>
                <a:gdLst/>
                <a:ahLst/>
                <a:cxnLst>
                  <a:cxn ang="0">
                    <a:pos x="0" y="61"/>
                  </a:cxn>
                  <a:cxn ang="0">
                    <a:pos x="231" y="0"/>
                  </a:cxn>
                  <a:cxn ang="0">
                    <a:pos x="241" y="41"/>
                  </a:cxn>
                  <a:cxn ang="0">
                    <a:pos x="11" y="101"/>
                  </a:cxn>
                  <a:cxn ang="0">
                    <a:pos x="0" y="61"/>
                  </a:cxn>
                </a:cxnLst>
                <a:rect l="0" t="0" r="r" b="b"/>
                <a:pathLst>
                  <a:path w="241" h="101">
                    <a:moveTo>
                      <a:pt x="0" y="61"/>
                    </a:moveTo>
                    <a:lnTo>
                      <a:pt x="231" y="0"/>
                    </a:lnTo>
                    <a:lnTo>
                      <a:pt x="241" y="41"/>
                    </a:lnTo>
                    <a:lnTo>
                      <a:pt x="11" y="101"/>
                    </a:lnTo>
                    <a:lnTo>
                      <a:pt x="0" y="61"/>
                    </a:lnTo>
                    <a:close/>
                  </a:path>
                </a:pathLst>
              </a:custGeom>
              <a:solidFill>
                <a:srgbClr val="541400"/>
              </a:solidFill>
              <a:ln w="9525">
                <a:noFill/>
                <a:round/>
                <a:headEnd/>
                <a:tailEnd/>
              </a:ln>
            </p:spPr>
            <p:txBody>
              <a:bodyPr>
                <a:prstTxWarp prst="textNoShape">
                  <a:avLst/>
                </a:prstTxWarp>
              </a:bodyPr>
              <a:lstStyle/>
              <a:p>
                <a:endParaRPr lang="en-US"/>
              </a:p>
            </p:txBody>
          </p:sp>
          <p:sp>
            <p:nvSpPr>
              <p:cNvPr id="27" name="Freeform 29"/>
              <p:cNvSpPr>
                <a:spLocks/>
              </p:cNvSpPr>
              <p:nvPr/>
            </p:nvSpPr>
            <p:spPr bwMode="auto">
              <a:xfrm>
                <a:off x="1762" y="695"/>
                <a:ext cx="251" cy="101"/>
              </a:xfrm>
              <a:custGeom>
                <a:avLst/>
                <a:gdLst/>
                <a:ahLst/>
                <a:cxnLst>
                  <a:cxn ang="0">
                    <a:pos x="0" y="60"/>
                  </a:cxn>
                  <a:cxn ang="0">
                    <a:pos x="241" y="0"/>
                  </a:cxn>
                  <a:cxn ang="0">
                    <a:pos x="251" y="40"/>
                  </a:cxn>
                  <a:cxn ang="0">
                    <a:pos x="10" y="101"/>
                  </a:cxn>
                  <a:cxn ang="0">
                    <a:pos x="0" y="60"/>
                  </a:cxn>
                </a:cxnLst>
                <a:rect l="0" t="0" r="r" b="b"/>
                <a:pathLst>
                  <a:path w="251" h="101">
                    <a:moveTo>
                      <a:pt x="0" y="60"/>
                    </a:moveTo>
                    <a:lnTo>
                      <a:pt x="241" y="0"/>
                    </a:lnTo>
                    <a:lnTo>
                      <a:pt x="251" y="40"/>
                    </a:lnTo>
                    <a:lnTo>
                      <a:pt x="10" y="101"/>
                    </a:lnTo>
                    <a:lnTo>
                      <a:pt x="0" y="60"/>
                    </a:lnTo>
                    <a:close/>
                  </a:path>
                </a:pathLst>
              </a:custGeom>
              <a:solidFill>
                <a:srgbClr val="541400"/>
              </a:solidFill>
              <a:ln w="9525">
                <a:noFill/>
                <a:round/>
                <a:headEnd/>
                <a:tailEnd/>
              </a:ln>
            </p:spPr>
            <p:txBody>
              <a:bodyPr>
                <a:prstTxWarp prst="textNoShape">
                  <a:avLst/>
                </a:prstTxWarp>
              </a:bodyPr>
              <a:lstStyle/>
              <a:p>
                <a:endParaRPr lang="en-US"/>
              </a:p>
            </p:txBody>
          </p:sp>
          <p:sp>
            <p:nvSpPr>
              <p:cNvPr id="28" name="Freeform 30"/>
              <p:cNvSpPr>
                <a:spLocks/>
              </p:cNvSpPr>
              <p:nvPr/>
            </p:nvSpPr>
            <p:spPr bwMode="auto">
              <a:xfrm>
                <a:off x="2003" y="654"/>
                <a:ext cx="241" cy="81"/>
              </a:xfrm>
              <a:custGeom>
                <a:avLst/>
                <a:gdLst/>
                <a:ahLst/>
                <a:cxnLst>
                  <a:cxn ang="0">
                    <a:pos x="0" y="41"/>
                  </a:cxn>
                  <a:cxn ang="0">
                    <a:pos x="241" y="0"/>
                  </a:cxn>
                  <a:cxn ang="0">
                    <a:pos x="241" y="41"/>
                  </a:cxn>
                  <a:cxn ang="0">
                    <a:pos x="10" y="81"/>
                  </a:cxn>
                  <a:cxn ang="0">
                    <a:pos x="0" y="41"/>
                  </a:cxn>
                </a:cxnLst>
                <a:rect l="0" t="0" r="r" b="b"/>
                <a:pathLst>
                  <a:path w="241" h="81">
                    <a:moveTo>
                      <a:pt x="0" y="41"/>
                    </a:moveTo>
                    <a:lnTo>
                      <a:pt x="241" y="0"/>
                    </a:lnTo>
                    <a:lnTo>
                      <a:pt x="241" y="41"/>
                    </a:lnTo>
                    <a:lnTo>
                      <a:pt x="10" y="81"/>
                    </a:lnTo>
                    <a:lnTo>
                      <a:pt x="0" y="41"/>
                    </a:lnTo>
                    <a:close/>
                  </a:path>
                </a:pathLst>
              </a:custGeom>
              <a:solidFill>
                <a:srgbClr val="541400"/>
              </a:solidFill>
              <a:ln w="9525">
                <a:noFill/>
                <a:round/>
                <a:headEnd/>
                <a:tailEnd/>
              </a:ln>
            </p:spPr>
            <p:txBody>
              <a:bodyPr>
                <a:prstTxWarp prst="textNoShape">
                  <a:avLst/>
                </a:prstTxWarp>
              </a:bodyPr>
              <a:lstStyle/>
              <a:p>
                <a:endParaRPr lang="en-US"/>
              </a:p>
            </p:txBody>
          </p:sp>
          <p:sp>
            <p:nvSpPr>
              <p:cNvPr id="29" name="Freeform 31"/>
              <p:cNvSpPr>
                <a:spLocks/>
              </p:cNvSpPr>
              <p:nvPr/>
            </p:nvSpPr>
            <p:spPr bwMode="auto">
              <a:xfrm>
                <a:off x="2244" y="624"/>
                <a:ext cx="524" cy="71"/>
              </a:xfrm>
              <a:custGeom>
                <a:avLst/>
                <a:gdLst/>
                <a:ahLst/>
                <a:cxnLst>
                  <a:cxn ang="0">
                    <a:pos x="0" y="30"/>
                  </a:cxn>
                  <a:cxn ang="0">
                    <a:pos x="524" y="0"/>
                  </a:cxn>
                  <a:cxn ang="0">
                    <a:pos x="524" y="40"/>
                  </a:cxn>
                  <a:cxn ang="0">
                    <a:pos x="0" y="71"/>
                  </a:cxn>
                  <a:cxn ang="0">
                    <a:pos x="0" y="30"/>
                  </a:cxn>
                </a:cxnLst>
                <a:rect l="0" t="0" r="r" b="b"/>
                <a:pathLst>
                  <a:path w="524" h="71">
                    <a:moveTo>
                      <a:pt x="0" y="30"/>
                    </a:moveTo>
                    <a:lnTo>
                      <a:pt x="524" y="0"/>
                    </a:lnTo>
                    <a:lnTo>
                      <a:pt x="524" y="40"/>
                    </a:lnTo>
                    <a:lnTo>
                      <a:pt x="0" y="71"/>
                    </a:lnTo>
                    <a:lnTo>
                      <a:pt x="0" y="30"/>
                    </a:lnTo>
                    <a:close/>
                  </a:path>
                </a:pathLst>
              </a:custGeom>
              <a:solidFill>
                <a:srgbClr val="541400"/>
              </a:solidFill>
              <a:ln w="9525">
                <a:noFill/>
                <a:round/>
                <a:headEnd/>
                <a:tailEnd/>
              </a:ln>
            </p:spPr>
            <p:txBody>
              <a:bodyPr>
                <a:prstTxWarp prst="textNoShape">
                  <a:avLst/>
                </a:prstTxWarp>
              </a:bodyPr>
              <a:lstStyle/>
              <a:p>
                <a:endParaRPr lang="en-US"/>
              </a:p>
            </p:txBody>
          </p:sp>
          <p:sp>
            <p:nvSpPr>
              <p:cNvPr id="30" name="Freeform 32"/>
              <p:cNvSpPr>
                <a:spLocks/>
              </p:cNvSpPr>
              <p:nvPr/>
            </p:nvSpPr>
            <p:spPr bwMode="auto">
              <a:xfrm>
                <a:off x="2768" y="624"/>
                <a:ext cx="523" cy="71"/>
              </a:xfrm>
              <a:custGeom>
                <a:avLst/>
                <a:gdLst/>
                <a:ahLst/>
                <a:cxnLst>
                  <a:cxn ang="0">
                    <a:pos x="0" y="0"/>
                  </a:cxn>
                  <a:cxn ang="0">
                    <a:pos x="523" y="30"/>
                  </a:cxn>
                  <a:cxn ang="0">
                    <a:pos x="523" y="71"/>
                  </a:cxn>
                  <a:cxn ang="0">
                    <a:pos x="0" y="40"/>
                  </a:cxn>
                  <a:cxn ang="0">
                    <a:pos x="0" y="0"/>
                  </a:cxn>
                </a:cxnLst>
                <a:rect l="0" t="0" r="r" b="b"/>
                <a:pathLst>
                  <a:path w="523" h="71">
                    <a:moveTo>
                      <a:pt x="0" y="0"/>
                    </a:moveTo>
                    <a:lnTo>
                      <a:pt x="523" y="30"/>
                    </a:lnTo>
                    <a:lnTo>
                      <a:pt x="523" y="71"/>
                    </a:lnTo>
                    <a:lnTo>
                      <a:pt x="0" y="40"/>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1" name="Freeform 33"/>
              <p:cNvSpPr>
                <a:spLocks/>
              </p:cNvSpPr>
              <p:nvPr/>
            </p:nvSpPr>
            <p:spPr bwMode="auto">
              <a:xfrm>
                <a:off x="3291" y="654"/>
                <a:ext cx="241" cy="81"/>
              </a:xfrm>
              <a:custGeom>
                <a:avLst/>
                <a:gdLst/>
                <a:ahLst/>
                <a:cxnLst>
                  <a:cxn ang="0">
                    <a:pos x="0" y="0"/>
                  </a:cxn>
                  <a:cxn ang="0">
                    <a:pos x="241" y="41"/>
                  </a:cxn>
                  <a:cxn ang="0">
                    <a:pos x="231" y="81"/>
                  </a:cxn>
                  <a:cxn ang="0">
                    <a:pos x="0" y="41"/>
                  </a:cxn>
                  <a:cxn ang="0">
                    <a:pos x="0" y="0"/>
                  </a:cxn>
                </a:cxnLst>
                <a:rect l="0" t="0" r="r" b="b"/>
                <a:pathLst>
                  <a:path w="241" h="81">
                    <a:moveTo>
                      <a:pt x="0" y="0"/>
                    </a:moveTo>
                    <a:lnTo>
                      <a:pt x="241" y="41"/>
                    </a:lnTo>
                    <a:lnTo>
                      <a:pt x="231" y="81"/>
                    </a:lnTo>
                    <a:lnTo>
                      <a:pt x="0" y="41"/>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2" name="Freeform 34"/>
              <p:cNvSpPr>
                <a:spLocks/>
              </p:cNvSpPr>
              <p:nvPr/>
            </p:nvSpPr>
            <p:spPr bwMode="auto">
              <a:xfrm>
                <a:off x="3522" y="695"/>
                <a:ext cx="251" cy="101"/>
              </a:xfrm>
              <a:custGeom>
                <a:avLst/>
                <a:gdLst/>
                <a:ahLst/>
                <a:cxnLst>
                  <a:cxn ang="0">
                    <a:pos x="10" y="0"/>
                  </a:cxn>
                  <a:cxn ang="0">
                    <a:pos x="251" y="60"/>
                  </a:cxn>
                  <a:cxn ang="0">
                    <a:pos x="241" y="101"/>
                  </a:cxn>
                  <a:cxn ang="0">
                    <a:pos x="0" y="40"/>
                  </a:cxn>
                  <a:cxn ang="0">
                    <a:pos x="10" y="0"/>
                  </a:cxn>
                </a:cxnLst>
                <a:rect l="0" t="0" r="r" b="b"/>
                <a:pathLst>
                  <a:path w="251" h="101">
                    <a:moveTo>
                      <a:pt x="10" y="0"/>
                    </a:moveTo>
                    <a:lnTo>
                      <a:pt x="251" y="60"/>
                    </a:lnTo>
                    <a:lnTo>
                      <a:pt x="241" y="10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3" name="Freeform 35"/>
              <p:cNvSpPr>
                <a:spLocks/>
              </p:cNvSpPr>
              <p:nvPr/>
            </p:nvSpPr>
            <p:spPr bwMode="auto">
              <a:xfrm>
                <a:off x="3763" y="755"/>
                <a:ext cx="241" cy="101"/>
              </a:xfrm>
              <a:custGeom>
                <a:avLst/>
                <a:gdLst/>
                <a:ahLst/>
                <a:cxnLst>
                  <a:cxn ang="0">
                    <a:pos x="10" y="0"/>
                  </a:cxn>
                  <a:cxn ang="0">
                    <a:pos x="241" y="61"/>
                  </a:cxn>
                  <a:cxn ang="0">
                    <a:pos x="230" y="101"/>
                  </a:cxn>
                  <a:cxn ang="0">
                    <a:pos x="0" y="41"/>
                  </a:cxn>
                  <a:cxn ang="0">
                    <a:pos x="10" y="0"/>
                  </a:cxn>
                </a:cxnLst>
                <a:rect l="0" t="0" r="r" b="b"/>
                <a:pathLst>
                  <a:path w="241" h="101">
                    <a:moveTo>
                      <a:pt x="10" y="0"/>
                    </a:moveTo>
                    <a:lnTo>
                      <a:pt x="241" y="61"/>
                    </a:lnTo>
                    <a:lnTo>
                      <a:pt x="230" y="101"/>
                    </a:lnTo>
                    <a:lnTo>
                      <a:pt x="0" y="41"/>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4" name="Freeform 36"/>
              <p:cNvSpPr>
                <a:spLocks/>
              </p:cNvSpPr>
              <p:nvPr/>
            </p:nvSpPr>
            <p:spPr bwMode="auto">
              <a:xfrm>
                <a:off x="3993" y="816"/>
                <a:ext cx="220" cy="121"/>
              </a:xfrm>
              <a:custGeom>
                <a:avLst/>
                <a:gdLst/>
                <a:ahLst/>
                <a:cxnLst>
                  <a:cxn ang="0">
                    <a:pos x="11" y="0"/>
                  </a:cxn>
                  <a:cxn ang="0">
                    <a:pos x="220" y="81"/>
                  </a:cxn>
                  <a:cxn ang="0">
                    <a:pos x="210" y="121"/>
                  </a:cxn>
                  <a:cxn ang="0">
                    <a:pos x="0" y="40"/>
                  </a:cxn>
                  <a:cxn ang="0">
                    <a:pos x="11" y="0"/>
                  </a:cxn>
                </a:cxnLst>
                <a:rect l="0" t="0" r="r" b="b"/>
                <a:pathLst>
                  <a:path w="220" h="121">
                    <a:moveTo>
                      <a:pt x="11" y="0"/>
                    </a:moveTo>
                    <a:lnTo>
                      <a:pt x="220" y="81"/>
                    </a:lnTo>
                    <a:lnTo>
                      <a:pt x="210" y="121"/>
                    </a:lnTo>
                    <a:lnTo>
                      <a:pt x="0" y="40"/>
                    </a:lnTo>
                    <a:lnTo>
                      <a:pt x="11" y="0"/>
                    </a:lnTo>
                    <a:close/>
                  </a:path>
                </a:pathLst>
              </a:custGeom>
              <a:solidFill>
                <a:srgbClr val="541400"/>
              </a:solidFill>
              <a:ln w="9525">
                <a:noFill/>
                <a:round/>
                <a:headEnd/>
                <a:tailEnd/>
              </a:ln>
            </p:spPr>
            <p:txBody>
              <a:bodyPr>
                <a:prstTxWarp prst="textNoShape">
                  <a:avLst/>
                </a:prstTxWarp>
              </a:bodyPr>
              <a:lstStyle/>
              <a:p>
                <a:endParaRPr lang="en-US"/>
              </a:p>
            </p:txBody>
          </p:sp>
          <p:sp>
            <p:nvSpPr>
              <p:cNvPr id="35" name="Freeform 37"/>
              <p:cNvSpPr>
                <a:spLocks/>
              </p:cNvSpPr>
              <p:nvPr/>
            </p:nvSpPr>
            <p:spPr bwMode="auto">
              <a:xfrm>
                <a:off x="4203" y="897"/>
                <a:ext cx="209" cy="141"/>
              </a:xfrm>
              <a:custGeom>
                <a:avLst/>
                <a:gdLst/>
                <a:ahLst/>
                <a:cxnLst>
                  <a:cxn ang="0">
                    <a:pos x="10" y="0"/>
                  </a:cxn>
                  <a:cxn ang="0">
                    <a:pos x="209" y="101"/>
                  </a:cxn>
                  <a:cxn ang="0">
                    <a:pos x="199" y="141"/>
                  </a:cxn>
                  <a:cxn ang="0">
                    <a:pos x="0" y="40"/>
                  </a:cxn>
                  <a:cxn ang="0">
                    <a:pos x="10" y="0"/>
                  </a:cxn>
                </a:cxnLst>
                <a:rect l="0" t="0" r="r" b="b"/>
                <a:pathLst>
                  <a:path w="209" h="141">
                    <a:moveTo>
                      <a:pt x="10" y="0"/>
                    </a:moveTo>
                    <a:lnTo>
                      <a:pt x="209" y="101"/>
                    </a:lnTo>
                    <a:lnTo>
                      <a:pt x="199"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6" name="Freeform 38"/>
              <p:cNvSpPr>
                <a:spLocks/>
              </p:cNvSpPr>
              <p:nvPr/>
            </p:nvSpPr>
            <p:spPr bwMode="auto">
              <a:xfrm>
                <a:off x="4402" y="998"/>
                <a:ext cx="209" cy="141"/>
              </a:xfrm>
              <a:custGeom>
                <a:avLst/>
                <a:gdLst/>
                <a:ahLst/>
                <a:cxnLst>
                  <a:cxn ang="0">
                    <a:pos x="10" y="0"/>
                  </a:cxn>
                  <a:cxn ang="0">
                    <a:pos x="209" y="111"/>
                  </a:cxn>
                  <a:cxn ang="0">
                    <a:pos x="178" y="141"/>
                  </a:cxn>
                  <a:cxn ang="0">
                    <a:pos x="0" y="40"/>
                  </a:cxn>
                  <a:cxn ang="0">
                    <a:pos x="10" y="0"/>
                  </a:cxn>
                </a:cxnLst>
                <a:rect l="0" t="0" r="r" b="b"/>
                <a:pathLst>
                  <a:path w="209" h="141">
                    <a:moveTo>
                      <a:pt x="10" y="0"/>
                    </a:moveTo>
                    <a:lnTo>
                      <a:pt x="209" y="111"/>
                    </a:lnTo>
                    <a:lnTo>
                      <a:pt x="178"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7" name="Freeform 39"/>
              <p:cNvSpPr>
                <a:spLocks/>
              </p:cNvSpPr>
              <p:nvPr/>
            </p:nvSpPr>
            <p:spPr bwMode="auto">
              <a:xfrm>
                <a:off x="4580" y="1109"/>
                <a:ext cx="199" cy="141"/>
              </a:xfrm>
              <a:custGeom>
                <a:avLst/>
                <a:gdLst/>
                <a:ahLst/>
                <a:cxnLst>
                  <a:cxn ang="0">
                    <a:pos x="31" y="0"/>
                  </a:cxn>
                  <a:cxn ang="0">
                    <a:pos x="199" y="111"/>
                  </a:cxn>
                  <a:cxn ang="0">
                    <a:pos x="168" y="141"/>
                  </a:cxn>
                  <a:cxn ang="0">
                    <a:pos x="0" y="30"/>
                  </a:cxn>
                  <a:cxn ang="0">
                    <a:pos x="31" y="0"/>
                  </a:cxn>
                </a:cxnLst>
                <a:rect l="0" t="0" r="r" b="b"/>
                <a:pathLst>
                  <a:path w="199" h="141">
                    <a:moveTo>
                      <a:pt x="31" y="0"/>
                    </a:moveTo>
                    <a:lnTo>
                      <a:pt x="199" y="111"/>
                    </a:lnTo>
                    <a:lnTo>
                      <a:pt x="168" y="14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8" name="Freeform 40"/>
              <p:cNvSpPr>
                <a:spLocks/>
              </p:cNvSpPr>
              <p:nvPr/>
            </p:nvSpPr>
            <p:spPr bwMode="auto">
              <a:xfrm>
                <a:off x="4748" y="1220"/>
                <a:ext cx="178" cy="161"/>
              </a:xfrm>
              <a:custGeom>
                <a:avLst/>
                <a:gdLst/>
                <a:ahLst/>
                <a:cxnLst>
                  <a:cxn ang="0">
                    <a:pos x="31" y="0"/>
                  </a:cxn>
                  <a:cxn ang="0">
                    <a:pos x="178" y="131"/>
                  </a:cxn>
                  <a:cxn ang="0">
                    <a:pos x="146" y="161"/>
                  </a:cxn>
                  <a:cxn ang="0">
                    <a:pos x="0" y="30"/>
                  </a:cxn>
                  <a:cxn ang="0">
                    <a:pos x="31" y="0"/>
                  </a:cxn>
                </a:cxnLst>
                <a:rect l="0" t="0" r="r" b="b"/>
                <a:pathLst>
                  <a:path w="178" h="161">
                    <a:moveTo>
                      <a:pt x="31" y="0"/>
                    </a:moveTo>
                    <a:lnTo>
                      <a:pt x="178" y="131"/>
                    </a:lnTo>
                    <a:lnTo>
                      <a:pt x="146" y="16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9" name="Freeform 41"/>
              <p:cNvSpPr>
                <a:spLocks/>
              </p:cNvSpPr>
              <p:nvPr/>
            </p:nvSpPr>
            <p:spPr bwMode="auto">
              <a:xfrm>
                <a:off x="4894" y="1351"/>
                <a:ext cx="157" cy="161"/>
              </a:xfrm>
              <a:custGeom>
                <a:avLst/>
                <a:gdLst/>
                <a:ahLst/>
                <a:cxnLst>
                  <a:cxn ang="0">
                    <a:pos x="32" y="0"/>
                  </a:cxn>
                  <a:cxn ang="0">
                    <a:pos x="157" y="131"/>
                  </a:cxn>
                  <a:cxn ang="0">
                    <a:pos x="126" y="161"/>
                  </a:cxn>
                  <a:cxn ang="0">
                    <a:pos x="0" y="30"/>
                  </a:cxn>
                  <a:cxn ang="0">
                    <a:pos x="32" y="0"/>
                  </a:cxn>
                </a:cxnLst>
                <a:rect l="0" t="0" r="r" b="b"/>
                <a:pathLst>
                  <a:path w="157" h="161">
                    <a:moveTo>
                      <a:pt x="32" y="0"/>
                    </a:moveTo>
                    <a:lnTo>
                      <a:pt x="157" y="131"/>
                    </a:lnTo>
                    <a:lnTo>
                      <a:pt x="126" y="161"/>
                    </a:lnTo>
                    <a:lnTo>
                      <a:pt x="0" y="30"/>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0" name="Freeform 42"/>
              <p:cNvSpPr>
                <a:spLocks/>
              </p:cNvSpPr>
              <p:nvPr/>
            </p:nvSpPr>
            <p:spPr bwMode="auto">
              <a:xfrm>
                <a:off x="5020" y="1482"/>
                <a:ext cx="147" cy="172"/>
              </a:xfrm>
              <a:custGeom>
                <a:avLst/>
                <a:gdLst/>
                <a:ahLst/>
                <a:cxnLst>
                  <a:cxn ang="0">
                    <a:pos x="31" y="0"/>
                  </a:cxn>
                  <a:cxn ang="0">
                    <a:pos x="147" y="141"/>
                  </a:cxn>
                  <a:cxn ang="0">
                    <a:pos x="115" y="172"/>
                  </a:cxn>
                  <a:cxn ang="0">
                    <a:pos x="0" y="30"/>
                  </a:cxn>
                  <a:cxn ang="0">
                    <a:pos x="31" y="0"/>
                  </a:cxn>
                </a:cxnLst>
                <a:rect l="0" t="0" r="r" b="b"/>
                <a:pathLst>
                  <a:path w="147" h="172">
                    <a:moveTo>
                      <a:pt x="31" y="0"/>
                    </a:moveTo>
                    <a:lnTo>
                      <a:pt x="147" y="141"/>
                    </a:lnTo>
                    <a:lnTo>
                      <a:pt x="115" y="172"/>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41" name="Freeform 43"/>
              <p:cNvSpPr>
                <a:spLocks/>
              </p:cNvSpPr>
              <p:nvPr/>
            </p:nvSpPr>
            <p:spPr bwMode="auto">
              <a:xfrm>
                <a:off x="5135" y="1623"/>
                <a:ext cx="126" cy="162"/>
              </a:xfrm>
              <a:custGeom>
                <a:avLst/>
                <a:gdLst/>
                <a:ahLst/>
                <a:cxnLst>
                  <a:cxn ang="0">
                    <a:pos x="32" y="0"/>
                  </a:cxn>
                  <a:cxn ang="0">
                    <a:pos x="126" y="152"/>
                  </a:cxn>
                  <a:cxn ang="0">
                    <a:pos x="84" y="162"/>
                  </a:cxn>
                  <a:cxn ang="0">
                    <a:pos x="0" y="31"/>
                  </a:cxn>
                  <a:cxn ang="0">
                    <a:pos x="32" y="0"/>
                  </a:cxn>
                </a:cxnLst>
                <a:rect l="0" t="0" r="r" b="b"/>
                <a:pathLst>
                  <a:path w="126" h="162">
                    <a:moveTo>
                      <a:pt x="32" y="0"/>
                    </a:moveTo>
                    <a:lnTo>
                      <a:pt x="126" y="152"/>
                    </a:lnTo>
                    <a:lnTo>
                      <a:pt x="84" y="162"/>
                    </a:lnTo>
                    <a:lnTo>
                      <a:pt x="0" y="31"/>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2" name="Freeform 44"/>
              <p:cNvSpPr>
                <a:spLocks/>
              </p:cNvSpPr>
              <p:nvPr/>
            </p:nvSpPr>
            <p:spPr bwMode="auto">
              <a:xfrm>
                <a:off x="5219" y="1775"/>
                <a:ext cx="105" cy="172"/>
              </a:xfrm>
              <a:custGeom>
                <a:avLst/>
                <a:gdLst/>
                <a:ahLst/>
                <a:cxnLst>
                  <a:cxn ang="0">
                    <a:pos x="42" y="0"/>
                  </a:cxn>
                  <a:cxn ang="0">
                    <a:pos x="105" y="161"/>
                  </a:cxn>
                  <a:cxn ang="0">
                    <a:pos x="63" y="172"/>
                  </a:cxn>
                  <a:cxn ang="0">
                    <a:pos x="0" y="10"/>
                  </a:cxn>
                  <a:cxn ang="0">
                    <a:pos x="42" y="0"/>
                  </a:cxn>
                </a:cxnLst>
                <a:rect l="0" t="0" r="r" b="b"/>
                <a:pathLst>
                  <a:path w="105" h="172">
                    <a:moveTo>
                      <a:pt x="42" y="0"/>
                    </a:moveTo>
                    <a:lnTo>
                      <a:pt x="105" y="161"/>
                    </a:lnTo>
                    <a:lnTo>
                      <a:pt x="63" y="17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3" name="Freeform 45"/>
              <p:cNvSpPr>
                <a:spLocks/>
              </p:cNvSpPr>
              <p:nvPr/>
            </p:nvSpPr>
            <p:spPr bwMode="auto">
              <a:xfrm>
                <a:off x="5282" y="1936"/>
                <a:ext cx="84" cy="172"/>
              </a:xfrm>
              <a:custGeom>
                <a:avLst/>
                <a:gdLst/>
                <a:ahLst/>
                <a:cxnLst>
                  <a:cxn ang="0">
                    <a:pos x="42" y="0"/>
                  </a:cxn>
                  <a:cxn ang="0">
                    <a:pos x="84" y="162"/>
                  </a:cxn>
                  <a:cxn ang="0">
                    <a:pos x="42" y="172"/>
                  </a:cxn>
                  <a:cxn ang="0">
                    <a:pos x="0" y="11"/>
                  </a:cxn>
                  <a:cxn ang="0">
                    <a:pos x="42" y="0"/>
                  </a:cxn>
                </a:cxnLst>
                <a:rect l="0" t="0" r="r" b="b"/>
                <a:pathLst>
                  <a:path w="84" h="172">
                    <a:moveTo>
                      <a:pt x="42" y="0"/>
                    </a:moveTo>
                    <a:lnTo>
                      <a:pt x="84" y="162"/>
                    </a:lnTo>
                    <a:lnTo>
                      <a:pt x="42" y="172"/>
                    </a:lnTo>
                    <a:lnTo>
                      <a:pt x="0" y="11"/>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4" name="Freeform 46"/>
              <p:cNvSpPr>
                <a:spLocks/>
              </p:cNvSpPr>
              <p:nvPr/>
            </p:nvSpPr>
            <p:spPr bwMode="auto">
              <a:xfrm>
                <a:off x="5324" y="2098"/>
                <a:ext cx="52" cy="162"/>
              </a:xfrm>
              <a:custGeom>
                <a:avLst/>
                <a:gdLst/>
                <a:ahLst/>
                <a:cxnLst>
                  <a:cxn ang="0">
                    <a:pos x="42" y="0"/>
                  </a:cxn>
                  <a:cxn ang="0">
                    <a:pos x="52" y="162"/>
                  </a:cxn>
                  <a:cxn ang="0">
                    <a:pos x="10" y="162"/>
                  </a:cxn>
                  <a:cxn ang="0">
                    <a:pos x="0" y="10"/>
                  </a:cxn>
                  <a:cxn ang="0">
                    <a:pos x="42" y="0"/>
                  </a:cxn>
                </a:cxnLst>
                <a:rect l="0" t="0" r="r" b="b"/>
                <a:pathLst>
                  <a:path w="52" h="162">
                    <a:moveTo>
                      <a:pt x="42" y="0"/>
                    </a:moveTo>
                    <a:lnTo>
                      <a:pt x="52" y="162"/>
                    </a:lnTo>
                    <a:lnTo>
                      <a:pt x="10" y="16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5" name="Freeform 47"/>
              <p:cNvSpPr>
                <a:spLocks/>
              </p:cNvSpPr>
              <p:nvPr/>
            </p:nvSpPr>
            <p:spPr bwMode="auto">
              <a:xfrm>
                <a:off x="5324" y="2260"/>
                <a:ext cx="52" cy="161"/>
              </a:xfrm>
              <a:custGeom>
                <a:avLst/>
                <a:gdLst/>
                <a:ahLst/>
                <a:cxnLst>
                  <a:cxn ang="0">
                    <a:pos x="52" y="0"/>
                  </a:cxn>
                  <a:cxn ang="0">
                    <a:pos x="42" y="161"/>
                  </a:cxn>
                  <a:cxn ang="0">
                    <a:pos x="0" y="151"/>
                  </a:cxn>
                  <a:cxn ang="0">
                    <a:pos x="10" y="0"/>
                  </a:cxn>
                  <a:cxn ang="0">
                    <a:pos x="52" y="0"/>
                  </a:cxn>
                </a:cxnLst>
                <a:rect l="0" t="0" r="r" b="b"/>
                <a:pathLst>
                  <a:path w="52" h="161">
                    <a:moveTo>
                      <a:pt x="52" y="0"/>
                    </a:moveTo>
                    <a:lnTo>
                      <a:pt x="42" y="161"/>
                    </a:lnTo>
                    <a:lnTo>
                      <a:pt x="0" y="151"/>
                    </a:lnTo>
                    <a:lnTo>
                      <a:pt x="10" y="0"/>
                    </a:lnTo>
                    <a:lnTo>
                      <a:pt x="52" y="0"/>
                    </a:lnTo>
                    <a:close/>
                  </a:path>
                </a:pathLst>
              </a:custGeom>
              <a:solidFill>
                <a:srgbClr val="541400"/>
              </a:solidFill>
              <a:ln w="9525">
                <a:noFill/>
                <a:round/>
                <a:headEnd/>
                <a:tailEnd/>
              </a:ln>
            </p:spPr>
            <p:txBody>
              <a:bodyPr>
                <a:prstTxWarp prst="textNoShape">
                  <a:avLst/>
                </a:prstTxWarp>
              </a:bodyPr>
              <a:lstStyle/>
              <a:p>
                <a:endParaRPr lang="en-US"/>
              </a:p>
            </p:txBody>
          </p:sp>
          <p:sp>
            <p:nvSpPr>
              <p:cNvPr id="46" name="Freeform 48"/>
              <p:cNvSpPr>
                <a:spLocks/>
              </p:cNvSpPr>
              <p:nvPr/>
            </p:nvSpPr>
            <p:spPr bwMode="auto">
              <a:xfrm>
                <a:off x="5282" y="2411"/>
                <a:ext cx="84" cy="172"/>
              </a:xfrm>
              <a:custGeom>
                <a:avLst/>
                <a:gdLst/>
                <a:ahLst/>
                <a:cxnLst>
                  <a:cxn ang="0">
                    <a:pos x="84" y="10"/>
                  </a:cxn>
                  <a:cxn ang="0">
                    <a:pos x="42" y="172"/>
                  </a:cxn>
                  <a:cxn ang="0">
                    <a:pos x="0" y="161"/>
                  </a:cxn>
                  <a:cxn ang="0">
                    <a:pos x="42" y="0"/>
                  </a:cxn>
                  <a:cxn ang="0">
                    <a:pos x="84" y="10"/>
                  </a:cxn>
                </a:cxnLst>
                <a:rect l="0" t="0" r="r" b="b"/>
                <a:pathLst>
                  <a:path w="84" h="172">
                    <a:moveTo>
                      <a:pt x="84" y="10"/>
                    </a:moveTo>
                    <a:lnTo>
                      <a:pt x="42" y="172"/>
                    </a:lnTo>
                    <a:lnTo>
                      <a:pt x="0" y="161"/>
                    </a:lnTo>
                    <a:lnTo>
                      <a:pt x="42" y="0"/>
                    </a:lnTo>
                    <a:lnTo>
                      <a:pt x="84" y="10"/>
                    </a:lnTo>
                    <a:close/>
                  </a:path>
                </a:pathLst>
              </a:custGeom>
              <a:solidFill>
                <a:srgbClr val="541400"/>
              </a:solidFill>
              <a:ln w="9525">
                <a:noFill/>
                <a:round/>
                <a:headEnd/>
                <a:tailEnd/>
              </a:ln>
            </p:spPr>
            <p:txBody>
              <a:bodyPr>
                <a:prstTxWarp prst="textNoShape">
                  <a:avLst/>
                </a:prstTxWarp>
              </a:bodyPr>
              <a:lstStyle/>
              <a:p>
                <a:endParaRPr lang="en-US"/>
              </a:p>
            </p:txBody>
          </p:sp>
          <p:sp>
            <p:nvSpPr>
              <p:cNvPr id="47" name="Freeform 49"/>
              <p:cNvSpPr>
                <a:spLocks/>
              </p:cNvSpPr>
              <p:nvPr/>
            </p:nvSpPr>
            <p:spPr bwMode="auto">
              <a:xfrm>
                <a:off x="5219" y="2572"/>
                <a:ext cx="105" cy="172"/>
              </a:xfrm>
              <a:custGeom>
                <a:avLst/>
                <a:gdLst/>
                <a:ahLst/>
                <a:cxnLst>
                  <a:cxn ang="0">
                    <a:pos x="105" y="11"/>
                  </a:cxn>
                  <a:cxn ang="0">
                    <a:pos x="42" y="172"/>
                  </a:cxn>
                  <a:cxn ang="0">
                    <a:pos x="0" y="162"/>
                  </a:cxn>
                  <a:cxn ang="0">
                    <a:pos x="63" y="0"/>
                  </a:cxn>
                  <a:cxn ang="0">
                    <a:pos x="105" y="11"/>
                  </a:cxn>
                </a:cxnLst>
                <a:rect l="0" t="0" r="r" b="b"/>
                <a:pathLst>
                  <a:path w="105" h="172">
                    <a:moveTo>
                      <a:pt x="105" y="11"/>
                    </a:moveTo>
                    <a:lnTo>
                      <a:pt x="42" y="172"/>
                    </a:lnTo>
                    <a:lnTo>
                      <a:pt x="0" y="162"/>
                    </a:lnTo>
                    <a:lnTo>
                      <a:pt x="63" y="0"/>
                    </a:lnTo>
                    <a:lnTo>
                      <a:pt x="105" y="11"/>
                    </a:lnTo>
                    <a:close/>
                  </a:path>
                </a:pathLst>
              </a:custGeom>
              <a:solidFill>
                <a:srgbClr val="541400"/>
              </a:solidFill>
              <a:ln w="9525">
                <a:noFill/>
                <a:round/>
                <a:headEnd/>
                <a:tailEnd/>
              </a:ln>
            </p:spPr>
            <p:txBody>
              <a:bodyPr>
                <a:prstTxWarp prst="textNoShape">
                  <a:avLst/>
                </a:prstTxWarp>
              </a:bodyPr>
              <a:lstStyle/>
              <a:p>
                <a:endParaRPr lang="en-US"/>
              </a:p>
            </p:txBody>
          </p:sp>
          <p:sp>
            <p:nvSpPr>
              <p:cNvPr id="48" name="Freeform 50"/>
              <p:cNvSpPr>
                <a:spLocks/>
              </p:cNvSpPr>
              <p:nvPr/>
            </p:nvSpPr>
            <p:spPr bwMode="auto">
              <a:xfrm>
                <a:off x="5135" y="2734"/>
                <a:ext cx="126" cy="172"/>
              </a:xfrm>
              <a:custGeom>
                <a:avLst/>
                <a:gdLst/>
                <a:ahLst/>
                <a:cxnLst>
                  <a:cxn ang="0">
                    <a:pos x="126" y="10"/>
                  </a:cxn>
                  <a:cxn ang="0">
                    <a:pos x="32" y="172"/>
                  </a:cxn>
                  <a:cxn ang="0">
                    <a:pos x="0" y="141"/>
                  </a:cxn>
                  <a:cxn ang="0">
                    <a:pos x="84" y="0"/>
                  </a:cxn>
                  <a:cxn ang="0">
                    <a:pos x="126" y="10"/>
                  </a:cxn>
                </a:cxnLst>
                <a:rect l="0" t="0" r="r" b="b"/>
                <a:pathLst>
                  <a:path w="126" h="172">
                    <a:moveTo>
                      <a:pt x="126" y="10"/>
                    </a:moveTo>
                    <a:lnTo>
                      <a:pt x="32" y="172"/>
                    </a:lnTo>
                    <a:lnTo>
                      <a:pt x="0" y="141"/>
                    </a:lnTo>
                    <a:lnTo>
                      <a:pt x="84" y="0"/>
                    </a:lnTo>
                    <a:lnTo>
                      <a:pt x="126" y="10"/>
                    </a:lnTo>
                    <a:close/>
                  </a:path>
                </a:pathLst>
              </a:custGeom>
              <a:solidFill>
                <a:srgbClr val="541400"/>
              </a:solidFill>
              <a:ln w="9525">
                <a:noFill/>
                <a:round/>
                <a:headEnd/>
                <a:tailEnd/>
              </a:ln>
            </p:spPr>
            <p:txBody>
              <a:bodyPr>
                <a:prstTxWarp prst="textNoShape">
                  <a:avLst/>
                </a:prstTxWarp>
              </a:bodyPr>
              <a:lstStyle/>
              <a:p>
                <a:endParaRPr lang="en-US"/>
              </a:p>
            </p:txBody>
          </p:sp>
          <p:sp>
            <p:nvSpPr>
              <p:cNvPr id="49" name="Freeform 51"/>
              <p:cNvSpPr>
                <a:spLocks/>
              </p:cNvSpPr>
              <p:nvPr/>
            </p:nvSpPr>
            <p:spPr bwMode="auto">
              <a:xfrm>
                <a:off x="5020" y="2875"/>
                <a:ext cx="147" cy="172"/>
              </a:xfrm>
              <a:custGeom>
                <a:avLst/>
                <a:gdLst/>
                <a:ahLst/>
                <a:cxnLst>
                  <a:cxn ang="0">
                    <a:pos x="147" y="31"/>
                  </a:cxn>
                  <a:cxn ang="0">
                    <a:pos x="31" y="172"/>
                  </a:cxn>
                  <a:cxn ang="0">
                    <a:pos x="0" y="142"/>
                  </a:cxn>
                  <a:cxn ang="0">
                    <a:pos x="115" y="0"/>
                  </a:cxn>
                  <a:cxn ang="0">
                    <a:pos x="147" y="31"/>
                  </a:cxn>
                </a:cxnLst>
                <a:rect l="0" t="0" r="r" b="b"/>
                <a:pathLst>
                  <a:path w="147" h="172">
                    <a:moveTo>
                      <a:pt x="147" y="31"/>
                    </a:moveTo>
                    <a:lnTo>
                      <a:pt x="31" y="172"/>
                    </a:lnTo>
                    <a:lnTo>
                      <a:pt x="0" y="142"/>
                    </a:lnTo>
                    <a:lnTo>
                      <a:pt x="115" y="0"/>
                    </a:lnTo>
                    <a:lnTo>
                      <a:pt x="147" y="31"/>
                    </a:lnTo>
                    <a:close/>
                  </a:path>
                </a:pathLst>
              </a:custGeom>
              <a:solidFill>
                <a:srgbClr val="541400"/>
              </a:solidFill>
              <a:ln w="9525">
                <a:noFill/>
                <a:round/>
                <a:headEnd/>
                <a:tailEnd/>
              </a:ln>
            </p:spPr>
            <p:txBody>
              <a:bodyPr>
                <a:prstTxWarp prst="textNoShape">
                  <a:avLst/>
                </a:prstTxWarp>
              </a:bodyPr>
              <a:lstStyle/>
              <a:p>
                <a:endParaRPr lang="en-US"/>
              </a:p>
            </p:txBody>
          </p:sp>
          <p:sp>
            <p:nvSpPr>
              <p:cNvPr id="50" name="Freeform 52"/>
              <p:cNvSpPr>
                <a:spLocks/>
              </p:cNvSpPr>
              <p:nvPr/>
            </p:nvSpPr>
            <p:spPr bwMode="auto">
              <a:xfrm>
                <a:off x="4894" y="3017"/>
                <a:ext cx="157" cy="161"/>
              </a:xfrm>
              <a:custGeom>
                <a:avLst/>
                <a:gdLst/>
                <a:ahLst/>
                <a:cxnLst>
                  <a:cxn ang="0">
                    <a:pos x="157" y="30"/>
                  </a:cxn>
                  <a:cxn ang="0">
                    <a:pos x="32" y="161"/>
                  </a:cxn>
                  <a:cxn ang="0">
                    <a:pos x="0" y="131"/>
                  </a:cxn>
                  <a:cxn ang="0">
                    <a:pos x="126" y="0"/>
                  </a:cxn>
                  <a:cxn ang="0">
                    <a:pos x="157" y="30"/>
                  </a:cxn>
                </a:cxnLst>
                <a:rect l="0" t="0" r="r" b="b"/>
                <a:pathLst>
                  <a:path w="157" h="161">
                    <a:moveTo>
                      <a:pt x="157" y="30"/>
                    </a:moveTo>
                    <a:lnTo>
                      <a:pt x="32" y="161"/>
                    </a:lnTo>
                    <a:lnTo>
                      <a:pt x="0" y="131"/>
                    </a:lnTo>
                    <a:lnTo>
                      <a:pt x="126" y="0"/>
                    </a:lnTo>
                    <a:lnTo>
                      <a:pt x="157" y="30"/>
                    </a:lnTo>
                    <a:close/>
                  </a:path>
                </a:pathLst>
              </a:custGeom>
              <a:solidFill>
                <a:srgbClr val="541400"/>
              </a:solidFill>
              <a:ln w="9525">
                <a:noFill/>
                <a:round/>
                <a:headEnd/>
                <a:tailEnd/>
              </a:ln>
            </p:spPr>
            <p:txBody>
              <a:bodyPr>
                <a:prstTxWarp prst="textNoShape">
                  <a:avLst/>
                </a:prstTxWarp>
              </a:bodyPr>
              <a:lstStyle/>
              <a:p>
                <a:endParaRPr lang="en-US"/>
              </a:p>
            </p:txBody>
          </p:sp>
          <p:sp>
            <p:nvSpPr>
              <p:cNvPr id="51" name="Freeform 53"/>
              <p:cNvSpPr>
                <a:spLocks/>
              </p:cNvSpPr>
              <p:nvPr/>
            </p:nvSpPr>
            <p:spPr bwMode="auto">
              <a:xfrm>
                <a:off x="4748" y="3148"/>
                <a:ext cx="178" cy="161"/>
              </a:xfrm>
              <a:custGeom>
                <a:avLst/>
                <a:gdLst/>
                <a:ahLst/>
                <a:cxnLst>
                  <a:cxn ang="0">
                    <a:pos x="178" y="30"/>
                  </a:cxn>
                  <a:cxn ang="0">
                    <a:pos x="31" y="161"/>
                  </a:cxn>
                  <a:cxn ang="0">
                    <a:pos x="0" y="131"/>
                  </a:cxn>
                  <a:cxn ang="0">
                    <a:pos x="146" y="0"/>
                  </a:cxn>
                  <a:cxn ang="0">
                    <a:pos x="178" y="30"/>
                  </a:cxn>
                </a:cxnLst>
                <a:rect l="0" t="0" r="r" b="b"/>
                <a:pathLst>
                  <a:path w="178" h="161">
                    <a:moveTo>
                      <a:pt x="178" y="30"/>
                    </a:moveTo>
                    <a:lnTo>
                      <a:pt x="31" y="161"/>
                    </a:lnTo>
                    <a:lnTo>
                      <a:pt x="0" y="131"/>
                    </a:lnTo>
                    <a:lnTo>
                      <a:pt x="146" y="0"/>
                    </a:lnTo>
                    <a:lnTo>
                      <a:pt x="178" y="30"/>
                    </a:lnTo>
                    <a:close/>
                  </a:path>
                </a:pathLst>
              </a:custGeom>
              <a:solidFill>
                <a:srgbClr val="541400"/>
              </a:solidFill>
              <a:ln w="9525">
                <a:noFill/>
                <a:round/>
                <a:headEnd/>
                <a:tailEnd/>
              </a:ln>
            </p:spPr>
            <p:txBody>
              <a:bodyPr>
                <a:prstTxWarp prst="textNoShape">
                  <a:avLst/>
                </a:prstTxWarp>
              </a:bodyPr>
              <a:lstStyle/>
              <a:p>
                <a:endParaRPr lang="en-US"/>
              </a:p>
            </p:txBody>
          </p:sp>
          <p:sp>
            <p:nvSpPr>
              <p:cNvPr id="52" name="Freeform 54"/>
              <p:cNvSpPr>
                <a:spLocks/>
              </p:cNvSpPr>
              <p:nvPr/>
            </p:nvSpPr>
            <p:spPr bwMode="auto">
              <a:xfrm>
                <a:off x="4580" y="3279"/>
                <a:ext cx="199" cy="142"/>
              </a:xfrm>
              <a:custGeom>
                <a:avLst/>
                <a:gdLst/>
                <a:ahLst/>
                <a:cxnLst>
                  <a:cxn ang="0">
                    <a:pos x="199" y="30"/>
                  </a:cxn>
                  <a:cxn ang="0">
                    <a:pos x="31" y="142"/>
                  </a:cxn>
                  <a:cxn ang="0">
                    <a:pos x="0" y="111"/>
                  </a:cxn>
                  <a:cxn ang="0">
                    <a:pos x="168" y="0"/>
                  </a:cxn>
                  <a:cxn ang="0">
                    <a:pos x="199" y="30"/>
                  </a:cxn>
                </a:cxnLst>
                <a:rect l="0" t="0" r="r" b="b"/>
                <a:pathLst>
                  <a:path w="199" h="142">
                    <a:moveTo>
                      <a:pt x="199" y="30"/>
                    </a:moveTo>
                    <a:lnTo>
                      <a:pt x="31" y="142"/>
                    </a:lnTo>
                    <a:lnTo>
                      <a:pt x="0" y="111"/>
                    </a:lnTo>
                    <a:lnTo>
                      <a:pt x="168" y="0"/>
                    </a:lnTo>
                    <a:lnTo>
                      <a:pt x="199" y="30"/>
                    </a:lnTo>
                    <a:close/>
                  </a:path>
                </a:pathLst>
              </a:custGeom>
              <a:solidFill>
                <a:srgbClr val="541400"/>
              </a:solidFill>
              <a:ln w="9525">
                <a:noFill/>
                <a:round/>
                <a:headEnd/>
                <a:tailEnd/>
              </a:ln>
            </p:spPr>
            <p:txBody>
              <a:bodyPr>
                <a:prstTxWarp prst="textNoShape">
                  <a:avLst/>
                </a:prstTxWarp>
              </a:bodyPr>
              <a:lstStyle/>
              <a:p>
                <a:endParaRPr lang="en-US"/>
              </a:p>
            </p:txBody>
          </p:sp>
          <p:sp>
            <p:nvSpPr>
              <p:cNvPr id="53" name="Freeform 55"/>
              <p:cNvSpPr>
                <a:spLocks/>
              </p:cNvSpPr>
              <p:nvPr/>
            </p:nvSpPr>
            <p:spPr bwMode="auto">
              <a:xfrm>
                <a:off x="4402" y="3390"/>
                <a:ext cx="209" cy="131"/>
              </a:xfrm>
              <a:custGeom>
                <a:avLst/>
                <a:gdLst/>
                <a:ahLst/>
                <a:cxnLst>
                  <a:cxn ang="0">
                    <a:pos x="209" y="31"/>
                  </a:cxn>
                  <a:cxn ang="0">
                    <a:pos x="10" y="131"/>
                  </a:cxn>
                  <a:cxn ang="0">
                    <a:pos x="0" y="91"/>
                  </a:cxn>
                  <a:cxn ang="0">
                    <a:pos x="178" y="0"/>
                  </a:cxn>
                  <a:cxn ang="0">
                    <a:pos x="209" y="31"/>
                  </a:cxn>
                </a:cxnLst>
                <a:rect l="0" t="0" r="r" b="b"/>
                <a:pathLst>
                  <a:path w="209" h="131">
                    <a:moveTo>
                      <a:pt x="209" y="31"/>
                    </a:moveTo>
                    <a:lnTo>
                      <a:pt x="10" y="131"/>
                    </a:lnTo>
                    <a:lnTo>
                      <a:pt x="0" y="91"/>
                    </a:lnTo>
                    <a:lnTo>
                      <a:pt x="178" y="0"/>
                    </a:lnTo>
                    <a:lnTo>
                      <a:pt x="209" y="31"/>
                    </a:lnTo>
                    <a:close/>
                  </a:path>
                </a:pathLst>
              </a:custGeom>
              <a:solidFill>
                <a:srgbClr val="541400"/>
              </a:solidFill>
              <a:ln w="9525">
                <a:noFill/>
                <a:round/>
                <a:headEnd/>
                <a:tailEnd/>
              </a:ln>
            </p:spPr>
            <p:txBody>
              <a:bodyPr>
                <a:prstTxWarp prst="textNoShape">
                  <a:avLst/>
                </a:prstTxWarp>
              </a:bodyPr>
              <a:lstStyle/>
              <a:p>
                <a:endParaRPr lang="en-US"/>
              </a:p>
            </p:txBody>
          </p:sp>
          <p:sp>
            <p:nvSpPr>
              <p:cNvPr id="54" name="Freeform 56"/>
              <p:cNvSpPr>
                <a:spLocks/>
              </p:cNvSpPr>
              <p:nvPr/>
            </p:nvSpPr>
            <p:spPr bwMode="auto">
              <a:xfrm>
                <a:off x="4203" y="3481"/>
                <a:ext cx="209" cy="141"/>
              </a:xfrm>
              <a:custGeom>
                <a:avLst/>
                <a:gdLst/>
                <a:ahLst/>
                <a:cxnLst>
                  <a:cxn ang="0">
                    <a:pos x="209" y="40"/>
                  </a:cxn>
                  <a:cxn ang="0">
                    <a:pos x="10" y="141"/>
                  </a:cxn>
                  <a:cxn ang="0">
                    <a:pos x="0" y="101"/>
                  </a:cxn>
                  <a:cxn ang="0">
                    <a:pos x="199" y="0"/>
                  </a:cxn>
                  <a:cxn ang="0">
                    <a:pos x="209" y="40"/>
                  </a:cxn>
                </a:cxnLst>
                <a:rect l="0" t="0" r="r" b="b"/>
                <a:pathLst>
                  <a:path w="209" h="141">
                    <a:moveTo>
                      <a:pt x="209" y="40"/>
                    </a:moveTo>
                    <a:lnTo>
                      <a:pt x="10" y="141"/>
                    </a:lnTo>
                    <a:lnTo>
                      <a:pt x="0" y="101"/>
                    </a:lnTo>
                    <a:lnTo>
                      <a:pt x="199" y="0"/>
                    </a:lnTo>
                    <a:lnTo>
                      <a:pt x="209" y="40"/>
                    </a:lnTo>
                    <a:close/>
                  </a:path>
                </a:pathLst>
              </a:custGeom>
              <a:solidFill>
                <a:srgbClr val="541400"/>
              </a:solidFill>
              <a:ln w="9525">
                <a:noFill/>
                <a:round/>
                <a:headEnd/>
                <a:tailEnd/>
              </a:ln>
            </p:spPr>
            <p:txBody>
              <a:bodyPr>
                <a:prstTxWarp prst="textNoShape">
                  <a:avLst/>
                </a:prstTxWarp>
              </a:bodyPr>
              <a:lstStyle/>
              <a:p>
                <a:endParaRPr lang="en-US"/>
              </a:p>
            </p:txBody>
          </p:sp>
          <p:sp>
            <p:nvSpPr>
              <p:cNvPr id="55" name="Freeform 57"/>
              <p:cNvSpPr>
                <a:spLocks/>
              </p:cNvSpPr>
              <p:nvPr/>
            </p:nvSpPr>
            <p:spPr bwMode="auto">
              <a:xfrm>
                <a:off x="3993" y="3582"/>
                <a:ext cx="220" cy="121"/>
              </a:xfrm>
              <a:custGeom>
                <a:avLst/>
                <a:gdLst/>
                <a:ahLst/>
                <a:cxnLst>
                  <a:cxn ang="0">
                    <a:pos x="220" y="40"/>
                  </a:cxn>
                  <a:cxn ang="0">
                    <a:pos x="11" y="121"/>
                  </a:cxn>
                  <a:cxn ang="0">
                    <a:pos x="0" y="81"/>
                  </a:cxn>
                  <a:cxn ang="0">
                    <a:pos x="210" y="0"/>
                  </a:cxn>
                  <a:cxn ang="0">
                    <a:pos x="220" y="40"/>
                  </a:cxn>
                </a:cxnLst>
                <a:rect l="0" t="0" r="r" b="b"/>
                <a:pathLst>
                  <a:path w="220" h="121">
                    <a:moveTo>
                      <a:pt x="220" y="40"/>
                    </a:moveTo>
                    <a:lnTo>
                      <a:pt x="11" y="121"/>
                    </a:lnTo>
                    <a:lnTo>
                      <a:pt x="0" y="81"/>
                    </a:lnTo>
                    <a:lnTo>
                      <a:pt x="210" y="0"/>
                    </a:lnTo>
                    <a:lnTo>
                      <a:pt x="220" y="40"/>
                    </a:lnTo>
                    <a:close/>
                  </a:path>
                </a:pathLst>
              </a:custGeom>
              <a:solidFill>
                <a:srgbClr val="541400"/>
              </a:solidFill>
              <a:ln w="9525">
                <a:noFill/>
                <a:round/>
                <a:headEnd/>
                <a:tailEnd/>
              </a:ln>
            </p:spPr>
            <p:txBody>
              <a:bodyPr>
                <a:prstTxWarp prst="textNoShape">
                  <a:avLst/>
                </a:prstTxWarp>
              </a:bodyPr>
              <a:lstStyle/>
              <a:p>
                <a:endParaRPr lang="en-US"/>
              </a:p>
            </p:txBody>
          </p:sp>
          <p:sp>
            <p:nvSpPr>
              <p:cNvPr id="56" name="Freeform 58"/>
              <p:cNvSpPr>
                <a:spLocks/>
              </p:cNvSpPr>
              <p:nvPr/>
            </p:nvSpPr>
            <p:spPr bwMode="auto">
              <a:xfrm>
                <a:off x="3763" y="3663"/>
                <a:ext cx="241" cy="101"/>
              </a:xfrm>
              <a:custGeom>
                <a:avLst/>
                <a:gdLst/>
                <a:ahLst/>
                <a:cxnLst>
                  <a:cxn ang="0">
                    <a:pos x="241" y="40"/>
                  </a:cxn>
                  <a:cxn ang="0">
                    <a:pos x="10" y="101"/>
                  </a:cxn>
                  <a:cxn ang="0">
                    <a:pos x="0" y="60"/>
                  </a:cxn>
                  <a:cxn ang="0">
                    <a:pos x="230" y="0"/>
                  </a:cxn>
                  <a:cxn ang="0">
                    <a:pos x="241" y="40"/>
                  </a:cxn>
                </a:cxnLst>
                <a:rect l="0" t="0" r="r" b="b"/>
                <a:pathLst>
                  <a:path w="241" h="101">
                    <a:moveTo>
                      <a:pt x="241" y="40"/>
                    </a:moveTo>
                    <a:lnTo>
                      <a:pt x="10" y="101"/>
                    </a:lnTo>
                    <a:lnTo>
                      <a:pt x="0" y="60"/>
                    </a:lnTo>
                    <a:lnTo>
                      <a:pt x="230"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7" name="Freeform 59"/>
              <p:cNvSpPr>
                <a:spLocks/>
              </p:cNvSpPr>
              <p:nvPr/>
            </p:nvSpPr>
            <p:spPr bwMode="auto">
              <a:xfrm>
                <a:off x="3522" y="3723"/>
                <a:ext cx="251" cy="101"/>
              </a:xfrm>
              <a:custGeom>
                <a:avLst/>
                <a:gdLst/>
                <a:ahLst/>
                <a:cxnLst>
                  <a:cxn ang="0">
                    <a:pos x="251" y="41"/>
                  </a:cxn>
                  <a:cxn ang="0">
                    <a:pos x="10" y="101"/>
                  </a:cxn>
                  <a:cxn ang="0">
                    <a:pos x="0" y="61"/>
                  </a:cxn>
                  <a:cxn ang="0">
                    <a:pos x="241" y="0"/>
                  </a:cxn>
                  <a:cxn ang="0">
                    <a:pos x="251" y="41"/>
                  </a:cxn>
                </a:cxnLst>
                <a:rect l="0" t="0" r="r" b="b"/>
                <a:pathLst>
                  <a:path w="251" h="101">
                    <a:moveTo>
                      <a:pt x="251" y="41"/>
                    </a:moveTo>
                    <a:lnTo>
                      <a:pt x="10" y="101"/>
                    </a:lnTo>
                    <a:lnTo>
                      <a:pt x="0" y="61"/>
                    </a:lnTo>
                    <a:lnTo>
                      <a:pt x="241" y="0"/>
                    </a:lnTo>
                    <a:lnTo>
                      <a:pt x="251" y="41"/>
                    </a:lnTo>
                    <a:close/>
                  </a:path>
                </a:pathLst>
              </a:custGeom>
              <a:solidFill>
                <a:srgbClr val="541400"/>
              </a:solidFill>
              <a:ln w="9525">
                <a:noFill/>
                <a:round/>
                <a:headEnd/>
                <a:tailEnd/>
              </a:ln>
            </p:spPr>
            <p:txBody>
              <a:bodyPr>
                <a:prstTxWarp prst="textNoShape">
                  <a:avLst/>
                </a:prstTxWarp>
              </a:bodyPr>
              <a:lstStyle/>
              <a:p>
                <a:endParaRPr lang="en-US"/>
              </a:p>
            </p:txBody>
          </p:sp>
          <p:sp>
            <p:nvSpPr>
              <p:cNvPr id="58" name="Freeform 60"/>
              <p:cNvSpPr>
                <a:spLocks/>
              </p:cNvSpPr>
              <p:nvPr/>
            </p:nvSpPr>
            <p:spPr bwMode="auto">
              <a:xfrm>
                <a:off x="3291" y="3784"/>
                <a:ext cx="241" cy="81"/>
              </a:xfrm>
              <a:custGeom>
                <a:avLst/>
                <a:gdLst/>
                <a:ahLst/>
                <a:cxnLst>
                  <a:cxn ang="0">
                    <a:pos x="241" y="40"/>
                  </a:cxn>
                  <a:cxn ang="0">
                    <a:pos x="0" y="81"/>
                  </a:cxn>
                  <a:cxn ang="0">
                    <a:pos x="0" y="40"/>
                  </a:cxn>
                  <a:cxn ang="0">
                    <a:pos x="231" y="0"/>
                  </a:cxn>
                  <a:cxn ang="0">
                    <a:pos x="241" y="40"/>
                  </a:cxn>
                </a:cxnLst>
                <a:rect l="0" t="0" r="r" b="b"/>
                <a:pathLst>
                  <a:path w="241" h="81">
                    <a:moveTo>
                      <a:pt x="241" y="40"/>
                    </a:moveTo>
                    <a:lnTo>
                      <a:pt x="0" y="81"/>
                    </a:lnTo>
                    <a:lnTo>
                      <a:pt x="0" y="40"/>
                    </a:lnTo>
                    <a:lnTo>
                      <a:pt x="231"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9" name="Freeform 61"/>
              <p:cNvSpPr>
                <a:spLocks/>
              </p:cNvSpPr>
              <p:nvPr/>
            </p:nvSpPr>
            <p:spPr bwMode="auto">
              <a:xfrm>
                <a:off x="2768" y="3824"/>
                <a:ext cx="523" cy="71"/>
              </a:xfrm>
              <a:custGeom>
                <a:avLst/>
                <a:gdLst/>
                <a:ahLst/>
                <a:cxnLst>
                  <a:cxn ang="0">
                    <a:pos x="523" y="41"/>
                  </a:cxn>
                  <a:cxn ang="0">
                    <a:pos x="0" y="71"/>
                  </a:cxn>
                  <a:cxn ang="0">
                    <a:pos x="0" y="31"/>
                  </a:cxn>
                  <a:cxn ang="0">
                    <a:pos x="523" y="0"/>
                  </a:cxn>
                  <a:cxn ang="0">
                    <a:pos x="523" y="41"/>
                  </a:cxn>
                </a:cxnLst>
                <a:rect l="0" t="0" r="r" b="b"/>
                <a:pathLst>
                  <a:path w="523" h="71">
                    <a:moveTo>
                      <a:pt x="523" y="41"/>
                    </a:moveTo>
                    <a:lnTo>
                      <a:pt x="0" y="71"/>
                    </a:lnTo>
                    <a:lnTo>
                      <a:pt x="0" y="31"/>
                    </a:lnTo>
                    <a:lnTo>
                      <a:pt x="523" y="0"/>
                    </a:lnTo>
                    <a:lnTo>
                      <a:pt x="523" y="41"/>
                    </a:lnTo>
                    <a:close/>
                  </a:path>
                </a:pathLst>
              </a:custGeom>
              <a:solidFill>
                <a:srgbClr val="541400"/>
              </a:solidFill>
              <a:ln w="9525">
                <a:noFill/>
                <a:round/>
                <a:headEnd/>
                <a:tailEnd/>
              </a:ln>
            </p:spPr>
            <p:txBody>
              <a:bodyPr>
                <a:prstTxWarp prst="textNoShape">
                  <a:avLst/>
                </a:prstTxWarp>
              </a:bodyPr>
              <a:lstStyle/>
              <a:p>
                <a:endParaRPr lang="en-US"/>
              </a:p>
            </p:txBody>
          </p:sp>
          <p:sp>
            <p:nvSpPr>
              <p:cNvPr id="60" name="Freeform 62"/>
              <p:cNvSpPr>
                <a:spLocks/>
              </p:cNvSpPr>
              <p:nvPr/>
            </p:nvSpPr>
            <p:spPr bwMode="auto">
              <a:xfrm>
                <a:off x="2244" y="3824"/>
                <a:ext cx="524" cy="71"/>
              </a:xfrm>
              <a:custGeom>
                <a:avLst/>
                <a:gdLst/>
                <a:ahLst/>
                <a:cxnLst>
                  <a:cxn ang="0">
                    <a:pos x="524" y="71"/>
                  </a:cxn>
                  <a:cxn ang="0">
                    <a:pos x="0" y="41"/>
                  </a:cxn>
                  <a:cxn ang="0">
                    <a:pos x="0" y="0"/>
                  </a:cxn>
                  <a:cxn ang="0">
                    <a:pos x="524" y="31"/>
                  </a:cxn>
                  <a:cxn ang="0">
                    <a:pos x="524" y="71"/>
                  </a:cxn>
                </a:cxnLst>
                <a:rect l="0" t="0" r="r" b="b"/>
                <a:pathLst>
                  <a:path w="524" h="71">
                    <a:moveTo>
                      <a:pt x="524" y="71"/>
                    </a:moveTo>
                    <a:lnTo>
                      <a:pt x="0" y="41"/>
                    </a:lnTo>
                    <a:lnTo>
                      <a:pt x="0" y="0"/>
                    </a:lnTo>
                    <a:lnTo>
                      <a:pt x="524" y="31"/>
                    </a:lnTo>
                    <a:lnTo>
                      <a:pt x="524" y="71"/>
                    </a:lnTo>
                    <a:close/>
                  </a:path>
                </a:pathLst>
              </a:custGeom>
              <a:solidFill>
                <a:srgbClr val="541400"/>
              </a:solidFill>
              <a:ln w="9525">
                <a:noFill/>
                <a:round/>
                <a:headEnd/>
                <a:tailEnd/>
              </a:ln>
            </p:spPr>
            <p:txBody>
              <a:bodyPr>
                <a:prstTxWarp prst="textNoShape">
                  <a:avLst/>
                </a:prstTxWarp>
              </a:bodyPr>
              <a:lstStyle/>
              <a:p>
                <a:endParaRPr lang="en-US"/>
              </a:p>
            </p:txBody>
          </p:sp>
          <p:sp>
            <p:nvSpPr>
              <p:cNvPr id="61" name="Freeform 63"/>
              <p:cNvSpPr>
                <a:spLocks/>
              </p:cNvSpPr>
              <p:nvPr/>
            </p:nvSpPr>
            <p:spPr bwMode="auto">
              <a:xfrm>
                <a:off x="2003" y="3784"/>
                <a:ext cx="241" cy="81"/>
              </a:xfrm>
              <a:custGeom>
                <a:avLst/>
                <a:gdLst/>
                <a:ahLst/>
                <a:cxnLst>
                  <a:cxn ang="0">
                    <a:pos x="241" y="81"/>
                  </a:cxn>
                  <a:cxn ang="0">
                    <a:pos x="0" y="40"/>
                  </a:cxn>
                  <a:cxn ang="0">
                    <a:pos x="10" y="0"/>
                  </a:cxn>
                  <a:cxn ang="0">
                    <a:pos x="241" y="40"/>
                  </a:cxn>
                  <a:cxn ang="0">
                    <a:pos x="241" y="81"/>
                  </a:cxn>
                </a:cxnLst>
                <a:rect l="0" t="0" r="r" b="b"/>
                <a:pathLst>
                  <a:path w="241" h="81">
                    <a:moveTo>
                      <a:pt x="241" y="81"/>
                    </a:moveTo>
                    <a:lnTo>
                      <a:pt x="0" y="40"/>
                    </a:lnTo>
                    <a:lnTo>
                      <a:pt x="10" y="0"/>
                    </a:lnTo>
                    <a:lnTo>
                      <a:pt x="241" y="40"/>
                    </a:lnTo>
                    <a:lnTo>
                      <a:pt x="241" y="81"/>
                    </a:lnTo>
                    <a:close/>
                  </a:path>
                </a:pathLst>
              </a:custGeom>
              <a:solidFill>
                <a:srgbClr val="541400"/>
              </a:solidFill>
              <a:ln w="9525">
                <a:noFill/>
                <a:round/>
                <a:headEnd/>
                <a:tailEnd/>
              </a:ln>
            </p:spPr>
            <p:txBody>
              <a:bodyPr>
                <a:prstTxWarp prst="textNoShape">
                  <a:avLst/>
                </a:prstTxWarp>
              </a:bodyPr>
              <a:lstStyle/>
              <a:p>
                <a:endParaRPr lang="en-US"/>
              </a:p>
            </p:txBody>
          </p:sp>
          <p:sp>
            <p:nvSpPr>
              <p:cNvPr id="62" name="Freeform 64"/>
              <p:cNvSpPr>
                <a:spLocks/>
              </p:cNvSpPr>
              <p:nvPr/>
            </p:nvSpPr>
            <p:spPr bwMode="auto">
              <a:xfrm>
                <a:off x="1762" y="3723"/>
                <a:ext cx="251" cy="101"/>
              </a:xfrm>
              <a:custGeom>
                <a:avLst/>
                <a:gdLst/>
                <a:ahLst/>
                <a:cxnLst>
                  <a:cxn ang="0">
                    <a:pos x="241" y="101"/>
                  </a:cxn>
                  <a:cxn ang="0">
                    <a:pos x="0" y="41"/>
                  </a:cxn>
                  <a:cxn ang="0">
                    <a:pos x="10" y="0"/>
                  </a:cxn>
                  <a:cxn ang="0">
                    <a:pos x="251" y="61"/>
                  </a:cxn>
                  <a:cxn ang="0">
                    <a:pos x="241" y="101"/>
                  </a:cxn>
                </a:cxnLst>
                <a:rect l="0" t="0" r="r" b="b"/>
                <a:pathLst>
                  <a:path w="251" h="101">
                    <a:moveTo>
                      <a:pt x="241" y="101"/>
                    </a:moveTo>
                    <a:lnTo>
                      <a:pt x="0" y="41"/>
                    </a:lnTo>
                    <a:lnTo>
                      <a:pt x="10" y="0"/>
                    </a:lnTo>
                    <a:lnTo>
                      <a:pt x="251" y="61"/>
                    </a:lnTo>
                    <a:lnTo>
                      <a:pt x="24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3" name="Freeform 65"/>
              <p:cNvSpPr>
                <a:spLocks/>
              </p:cNvSpPr>
              <p:nvPr/>
            </p:nvSpPr>
            <p:spPr bwMode="auto">
              <a:xfrm>
                <a:off x="1531" y="3663"/>
                <a:ext cx="241" cy="101"/>
              </a:xfrm>
              <a:custGeom>
                <a:avLst/>
                <a:gdLst/>
                <a:ahLst/>
                <a:cxnLst>
                  <a:cxn ang="0">
                    <a:pos x="231" y="101"/>
                  </a:cxn>
                  <a:cxn ang="0">
                    <a:pos x="0" y="40"/>
                  </a:cxn>
                  <a:cxn ang="0">
                    <a:pos x="11" y="0"/>
                  </a:cxn>
                  <a:cxn ang="0">
                    <a:pos x="241" y="60"/>
                  </a:cxn>
                  <a:cxn ang="0">
                    <a:pos x="231" y="101"/>
                  </a:cxn>
                </a:cxnLst>
                <a:rect l="0" t="0" r="r" b="b"/>
                <a:pathLst>
                  <a:path w="241" h="101">
                    <a:moveTo>
                      <a:pt x="231" y="101"/>
                    </a:moveTo>
                    <a:lnTo>
                      <a:pt x="0" y="40"/>
                    </a:lnTo>
                    <a:lnTo>
                      <a:pt x="11" y="0"/>
                    </a:lnTo>
                    <a:lnTo>
                      <a:pt x="241" y="60"/>
                    </a:lnTo>
                    <a:lnTo>
                      <a:pt x="23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4" name="Freeform 66"/>
              <p:cNvSpPr>
                <a:spLocks/>
              </p:cNvSpPr>
              <p:nvPr/>
            </p:nvSpPr>
            <p:spPr bwMode="auto">
              <a:xfrm>
                <a:off x="1322" y="3582"/>
                <a:ext cx="220" cy="121"/>
              </a:xfrm>
              <a:custGeom>
                <a:avLst/>
                <a:gdLst/>
                <a:ahLst/>
                <a:cxnLst>
                  <a:cxn ang="0">
                    <a:pos x="209" y="121"/>
                  </a:cxn>
                  <a:cxn ang="0">
                    <a:pos x="0" y="40"/>
                  </a:cxn>
                  <a:cxn ang="0">
                    <a:pos x="10" y="0"/>
                  </a:cxn>
                  <a:cxn ang="0">
                    <a:pos x="220" y="81"/>
                  </a:cxn>
                  <a:cxn ang="0">
                    <a:pos x="209" y="121"/>
                  </a:cxn>
                </a:cxnLst>
                <a:rect l="0" t="0" r="r" b="b"/>
                <a:pathLst>
                  <a:path w="220" h="121">
                    <a:moveTo>
                      <a:pt x="209" y="121"/>
                    </a:moveTo>
                    <a:lnTo>
                      <a:pt x="0" y="40"/>
                    </a:lnTo>
                    <a:lnTo>
                      <a:pt x="10" y="0"/>
                    </a:lnTo>
                    <a:lnTo>
                      <a:pt x="220" y="81"/>
                    </a:lnTo>
                    <a:lnTo>
                      <a:pt x="209" y="121"/>
                    </a:lnTo>
                    <a:close/>
                  </a:path>
                </a:pathLst>
              </a:custGeom>
              <a:solidFill>
                <a:srgbClr val="541400"/>
              </a:solidFill>
              <a:ln w="9525">
                <a:noFill/>
                <a:round/>
                <a:headEnd/>
                <a:tailEnd/>
              </a:ln>
            </p:spPr>
            <p:txBody>
              <a:bodyPr>
                <a:prstTxWarp prst="textNoShape">
                  <a:avLst/>
                </a:prstTxWarp>
              </a:bodyPr>
              <a:lstStyle/>
              <a:p>
                <a:endParaRPr lang="en-US"/>
              </a:p>
            </p:txBody>
          </p:sp>
          <p:sp>
            <p:nvSpPr>
              <p:cNvPr id="65" name="Freeform 67"/>
              <p:cNvSpPr>
                <a:spLocks/>
              </p:cNvSpPr>
              <p:nvPr/>
            </p:nvSpPr>
            <p:spPr bwMode="auto">
              <a:xfrm>
                <a:off x="1123" y="3481"/>
                <a:ext cx="209" cy="141"/>
              </a:xfrm>
              <a:custGeom>
                <a:avLst/>
                <a:gdLst/>
                <a:ahLst/>
                <a:cxnLst>
                  <a:cxn ang="0">
                    <a:pos x="199" y="141"/>
                  </a:cxn>
                  <a:cxn ang="0">
                    <a:pos x="0" y="40"/>
                  </a:cxn>
                  <a:cxn ang="0">
                    <a:pos x="10" y="0"/>
                  </a:cxn>
                  <a:cxn ang="0">
                    <a:pos x="209" y="101"/>
                  </a:cxn>
                  <a:cxn ang="0">
                    <a:pos x="199" y="141"/>
                  </a:cxn>
                </a:cxnLst>
                <a:rect l="0" t="0" r="r" b="b"/>
                <a:pathLst>
                  <a:path w="209" h="141">
                    <a:moveTo>
                      <a:pt x="199" y="141"/>
                    </a:moveTo>
                    <a:lnTo>
                      <a:pt x="0" y="40"/>
                    </a:lnTo>
                    <a:lnTo>
                      <a:pt x="10" y="0"/>
                    </a:lnTo>
                    <a:lnTo>
                      <a:pt x="209" y="101"/>
                    </a:lnTo>
                    <a:lnTo>
                      <a:pt x="199" y="141"/>
                    </a:lnTo>
                    <a:close/>
                  </a:path>
                </a:pathLst>
              </a:custGeom>
              <a:solidFill>
                <a:srgbClr val="541400"/>
              </a:solidFill>
              <a:ln w="9525">
                <a:noFill/>
                <a:round/>
                <a:headEnd/>
                <a:tailEnd/>
              </a:ln>
            </p:spPr>
            <p:txBody>
              <a:bodyPr>
                <a:prstTxWarp prst="textNoShape">
                  <a:avLst/>
                </a:prstTxWarp>
              </a:bodyPr>
              <a:lstStyle/>
              <a:p>
                <a:endParaRPr lang="en-US"/>
              </a:p>
            </p:txBody>
          </p:sp>
          <p:sp>
            <p:nvSpPr>
              <p:cNvPr id="66" name="Freeform 68"/>
              <p:cNvSpPr>
                <a:spLocks/>
              </p:cNvSpPr>
              <p:nvPr/>
            </p:nvSpPr>
            <p:spPr bwMode="auto">
              <a:xfrm>
                <a:off x="913" y="3390"/>
                <a:ext cx="220" cy="131"/>
              </a:xfrm>
              <a:custGeom>
                <a:avLst/>
                <a:gdLst/>
                <a:ahLst/>
                <a:cxnLst>
                  <a:cxn ang="0">
                    <a:pos x="210" y="131"/>
                  </a:cxn>
                  <a:cxn ang="0">
                    <a:pos x="0" y="31"/>
                  </a:cxn>
                  <a:cxn ang="0">
                    <a:pos x="32" y="0"/>
                  </a:cxn>
                  <a:cxn ang="0">
                    <a:pos x="220" y="91"/>
                  </a:cxn>
                  <a:cxn ang="0">
                    <a:pos x="210" y="131"/>
                  </a:cxn>
                </a:cxnLst>
                <a:rect l="0" t="0" r="r" b="b"/>
                <a:pathLst>
                  <a:path w="220" h="131">
                    <a:moveTo>
                      <a:pt x="210" y="131"/>
                    </a:moveTo>
                    <a:lnTo>
                      <a:pt x="0" y="31"/>
                    </a:lnTo>
                    <a:lnTo>
                      <a:pt x="32" y="0"/>
                    </a:lnTo>
                    <a:lnTo>
                      <a:pt x="220" y="91"/>
                    </a:lnTo>
                    <a:lnTo>
                      <a:pt x="21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67" name="Freeform 69"/>
              <p:cNvSpPr>
                <a:spLocks/>
              </p:cNvSpPr>
              <p:nvPr/>
            </p:nvSpPr>
            <p:spPr bwMode="auto">
              <a:xfrm>
                <a:off x="746" y="3279"/>
                <a:ext cx="199" cy="142"/>
              </a:xfrm>
              <a:custGeom>
                <a:avLst/>
                <a:gdLst/>
                <a:ahLst/>
                <a:cxnLst>
                  <a:cxn ang="0">
                    <a:pos x="167" y="142"/>
                  </a:cxn>
                  <a:cxn ang="0">
                    <a:pos x="0" y="30"/>
                  </a:cxn>
                  <a:cxn ang="0">
                    <a:pos x="31" y="0"/>
                  </a:cxn>
                  <a:cxn ang="0">
                    <a:pos x="199" y="111"/>
                  </a:cxn>
                  <a:cxn ang="0">
                    <a:pos x="167" y="142"/>
                  </a:cxn>
                </a:cxnLst>
                <a:rect l="0" t="0" r="r" b="b"/>
                <a:pathLst>
                  <a:path w="199" h="142">
                    <a:moveTo>
                      <a:pt x="167" y="142"/>
                    </a:moveTo>
                    <a:lnTo>
                      <a:pt x="0" y="30"/>
                    </a:lnTo>
                    <a:lnTo>
                      <a:pt x="31" y="0"/>
                    </a:lnTo>
                    <a:lnTo>
                      <a:pt x="199" y="111"/>
                    </a:lnTo>
                    <a:lnTo>
                      <a:pt x="167" y="142"/>
                    </a:lnTo>
                    <a:close/>
                  </a:path>
                </a:pathLst>
              </a:custGeom>
              <a:solidFill>
                <a:srgbClr val="541400"/>
              </a:solidFill>
              <a:ln w="9525">
                <a:noFill/>
                <a:round/>
                <a:headEnd/>
                <a:tailEnd/>
              </a:ln>
            </p:spPr>
            <p:txBody>
              <a:bodyPr>
                <a:prstTxWarp prst="textNoShape">
                  <a:avLst/>
                </a:prstTxWarp>
              </a:bodyPr>
              <a:lstStyle/>
              <a:p>
                <a:endParaRPr lang="en-US"/>
              </a:p>
            </p:txBody>
          </p:sp>
          <p:sp>
            <p:nvSpPr>
              <p:cNvPr id="68" name="Freeform 70"/>
              <p:cNvSpPr>
                <a:spLocks/>
              </p:cNvSpPr>
              <p:nvPr/>
            </p:nvSpPr>
            <p:spPr bwMode="auto">
              <a:xfrm>
                <a:off x="599" y="3148"/>
                <a:ext cx="178" cy="161"/>
              </a:xfrm>
              <a:custGeom>
                <a:avLst/>
                <a:gdLst/>
                <a:ahLst/>
                <a:cxnLst>
                  <a:cxn ang="0">
                    <a:pos x="147" y="161"/>
                  </a:cxn>
                  <a:cxn ang="0">
                    <a:pos x="0" y="30"/>
                  </a:cxn>
                  <a:cxn ang="0">
                    <a:pos x="31" y="0"/>
                  </a:cxn>
                  <a:cxn ang="0">
                    <a:pos x="178" y="131"/>
                  </a:cxn>
                  <a:cxn ang="0">
                    <a:pos x="147" y="161"/>
                  </a:cxn>
                </a:cxnLst>
                <a:rect l="0" t="0" r="r" b="b"/>
                <a:pathLst>
                  <a:path w="178" h="161">
                    <a:moveTo>
                      <a:pt x="147" y="161"/>
                    </a:moveTo>
                    <a:lnTo>
                      <a:pt x="0" y="30"/>
                    </a:lnTo>
                    <a:lnTo>
                      <a:pt x="31" y="0"/>
                    </a:lnTo>
                    <a:lnTo>
                      <a:pt x="178" y="131"/>
                    </a:lnTo>
                    <a:lnTo>
                      <a:pt x="147" y="161"/>
                    </a:lnTo>
                    <a:close/>
                  </a:path>
                </a:pathLst>
              </a:custGeom>
              <a:solidFill>
                <a:srgbClr val="541400"/>
              </a:solidFill>
              <a:ln w="9525">
                <a:noFill/>
                <a:round/>
                <a:headEnd/>
                <a:tailEnd/>
              </a:ln>
            </p:spPr>
            <p:txBody>
              <a:bodyPr>
                <a:prstTxWarp prst="textNoShape">
                  <a:avLst/>
                </a:prstTxWarp>
              </a:bodyPr>
              <a:lstStyle/>
              <a:p>
                <a:endParaRPr lang="en-US"/>
              </a:p>
            </p:txBody>
          </p:sp>
          <p:sp>
            <p:nvSpPr>
              <p:cNvPr id="69" name="Freeform 71"/>
              <p:cNvSpPr>
                <a:spLocks/>
              </p:cNvSpPr>
              <p:nvPr/>
            </p:nvSpPr>
            <p:spPr bwMode="auto">
              <a:xfrm>
                <a:off x="473" y="3017"/>
                <a:ext cx="157" cy="161"/>
              </a:xfrm>
              <a:custGeom>
                <a:avLst/>
                <a:gdLst/>
                <a:ahLst/>
                <a:cxnLst>
                  <a:cxn ang="0">
                    <a:pos x="126" y="161"/>
                  </a:cxn>
                  <a:cxn ang="0">
                    <a:pos x="0" y="30"/>
                  </a:cxn>
                  <a:cxn ang="0">
                    <a:pos x="32" y="0"/>
                  </a:cxn>
                  <a:cxn ang="0">
                    <a:pos x="157" y="131"/>
                  </a:cxn>
                  <a:cxn ang="0">
                    <a:pos x="126" y="161"/>
                  </a:cxn>
                </a:cxnLst>
                <a:rect l="0" t="0" r="r" b="b"/>
                <a:pathLst>
                  <a:path w="157" h="161">
                    <a:moveTo>
                      <a:pt x="126" y="161"/>
                    </a:moveTo>
                    <a:lnTo>
                      <a:pt x="0" y="30"/>
                    </a:lnTo>
                    <a:lnTo>
                      <a:pt x="32" y="0"/>
                    </a:lnTo>
                    <a:lnTo>
                      <a:pt x="157" y="131"/>
                    </a:lnTo>
                    <a:lnTo>
                      <a:pt x="126"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0" name="Freeform 72"/>
              <p:cNvSpPr>
                <a:spLocks/>
              </p:cNvSpPr>
              <p:nvPr/>
            </p:nvSpPr>
            <p:spPr bwMode="auto">
              <a:xfrm>
                <a:off x="358" y="2875"/>
                <a:ext cx="147" cy="172"/>
              </a:xfrm>
              <a:custGeom>
                <a:avLst/>
                <a:gdLst/>
                <a:ahLst/>
                <a:cxnLst>
                  <a:cxn ang="0">
                    <a:pos x="115" y="172"/>
                  </a:cxn>
                  <a:cxn ang="0">
                    <a:pos x="0" y="31"/>
                  </a:cxn>
                  <a:cxn ang="0">
                    <a:pos x="31" y="0"/>
                  </a:cxn>
                  <a:cxn ang="0">
                    <a:pos x="147" y="142"/>
                  </a:cxn>
                  <a:cxn ang="0">
                    <a:pos x="115" y="172"/>
                  </a:cxn>
                </a:cxnLst>
                <a:rect l="0" t="0" r="r" b="b"/>
                <a:pathLst>
                  <a:path w="147" h="172">
                    <a:moveTo>
                      <a:pt x="115" y="172"/>
                    </a:moveTo>
                    <a:lnTo>
                      <a:pt x="0" y="31"/>
                    </a:lnTo>
                    <a:lnTo>
                      <a:pt x="31" y="0"/>
                    </a:lnTo>
                    <a:lnTo>
                      <a:pt x="147" y="142"/>
                    </a:lnTo>
                    <a:lnTo>
                      <a:pt x="115"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1" name="Freeform 73"/>
              <p:cNvSpPr>
                <a:spLocks/>
              </p:cNvSpPr>
              <p:nvPr/>
            </p:nvSpPr>
            <p:spPr bwMode="auto">
              <a:xfrm>
                <a:off x="274" y="2734"/>
                <a:ext cx="115" cy="172"/>
              </a:xfrm>
              <a:custGeom>
                <a:avLst/>
                <a:gdLst/>
                <a:ahLst/>
                <a:cxnLst>
                  <a:cxn ang="0">
                    <a:pos x="84" y="172"/>
                  </a:cxn>
                  <a:cxn ang="0">
                    <a:pos x="0" y="10"/>
                  </a:cxn>
                  <a:cxn ang="0">
                    <a:pos x="42" y="0"/>
                  </a:cxn>
                  <a:cxn ang="0">
                    <a:pos x="115" y="141"/>
                  </a:cxn>
                  <a:cxn ang="0">
                    <a:pos x="84" y="172"/>
                  </a:cxn>
                </a:cxnLst>
                <a:rect l="0" t="0" r="r" b="b"/>
                <a:pathLst>
                  <a:path w="115" h="172">
                    <a:moveTo>
                      <a:pt x="84" y="172"/>
                    </a:moveTo>
                    <a:lnTo>
                      <a:pt x="0" y="10"/>
                    </a:lnTo>
                    <a:lnTo>
                      <a:pt x="42" y="0"/>
                    </a:lnTo>
                    <a:lnTo>
                      <a:pt x="115" y="141"/>
                    </a:lnTo>
                    <a:lnTo>
                      <a:pt x="84"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2" name="Freeform 74"/>
              <p:cNvSpPr>
                <a:spLocks/>
              </p:cNvSpPr>
              <p:nvPr/>
            </p:nvSpPr>
            <p:spPr bwMode="auto">
              <a:xfrm>
                <a:off x="211" y="2572"/>
                <a:ext cx="105" cy="172"/>
              </a:xfrm>
              <a:custGeom>
                <a:avLst/>
                <a:gdLst/>
                <a:ahLst/>
                <a:cxnLst>
                  <a:cxn ang="0">
                    <a:pos x="63" y="172"/>
                  </a:cxn>
                  <a:cxn ang="0">
                    <a:pos x="0" y="11"/>
                  </a:cxn>
                  <a:cxn ang="0">
                    <a:pos x="42" y="0"/>
                  </a:cxn>
                  <a:cxn ang="0">
                    <a:pos x="105" y="162"/>
                  </a:cxn>
                  <a:cxn ang="0">
                    <a:pos x="63" y="172"/>
                  </a:cxn>
                </a:cxnLst>
                <a:rect l="0" t="0" r="r" b="b"/>
                <a:pathLst>
                  <a:path w="105" h="172">
                    <a:moveTo>
                      <a:pt x="63" y="172"/>
                    </a:moveTo>
                    <a:lnTo>
                      <a:pt x="0" y="11"/>
                    </a:lnTo>
                    <a:lnTo>
                      <a:pt x="42" y="0"/>
                    </a:lnTo>
                    <a:lnTo>
                      <a:pt x="105" y="162"/>
                    </a:lnTo>
                    <a:lnTo>
                      <a:pt x="63"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3" name="Freeform 75"/>
              <p:cNvSpPr>
                <a:spLocks/>
              </p:cNvSpPr>
              <p:nvPr/>
            </p:nvSpPr>
            <p:spPr bwMode="auto">
              <a:xfrm>
                <a:off x="169" y="2411"/>
                <a:ext cx="84" cy="172"/>
              </a:xfrm>
              <a:custGeom>
                <a:avLst/>
                <a:gdLst/>
                <a:ahLst/>
                <a:cxnLst>
                  <a:cxn ang="0">
                    <a:pos x="42" y="172"/>
                  </a:cxn>
                  <a:cxn ang="0">
                    <a:pos x="0" y="10"/>
                  </a:cxn>
                  <a:cxn ang="0">
                    <a:pos x="42" y="0"/>
                  </a:cxn>
                  <a:cxn ang="0">
                    <a:pos x="84" y="161"/>
                  </a:cxn>
                  <a:cxn ang="0">
                    <a:pos x="42" y="172"/>
                  </a:cxn>
                </a:cxnLst>
                <a:rect l="0" t="0" r="r" b="b"/>
                <a:pathLst>
                  <a:path w="84" h="172">
                    <a:moveTo>
                      <a:pt x="42" y="172"/>
                    </a:moveTo>
                    <a:lnTo>
                      <a:pt x="0" y="10"/>
                    </a:lnTo>
                    <a:lnTo>
                      <a:pt x="42" y="0"/>
                    </a:lnTo>
                    <a:lnTo>
                      <a:pt x="84" y="161"/>
                    </a:lnTo>
                    <a:lnTo>
                      <a:pt x="42"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4" name="Freeform 76"/>
              <p:cNvSpPr>
                <a:spLocks/>
              </p:cNvSpPr>
              <p:nvPr/>
            </p:nvSpPr>
            <p:spPr bwMode="auto">
              <a:xfrm>
                <a:off x="159" y="2260"/>
                <a:ext cx="52" cy="161"/>
              </a:xfrm>
              <a:custGeom>
                <a:avLst/>
                <a:gdLst/>
                <a:ahLst/>
                <a:cxnLst>
                  <a:cxn ang="0">
                    <a:pos x="10" y="161"/>
                  </a:cxn>
                  <a:cxn ang="0">
                    <a:pos x="0" y="0"/>
                  </a:cxn>
                  <a:cxn ang="0">
                    <a:pos x="42" y="0"/>
                  </a:cxn>
                  <a:cxn ang="0">
                    <a:pos x="52" y="151"/>
                  </a:cxn>
                  <a:cxn ang="0">
                    <a:pos x="10" y="161"/>
                  </a:cxn>
                </a:cxnLst>
                <a:rect l="0" t="0" r="r" b="b"/>
                <a:pathLst>
                  <a:path w="52" h="161">
                    <a:moveTo>
                      <a:pt x="10" y="161"/>
                    </a:moveTo>
                    <a:lnTo>
                      <a:pt x="0" y="0"/>
                    </a:lnTo>
                    <a:lnTo>
                      <a:pt x="42" y="0"/>
                    </a:lnTo>
                    <a:lnTo>
                      <a:pt x="52" y="151"/>
                    </a:lnTo>
                    <a:lnTo>
                      <a:pt x="1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5" name="Oval 77"/>
              <p:cNvSpPr>
                <a:spLocks noChangeArrowheads="1"/>
              </p:cNvSpPr>
              <p:nvPr/>
            </p:nvSpPr>
            <p:spPr bwMode="auto">
              <a:xfrm>
                <a:off x="180" y="806"/>
                <a:ext cx="4491" cy="2978"/>
              </a:xfrm>
              <a:prstGeom prst="ellipse">
                <a:avLst/>
              </a:prstGeom>
              <a:noFill/>
              <a:ln w="33338">
                <a:solidFill>
                  <a:srgbClr val="541400"/>
                </a:solidFill>
                <a:round/>
                <a:headEnd/>
                <a:tailEnd/>
              </a:ln>
            </p:spPr>
            <p:txBody>
              <a:bodyPr>
                <a:prstTxWarp prst="textNoShape">
                  <a:avLst/>
                </a:prstTxWarp>
              </a:bodyPr>
              <a:lstStyle/>
              <a:p>
                <a:endParaRPr lang="en-US"/>
              </a:p>
            </p:txBody>
          </p:sp>
        </p:grpSp>
        <p:sp>
          <p:nvSpPr>
            <p:cNvPr id="12" name="Rectangle 78"/>
            <p:cNvSpPr>
              <a:spLocks noChangeArrowheads="1"/>
            </p:cNvSpPr>
            <p:nvPr/>
          </p:nvSpPr>
          <p:spPr bwMode="auto">
            <a:xfrm>
              <a:off x="3985" y="2448"/>
              <a:ext cx="70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Structuring</a:t>
              </a:r>
              <a:endParaRPr lang="en-GB" sz="3200">
                <a:solidFill>
                  <a:schemeClr val="tx2"/>
                </a:solidFill>
                <a:latin typeface="Arial Narrow" charset="0"/>
              </a:endParaRPr>
            </a:p>
          </p:txBody>
        </p:sp>
        <p:sp>
          <p:nvSpPr>
            <p:cNvPr id="13" name="Rectangle 79"/>
            <p:cNvSpPr>
              <a:spLocks noChangeArrowheads="1"/>
            </p:cNvSpPr>
            <p:nvPr/>
          </p:nvSpPr>
          <p:spPr bwMode="auto">
            <a:xfrm>
              <a:off x="4650" y="2212"/>
              <a:ext cx="6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Inventising</a:t>
              </a:r>
              <a:endParaRPr lang="en-GB" sz="1600">
                <a:solidFill>
                  <a:srgbClr val="541400"/>
                </a:solidFill>
                <a:latin typeface="Comic Sans MS" charset="0"/>
              </a:endParaRPr>
            </a:p>
          </p:txBody>
        </p:sp>
      </p:grpSp>
      <p:grpSp>
        <p:nvGrpSpPr>
          <p:cNvPr id="76" name="Group 80"/>
          <p:cNvGrpSpPr>
            <a:grpSpLocks/>
          </p:cNvGrpSpPr>
          <p:nvPr/>
        </p:nvGrpSpPr>
        <p:grpSpPr bwMode="auto">
          <a:xfrm>
            <a:off x="304800" y="1624013"/>
            <a:ext cx="6019800" cy="4167187"/>
            <a:chOff x="192" y="977"/>
            <a:chExt cx="3792" cy="2625"/>
          </a:xfrm>
        </p:grpSpPr>
        <p:sp>
          <p:nvSpPr>
            <p:cNvPr id="77" name="Oval 81"/>
            <p:cNvSpPr>
              <a:spLocks noChangeArrowheads="1"/>
            </p:cNvSpPr>
            <p:nvPr/>
          </p:nvSpPr>
          <p:spPr bwMode="auto">
            <a:xfrm>
              <a:off x="213" y="998"/>
              <a:ext cx="3750" cy="2584"/>
            </a:xfrm>
            <a:prstGeom prst="ellipse">
              <a:avLst/>
            </a:prstGeom>
            <a:solidFill>
              <a:srgbClr val="FFD9B3"/>
            </a:solidFill>
            <a:ln w="9525">
              <a:noFill/>
              <a:round/>
              <a:headEnd/>
              <a:tailEnd/>
            </a:ln>
          </p:spPr>
          <p:txBody>
            <a:bodyPr>
              <a:prstTxWarp prst="textNoShape">
                <a:avLst/>
              </a:prstTxWarp>
            </a:bodyPr>
            <a:lstStyle/>
            <a:p>
              <a:endParaRPr lang="en-US"/>
            </a:p>
          </p:txBody>
        </p:sp>
        <p:sp>
          <p:nvSpPr>
            <p:cNvPr id="78" name="Oval 82"/>
            <p:cNvSpPr>
              <a:spLocks noChangeArrowheads="1"/>
            </p:cNvSpPr>
            <p:nvPr/>
          </p:nvSpPr>
          <p:spPr bwMode="auto">
            <a:xfrm>
              <a:off x="192" y="977"/>
              <a:ext cx="3792" cy="2625"/>
            </a:xfrm>
            <a:prstGeom prst="ellipse">
              <a:avLst/>
            </a:prstGeom>
            <a:noFill/>
            <a:ln w="66675">
              <a:solidFill>
                <a:srgbClr val="E10000"/>
              </a:solidFill>
              <a:round/>
              <a:headEnd/>
              <a:tailEnd/>
            </a:ln>
          </p:spPr>
          <p:txBody>
            <a:bodyPr>
              <a:prstTxWarp prst="textNoShape">
                <a:avLst/>
              </a:prstTxWarp>
            </a:bodyPr>
            <a:lstStyle/>
            <a:p>
              <a:endParaRPr lang="en-US"/>
            </a:p>
          </p:txBody>
        </p:sp>
        <p:sp>
          <p:nvSpPr>
            <p:cNvPr id="79" name="Rectangle 83"/>
            <p:cNvSpPr>
              <a:spLocks noChangeArrowheads="1"/>
            </p:cNvSpPr>
            <p:nvPr/>
          </p:nvSpPr>
          <p:spPr bwMode="auto">
            <a:xfrm>
              <a:off x="2575" y="2515"/>
              <a:ext cx="41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Formal</a:t>
              </a:r>
              <a:endParaRPr lang="en-GB" sz="3200">
                <a:solidFill>
                  <a:schemeClr val="tx2"/>
                </a:solidFill>
                <a:latin typeface="Arial Narrow" charset="0"/>
              </a:endParaRPr>
            </a:p>
          </p:txBody>
        </p:sp>
        <p:sp>
          <p:nvSpPr>
            <p:cNvPr id="80" name="Rectangle 84"/>
            <p:cNvSpPr>
              <a:spLocks noChangeArrowheads="1"/>
            </p:cNvSpPr>
            <p:nvPr/>
          </p:nvSpPr>
          <p:spPr bwMode="auto">
            <a:xfrm>
              <a:off x="2973" y="2515"/>
              <a:ext cx="269"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ising</a:t>
              </a:r>
              <a:endParaRPr lang="en-GB" sz="3200">
                <a:solidFill>
                  <a:schemeClr val="tx2"/>
                </a:solidFill>
                <a:latin typeface="Arial Narrow" charset="0"/>
              </a:endParaRPr>
            </a:p>
          </p:txBody>
        </p:sp>
        <p:sp>
          <p:nvSpPr>
            <p:cNvPr id="81" name="Rectangle 85"/>
            <p:cNvSpPr>
              <a:spLocks noChangeArrowheads="1"/>
            </p:cNvSpPr>
            <p:nvPr/>
          </p:nvSpPr>
          <p:spPr bwMode="auto">
            <a:xfrm>
              <a:off x="3361" y="2202"/>
              <a:ext cx="60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Observing</a:t>
              </a:r>
              <a:endParaRPr lang="en-GB" sz="3200">
                <a:solidFill>
                  <a:schemeClr val="tx2"/>
                </a:solidFill>
                <a:latin typeface="Arial Narrow" charset="0"/>
              </a:endParaRPr>
            </a:p>
          </p:txBody>
        </p:sp>
        <p:sp>
          <p:nvSpPr>
            <p:cNvPr id="82" name="Oval 86"/>
            <p:cNvSpPr>
              <a:spLocks noChangeArrowheads="1"/>
            </p:cNvSpPr>
            <p:nvPr/>
          </p:nvSpPr>
          <p:spPr bwMode="auto">
            <a:xfrm>
              <a:off x="213" y="1230"/>
              <a:ext cx="3132" cy="2201"/>
            </a:xfrm>
            <a:prstGeom prst="ellipse">
              <a:avLst/>
            </a:prstGeom>
            <a:noFill/>
            <a:ln w="33338">
              <a:solidFill>
                <a:srgbClr val="E10000"/>
              </a:solidFill>
              <a:round/>
              <a:headEnd/>
              <a:tailEnd/>
            </a:ln>
          </p:spPr>
          <p:txBody>
            <a:bodyPr>
              <a:prstTxWarp prst="textNoShape">
                <a:avLst/>
              </a:prstTxWarp>
            </a:bodyPr>
            <a:lstStyle/>
            <a:p>
              <a:endParaRPr lang="en-US"/>
            </a:p>
          </p:txBody>
        </p:sp>
      </p:grpSp>
      <p:grpSp>
        <p:nvGrpSpPr>
          <p:cNvPr id="83" name="Group 87"/>
          <p:cNvGrpSpPr>
            <a:grpSpLocks/>
          </p:cNvGrpSpPr>
          <p:nvPr/>
        </p:nvGrpSpPr>
        <p:grpSpPr bwMode="auto">
          <a:xfrm>
            <a:off x="228600" y="2286000"/>
            <a:ext cx="3808413" cy="2787650"/>
            <a:chOff x="175" y="1432"/>
            <a:chExt cx="2399" cy="1756"/>
          </a:xfrm>
        </p:grpSpPr>
        <p:sp>
          <p:nvSpPr>
            <p:cNvPr id="84" name="Oval 88"/>
            <p:cNvSpPr>
              <a:spLocks noChangeArrowheads="1"/>
            </p:cNvSpPr>
            <p:nvPr/>
          </p:nvSpPr>
          <p:spPr bwMode="auto">
            <a:xfrm>
              <a:off x="207" y="1452"/>
              <a:ext cx="2347" cy="1716"/>
            </a:xfrm>
            <a:prstGeom prst="ellipse">
              <a:avLst/>
            </a:prstGeom>
            <a:solidFill>
              <a:srgbClr val="FFFF4C"/>
            </a:solidFill>
            <a:ln w="9525">
              <a:noFill/>
              <a:round/>
              <a:headEnd/>
              <a:tailEnd/>
            </a:ln>
          </p:spPr>
          <p:txBody>
            <a:bodyPr>
              <a:prstTxWarp prst="textNoShape">
                <a:avLst/>
              </a:prstTxWarp>
            </a:bodyPr>
            <a:lstStyle/>
            <a:p>
              <a:endParaRPr lang="en-US"/>
            </a:p>
          </p:txBody>
        </p:sp>
        <p:sp>
          <p:nvSpPr>
            <p:cNvPr id="85" name="Oval 89"/>
            <p:cNvSpPr>
              <a:spLocks noChangeArrowheads="1"/>
            </p:cNvSpPr>
            <p:nvPr/>
          </p:nvSpPr>
          <p:spPr bwMode="auto">
            <a:xfrm>
              <a:off x="186" y="1432"/>
              <a:ext cx="2388" cy="1756"/>
            </a:xfrm>
            <a:prstGeom prst="ellipse">
              <a:avLst/>
            </a:prstGeom>
            <a:noFill/>
            <a:ln w="66675">
              <a:solidFill>
                <a:srgbClr val="005E00"/>
              </a:solidFill>
              <a:round/>
              <a:headEnd/>
              <a:tailEnd/>
            </a:ln>
          </p:spPr>
          <p:txBody>
            <a:bodyPr>
              <a:prstTxWarp prst="textNoShape">
                <a:avLst/>
              </a:prstTxWarp>
            </a:bodyPr>
            <a:lstStyle/>
            <a:p>
              <a:endParaRPr lang="en-US"/>
            </a:p>
          </p:txBody>
        </p:sp>
        <p:sp>
          <p:nvSpPr>
            <p:cNvPr id="86" name="Rectangle 90"/>
            <p:cNvSpPr>
              <a:spLocks noChangeArrowheads="1"/>
            </p:cNvSpPr>
            <p:nvPr/>
          </p:nvSpPr>
          <p:spPr bwMode="auto">
            <a:xfrm>
              <a:off x="1500" y="2373"/>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Image</a:t>
              </a:r>
              <a:endParaRPr lang="en-GB" sz="3200">
                <a:solidFill>
                  <a:schemeClr val="tx2"/>
                </a:solidFill>
                <a:latin typeface="Arial Narrow" charset="0"/>
              </a:endParaRPr>
            </a:p>
          </p:txBody>
        </p:sp>
        <p:sp>
          <p:nvSpPr>
            <p:cNvPr id="87" name="Rectangle 91"/>
            <p:cNvSpPr>
              <a:spLocks noChangeArrowheads="1"/>
            </p:cNvSpPr>
            <p:nvPr/>
          </p:nvSpPr>
          <p:spPr bwMode="auto">
            <a:xfrm>
              <a:off x="1500" y="2525"/>
              <a:ext cx="378"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having</a:t>
              </a:r>
              <a:endParaRPr lang="en-GB" sz="3200">
                <a:solidFill>
                  <a:schemeClr val="tx2"/>
                </a:solidFill>
                <a:latin typeface="Arial Narrow" charset="0"/>
              </a:endParaRPr>
            </a:p>
          </p:txBody>
        </p:sp>
        <p:sp>
          <p:nvSpPr>
            <p:cNvPr id="88" name="Rectangle 92"/>
            <p:cNvSpPr>
              <a:spLocks noChangeArrowheads="1"/>
            </p:cNvSpPr>
            <p:nvPr/>
          </p:nvSpPr>
          <p:spPr bwMode="auto">
            <a:xfrm>
              <a:off x="2014" y="2141"/>
              <a:ext cx="53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Property</a:t>
              </a:r>
              <a:endParaRPr lang="en-GB" sz="3200">
                <a:solidFill>
                  <a:schemeClr val="tx2"/>
                </a:solidFill>
                <a:latin typeface="Arial Narrow" charset="0"/>
              </a:endParaRPr>
            </a:p>
          </p:txBody>
        </p:sp>
        <p:sp>
          <p:nvSpPr>
            <p:cNvPr id="89" name="Rectangle 93"/>
            <p:cNvSpPr>
              <a:spLocks noChangeArrowheads="1"/>
            </p:cNvSpPr>
            <p:nvPr/>
          </p:nvSpPr>
          <p:spPr bwMode="auto">
            <a:xfrm>
              <a:off x="2014" y="2293"/>
              <a:ext cx="4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noticing</a:t>
              </a:r>
              <a:endParaRPr lang="en-GB" sz="3200">
                <a:solidFill>
                  <a:schemeClr val="tx2"/>
                </a:solidFill>
                <a:latin typeface="Arial Narrow" charset="0"/>
              </a:endParaRPr>
            </a:p>
          </p:txBody>
        </p:sp>
        <p:sp>
          <p:nvSpPr>
            <p:cNvPr id="90" name="Oval 94"/>
            <p:cNvSpPr>
              <a:spLocks noChangeArrowheads="1"/>
            </p:cNvSpPr>
            <p:nvPr/>
          </p:nvSpPr>
          <p:spPr bwMode="auto">
            <a:xfrm>
              <a:off x="175" y="1735"/>
              <a:ext cx="1802" cy="1292"/>
            </a:xfrm>
            <a:prstGeom prst="ellipse">
              <a:avLst/>
            </a:prstGeom>
            <a:noFill/>
            <a:ln w="33338">
              <a:solidFill>
                <a:srgbClr val="005E00"/>
              </a:solidFill>
              <a:round/>
              <a:headEnd/>
              <a:tailEnd/>
            </a:ln>
          </p:spPr>
          <p:txBody>
            <a:bodyPr>
              <a:prstTxWarp prst="textNoShape">
                <a:avLst/>
              </a:prstTxWarp>
            </a:bodyPr>
            <a:lstStyle/>
            <a:p>
              <a:endParaRPr lang="en-US"/>
            </a:p>
          </p:txBody>
        </p:sp>
      </p:grpSp>
      <p:grpSp>
        <p:nvGrpSpPr>
          <p:cNvPr id="91" name="Group 95"/>
          <p:cNvGrpSpPr>
            <a:grpSpLocks/>
          </p:cNvGrpSpPr>
          <p:nvPr/>
        </p:nvGrpSpPr>
        <p:grpSpPr bwMode="auto">
          <a:xfrm>
            <a:off x="228600" y="3124200"/>
            <a:ext cx="2044700" cy="1314450"/>
            <a:chOff x="144" y="1968"/>
            <a:chExt cx="1288" cy="828"/>
          </a:xfrm>
        </p:grpSpPr>
        <p:sp>
          <p:nvSpPr>
            <p:cNvPr id="92" name="Oval 96"/>
            <p:cNvSpPr>
              <a:spLocks noChangeArrowheads="1"/>
            </p:cNvSpPr>
            <p:nvPr/>
          </p:nvSpPr>
          <p:spPr bwMode="auto">
            <a:xfrm>
              <a:off x="165" y="1988"/>
              <a:ext cx="1247" cy="788"/>
            </a:xfrm>
            <a:prstGeom prst="ellipse">
              <a:avLst/>
            </a:prstGeom>
            <a:solidFill>
              <a:srgbClr val="B3B3D9"/>
            </a:solidFill>
            <a:ln w="9525">
              <a:noFill/>
              <a:round/>
              <a:headEnd/>
              <a:tailEnd/>
            </a:ln>
          </p:spPr>
          <p:txBody>
            <a:bodyPr>
              <a:prstTxWarp prst="textNoShape">
                <a:avLst/>
              </a:prstTxWarp>
            </a:bodyPr>
            <a:lstStyle/>
            <a:p>
              <a:endParaRPr lang="en-US"/>
            </a:p>
          </p:txBody>
        </p:sp>
        <p:sp>
          <p:nvSpPr>
            <p:cNvPr id="93" name="Oval 97"/>
            <p:cNvSpPr>
              <a:spLocks noChangeArrowheads="1"/>
            </p:cNvSpPr>
            <p:nvPr/>
          </p:nvSpPr>
          <p:spPr bwMode="auto">
            <a:xfrm>
              <a:off x="144" y="1968"/>
              <a:ext cx="1288" cy="828"/>
            </a:xfrm>
            <a:prstGeom prst="ellipse">
              <a:avLst/>
            </a:prstGeom>
            <a:noFill/>
            <a:ln w="66675">
              <a:solidFill>
                <a:srgbClr val="170054"/>
              </a:solidFill>
              <a:round/>
              <a:headEnd/>
              <a:tailEnd/>
            </a:ln>
          </p:spPr>
          <p:txBody>
            <a:bodyPr>
              <a:prstTxWarp prst="textNoShape">
                <a:avLst/>
              </a:prstTxWarp>
            </a:bodyPr>
            <a:lstStyle/>
            <a:p>
              <a:endParaRPr lang="en-US"/>
            </a:p>
          </p:txBody>
        </p:sp>
        <p:sp>
          <p:nvSpPr>
            <p:cNvPr id="94" name="Rectangle 98"/>
            <p:cNvSpPr>
              <a:spLocks noChangeArrowheads="1"/>
            </p:cNvSpPr>
            <p:nvPr/>
          </p:nvSpPr>
          <p:spPr bwMode="auto">
            <a:xfrm>
              <a:off x="306" y="2304"/>
              <a:ext cx="53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Primitive</a:t>
              </a:r>
              <a:endParaRPr lang="en-GB" sz="3200">
                <a:solidFill>
                  <a:schemeClr val="tx2"/>
                </a:solidFill>
                <a:latin typeface="Arial Narrow" charset="0"/>
              </a:endParaRPr>
            </a:p>
          </p:txBody>
        </p:sp>
        <p:sp>
          <p:nvSpPr>
            <p:cNvPr id="95" name="Rectangle 99"/>
            <p:cNvSpPr>
              <a:spLocks noChangeArrowheads="1"/>
            </p:cNvSpPr>
            <p:nvPr/>
          </p:nvSpPr>
          <p:spPr bwMode="auto">
            <a:xfrm>
              <a:off x="903" y="2102"/>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Image</a:t>
              </a:r>
              <a:endParaRPr lang="en-GB" sz="3200">
                <a:solidFill>
                  <a:schemeClr val="tx2"/>
                </a:solidFill>
                <a:latin typeface="Arial Narrow" charset="0"/>
              </a:endParaRPr>
            </a:p>
          </p:txBody>
        </p:sp>
        <p:sp>
          <p:nvSpPr>
            <p:cNvPr id="96" name="Oval 100"/>
            <p:cNvSpPr>
              <a:spLocks noChangeArrowheads="1"/>
            </p:cNvSpPr>
            <p:nvPr/>
          </p:nvSpPr>
          <p:spPr bwMode="auto">
            <a:xfrm>
              <a:off x="154" y="2180"/>
              <a:ext cx="734" cy="454"/>
            </a:xfrm>
            <a:prstGeom prst="ellipse">
              <a:avLst/>
            </a:prstGeom>
            <a:noFill/>
            <a:ln w="33338">
              <a:solidFill>
                <a:srgbClr val="170054"/>
              </a:solidFill>
              <a:round/>
              <a:headEnd/>
              <a:tailEnd/>
            </a:ln>
          </p:spPr>
          <p:txBody>
            <a:bodyPr>
              <a:prstTxWarp prst="textNoShape">
                <a:avLst/>
              </a:prstTxWarp>
            </a:bodyPr>
            <a:lstStyle/>
            <a:p>
              <a:endParaRPr lang="en-US"/>
            </a:p>
          </p:txBody>
        </p:sp>
        <p:sp>
          <p:nvSpPr>
            <p:cNvPr id="97" name="Rectangle 101"/>
            <p:cNvSpPr>
              <a:spLocks noChangeArrowheads="1"/>
            </p:cNvSpPr>
            <p:nvPr/>
          </p:nvSpPr>
          <p:spPr bwMode="auto">
            <a:xfrm>
              <a:off x="960" y="2274"/>
              <a:ext cx="41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making</a:t>
              </a:r>
              <a:endParaRPr lang="en-GB" sz="3200">
                <a:solidFill>
                  <a:schemeClr val="tx2"/>
                </a:solidFill>
                <a:latin typeface="Arial Narrow" charset="0"/>
              </a:endParaRPr>
            </a:p>
          </p:txBody>
        </p:sp>
      </p:grpSp>
      <p:sp>
        <p:nvSpPr>
          <p:cNvPr id="3" name="Rounded Rectangle 2"/>
          <p:cNvSpPr/>
          <p:nvPr/>
        </p:nvSpPr>
        <p:spPr bwMode="auto">
          <a:xfrm>
            <a:off x="6812757" y="842574"/>
            <a:ext cx="1785937" cy="461540"/>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bg1"/>
                </a:solidFill>
                <a:effectLst/>
                <a:latin typeface="Chalkboard" charset="0"/>
              </a:rPr>
              <a:t>Folding Back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Templating</a:t>
            </a:r>
            <a:r>
              <a:rPr lang="en-US" dirty="0"/>
              <a:t> &amp; Re-Constructing</a:t>
            </a:r>
          </a:p>
        </p:txBody>
      </p:sp>
      <p:sp>
        <p:nvSpPr>
          <p:cNvPr id="3" name="Content Placeholder 2"/>
          <p:cNvSpPr>
            <a:spLocks noGrp="1"/>
          </p:cNvSpPr>
          <p:nvPr>
            <p:ph idx="1"/>
          </p:nvPr>
        </p:nvSpPr>
        <p:spPr>
          <a:xfrm>
            <a:off x="990600" y="1676400"/>
            <a:ext cx="7772400" cy="2819400"/>
          </a:xfrm>
        </p:spPr>
        <p:txBody>
          <a:bodyPr/>
          <a:lstStyle/>
          <a:p>
            <a:r>
              <a:rPr lang="en-US" dirty="0"/>
              <a:t>Instrumental &amp; Relational Understanding </a:t>
            </a:r>
            <a:br>
              <a:rPr lang="en-US" dirty="0"/>
            </a:br>
            <a:r>
              <a:rPr lang="en-US" dirty="0"/>
              <a:t>(</a:t>
            </a:r>
            <a:r>
              <a:rPr lang="en-US" dirty="0" err="1"/>
              <a:t>Skemp</a:t>
            </a:r>
            <a:r>
              <a:rPr lang="en-US" dirty="0"/>
              <a:t> 1971)</a:t>
            </a:r>
          </a:p>
          <a:p>
            <a:r>
              <a:rPr lang="en-US" dirty="0"/>
              <a:t>Following a Template &amp; Reconstructing to Meet Circumstances</a:t>
            </a:r>
          </a:p>
          <a:p>
            <a:r>
              <a:rPr lang="en-US" dirty="0"/>
              <a:t>Procedural &amp; Conceptual</a:t>
            </a:r>
          </a:p>
          <a:p>
            <a:r>
              <a:rPr lang="en-US" dirty="0"/>
              <a:t>Formal &amp; Intuitive insight/comprehension</a:t>
            </a:r>
          </a:p>
          <a:p>
            <a:r>
              <a:rPr lang="en-US" dirty="0"/>
              <a:t>Trained </a:t>
            </a:r>
            <a:r>
              <a:rPr lang="en-US" dirty="0" err="1"/>
              <a:t>Behaviour</a:t>
            </a:r>
            <a:r>
              <a:rPr lang="en-US" dirty="0"/>
              <a:t> &amp; Educated Awareness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Templating &amp; Reconstruction: examples</a:t>
            </a:r>
          </a:p>
        </p:txBody>
      </p:sp>
      <p:sp>
        <p:nvSpPr>
          <p:cNvPr id="3" name="Content Placeholder 2"/>
          <p:cNvSpPr>
            <a:spLocks noGrp="1"/>
          </p:cNvSpPr>
          <p:nvPr>
            <p:ph idx="1"/>
          </p:nvPr>
        </p:nvSpPr>
        <p:spPr/>
        <p:txBody>
          <a:bodyPr/>
          <a:lstStyle/>
          <a:p>
            <a:r>
              <a:rPr lang="en-GB" dirty="0"/>
              <a:t>Reverse Number Notation</a:t>
            </a:r>
          </a:p>
          <a:p>
            <a:r>
              <a:rPr lang="en-GB" dirty="0"/>
              <a:t>What can be said about </a:t>
            </a:r>
            <a:r>
              <a:rPr lang="en-GB" i="1" dirty="0"/>
              <a:t>f</a:t>
            </a:r>
            <a:r>
              <a:rPr lang="en-GB" dirty="0"/>
              <a:t> if </a:t>
            </a:r>
          </a:p>
        </p:txBody>
      </p:sp>
      <p:graphicFrame>
        <p:nvGraphicFramePr>
          <p:cNvPr id="4" name="Object 3"/>
          <p:cNvGraphicFramePr>
            <a:graphicFrameLocks noChangeAspect="1"/>
          </p:cNvGraphicFramePr>
          <p:nvPr>
            <p:extLst>
              <p:ext uri="{D42A27DB-BD31-4B8C-83A1-F6EECF244321}">
                <p14:modId xmlns:p14="http://schemas.microsoft.com/office/powerpoint/2010/main" val="4265451368"/>
              </p:ext>
            </p:extLst>
          </p:nvPr>
        </p:nvGraphicFramePr>
        <p:xfrm>
          <a:off x="5563852" y="1919354"/>
          <a:ext cx="2248508" cy="871297"/>
        </p:xfrm>
        <a:graphic>
          <a:graphicData uri="http://schemas.openxmlformats.org/presentationml/2006/ole">
            <mc:AlternateContent xmlns:mc="http://schemas.openxmlformats.org/markup-compatibility/2006">
              <mc:Choice xmlns:v="urn:schemas-microsoft-com:vml" Requires="v">
                <p:oleObj spid="_x0000_s1129" name="Equation" r:id="rId4" imgW="1016000" imgH="393700" progId="Equation.DSMT4">
                  <p:embed/>
                </p:oleObj>
              </mc:Choice>
              <mc:Fallback>
                <p:oleObj name="Equation" r:id="rId4" imgW="1016000" imgH="393700" progId="Equation.DSMT4">
                  <p:embed/>
                  <p:pic>
                    <p:nvPicPr>
                      <p:cNvPr id="0" name=""/>
                      <p:cNvPicPr/>
                      <p:nvPr/>
                    </p:nvPicPr>
                    <p:blipFill>
                      <a:blip r:embed="rId5"/>
                      <a:stretch>
                        <a:fillRect/>
                      </a:stretch>
                    </p:blipFill>
                    <p:spPr>
                      <a:xfrm>
                        <a:off x="5563852" y="1919354"/>
                        <a:ext cx="2248508" cy="871297"/>
                      </a:xfrm>
                      <a:prstGeom prst="rect">
                        <a:avLst/>
                      </a:prstGeom>
                    </p:spPr>
                  </p:pic>
                </p:oleObj>
              </mc:Fallback>
            </mc:AlternateContent>
          </a:graphicData>
        </a:graphic>
      </p:graphicFrame>
    </p:spTree>
    <p:extLst>
      <p:ext uri="{BB962C8B-B14F-4D97-AF65-F5344CB8AC3E}">
        <p14:creationId xmlns:p14="http://schemas.microsoft.com/office/powerpoint/2010/main" val="13280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Conceptions of Learning</a:t>
            </a:r>
          </a:p>
        </p:txBody>
      </p:sp>
      <p:sp>
        <p:nvSpPr>
          <p:cNvPr id="4" name="TextBox 3"/>
          <p:cNvSpPr txBox="1"/>
          <p:nvPr/>
        </p:nvSpPr>
        <p:spPr>
          <a:xfrm>
            <a:off x="1043608" y="1052736"/>
            <a:ext cx="1440160" cy="400110"/>
          </a:xfrm>
          <a:prstGeom prst="rect">
            <a:avLst/>
          </a:prstGeom>
          <a:noFill/>
        </p:spPr>
        <p:txBody>
          <a:bodyPr wrap="square" rtlCol="0">
            <a:spAutoFit/>
          </a:bodyPr>
          <a:lstStyle/>
          <a:p>
            <a:r>
              <a:rPr lang="en-GB" sz="2000" b="0">
                <a:solidFill>
                  <a:srgbClr val="000000"/>
                </a:solidFill>
              </a:rPr>
              <a:t>Staircase</a:t>
            </a:r>
          </a:p>
        </p:txBody>
      </p:sp>
      <p:grpSp>
        <p:nvGrpSpPr>
          <p:cNvPr id="5" name="Group 4"/>
          <p:cNvGrpSpPr/>
          <p:nvPr/>
        </p:nvGrpSpPr>
        <p:grpSpPr>
          <a:xfrm>
            <a:off x="899592" y="4005064"/>
            <a:ext cx="1656184" cy="2304256"/>
            <a:chOff x="2286000" y="368300"/>
            <a:chExt cx="4596324" cy="6108700"/>
          </a:xfrm>
        </p:grpSpPr>
        <p:pic>
          <p:nvPicPr>
            <p:cNvPr id="6" name="Picture 5"/>
            <p:cNvPicPr>
              <a:picLocks noChangeAspect="1"/>
            </p:cNvPicPr>
            <p:nvPr/>
          </p:nvPicPr>
          <p:blipFill>
            <a:blip r:embed="rId2"/>
            <a:stretch>
              <a:fillRect/>
            </a:stretch>
          </p:blipFill>
          <p:spPr>
            <a:xfrm>
              <a:off x="2286000" y="368300"/>
              <a:ext cx="4572000" cy="6108700"/>
            </a:xfrm>
            <a:prstGeom prst="rect">
              <a:avLst/>
            </a:prstGeom>
          </p:spPr>
        </p:pic>
        <p:sp>
          <p:nvSpPr>
            <p:cNvPr id="7" name="Freeform 6"/>
            <p:cNvSpPr/>
            <p:nvPr/>
          </p:nvSpPr>
          <p:spPr>
            <a:xfrm>
              <a:off x="4137587" y="1174292"/>
              <a:ext cx="2744737" cy="5284312"/>
            </a:xfrm>
            <a:custGeom>
              <a:avLst/>
              <a:gdLst>
                <a:gd name="connsiteX0" fmla="*/ 2676460 w 2744737"/>
                <a:gd name="connsiteY0" fmla="*/ 0 h 5284312"/>
                <a:gd name="connsiteX1" fmla="*/ 0 w 2744737"/>
                <a:gd name="connsiteY1" fmla="*/ 5229694 h 5284312"/>
                <a:gd name="connsiteX2" fmla="*/ 2744737 w 2744737"/>
                <a:gd name="connsiteY2" fmla="*/ 5284312 h 5284312"/>
                <a:gd name="connsiteX3" fmla="*/ 2676460 w 2744737"/>
                <a:gd name="connsiteY3" fmla="*/ 0 h 5284312"/>
              </a:gdLst>
              <a:ahLst/>
              <a:cxnLst>
                <a:cxn ang="0">
                  <a:pos x="connsiteX0" y="connsiteY0"/>
                </a:cxn>
                <a:cxn ang="0">
                  <a:pos x="connsiteX1" y="connsiteY1"/>
                </a:cxn>
                <a:cxn ang="0">
                  <a:pos x="connsiteX2" y="connsiteY2"/>
                </a:cxn>
                <a:cxn ang="0">
                  <a:pos x="connsiteX3" y="connsiteY3"/>
                </a:cxn>
              </a:cxnLst>
              <a:rect l="l" t="t" r="r" b="b"/>
              <a:pathLst>
                <a:path w="2744737" h="5284312">
                  <a:moveTo>
                    <a:pt x="2676460" y="0"/>
                  </a:moveTo>
                  <a:lnTo>
                    <a:pt x="0" y="5229694"/>
                  </a:lnTo>
                  <a:lnTo>
                    <a:pt x="2744737" y="5284312"/>
                  </a:lnTo>
                  <a:lnTo>
                    <a:pt x="2676460" y="0"/>
                  </a:lnTo>
                  <a:close/>
                </a:path>
              </a:pathLst>
            </a:custGeom>
            <a:solidFill>
              <a:srgbClr val="B3B3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8" name="Picture 7"/>
          <p:cNvPicPr>
            <a:picLocks noChangeAspect="1"/>
          </p:cNvPicPr>
          <p:nvPr/>
        </p:nvPicPr>
        <p:blipFill>
          <a:blip r:embed="rId3"/>
          <a:stretch>
            <a:fillRect/>
          </a:stretch>
        </p:blipFill>
        <p:spPr>
          <a:xfrm>
            <a:off x="395536" y="1556792"/>
            <a:ext cx="2823220" cy="2332445"/>
          </a:xfrm>
          <a:prstGeom prst="rect">
            <a:avLst/>
          </a:prstGeom>
        </p:spPr>
      </p:pic>
      <p:sp>
        <p:nvSpPr>
          <p:cNvPr id="9" name="TextBox 8"/>
          <p:cNvSpPr txBox="1"/>
          <p:nvPr/>
        </p:nvSpPr>
        <p:spPr>
          <a:xfrm>
            <a:off x="4139952" y="1052736"/>
            <a:ext cx="936104" cy="400110"/>
          </a:xfrm>
          <a:prstGeom prst="rect">
            <a:avLst/>
          </a:prstGeom>
          <a:noFill/>
        </p:spPr>
        <p:txBody>
          <a:bodyPr wrap="square" rtlCol="0">
            <a:spAutoFit/>
          </a:bodyPr>
          <a:lstStyle/>
          <a:p>
            <a:r>
              <a:rPr lang="en-GB" sz="2000" b="0">
                <a:solidFill>
                  <a:srgbClr val="000000"/>
                </a:solidFill>
              </a:rPr>
              <a:t>Spiral</a:t>
            </a:r>
          </a:p>
        </p:txBody>
      </p:sp>
      <p:pic>
        <p:nvPicPr>
          <p:cNvPr id="10" name="Picture 9"/>
          <p:cNvPicPr>
            <a:picLocks noChangeAspect="1"/>
          </p:cNvPicPr>
          <p:nvPr/>
        </p:nvPicPr>
        <p:blipFill>
          <a:blip r:embed="rId4"/>
          <a:stretch>
            <a:fillRect/>
          </a:stretch>
        </p:blipFill>
        <p:spPr>
          <a:xfrm>
            <a:off x="3563888" y="1628800"/>
            <a:ext cx="1944216" cy="2315250"/>
          </a:xfrm>
          <a:prstGeom prst="rect">
            <a:avLst/>
          </a:prstGeom>
        </p:spPr>
      </p:pic>
      <p:pic>
        <p:nvPicPr>
          <p:cNvPr id="11" name="Picture 10"/>
          <p:cNvPicPr>
            <a:picLocks noChangeAspect="1"/>
          </p:cNvPicPr>
          <p:nvPr/>
        </p:nvPicPr>
        <p:blipFill>
          <a:blip r:embed="rId5"/>
          <a:stretch>
            <a:fillRect/>
          </a:stretch>
        </p:blipFill>
        <p:spPr>
          <a:xfrm>
            <a:off x="3419872" y="4005064"/>
            <a:ext cx="2232248" cy="2316168"/>
          </a:xfrm>
          <a:prstGeom prst="rect">
            <a:avLst/>
          </a:prstGeom>
        </p:spPr>
      </p:pic>
      <p:sp>
        <p:nvSpPr>
          <p:cNvPr id="12" name="TextBox 11"/>
          <p:cNvSpPr txBox="1"/>
          <p:nvPr/>
        </p:nvSpPr>
        <p:spPr>
          <a:xfrm>
            <a:off x="6876256" y="1124744"/>
            <a:ext cx="1440160" cy="400110"/>
          </a:xfrm>
          <a:prstGeom prst="rect">
            <a:avLst/>
          </a:prstGeom>
          <a:noFill/>
        </p:spPr>
        <p:txBody>
          <a:bodyPr wrap="square" rtlCol="0">
            <a:spAutoFit/>
          </a:bodyPr>
          <a:lstStyle/>
          <a:p>
            <a:r>
              <a:rPr lang="en-GB" sz="2000" b="0">
                <a:solidFill>
                  <a:srgbClr val="000000"/>
                </a:solidFill>
              </a:rPr>
              <a:t>Maturation</a:t>
            </a:r>
          </a:p>
        </p:txBody>
      </p:sp>
      <p:pic>
        <p:nvPicPr>
          <p:cNvPr id="13" name="Picture 12"/>
          <p:cNvPicPr>
            <a:picLocks noChangeAspect="1"/>
          </p:cNvPicPr>
          <p:nvPr/>
        </p:nvPicPr>
        <p:blipFill>
          <a:blip r:embed="rId6"/>
          <a:stretch>
            <a:fillRect/>
          </a:stretch>
        </p:blipFill>
        <p:spPr>
          <a:xfrm>
            <a:off x="6372200" y="4005064"/>
            <a:ext cx="2376264" cy="2417000"/>
          </a:xfrm>
          <a:prstGeom prst="rect">
            <a:avLst/>
          </a:prstGeom>
        </p:spPr>
      </p:pic>
      <p:pic>
        <p:nvPicPr>
          <p:cNvPr id="14" name="Picture 13"/>
          <p:cNvPicPr>
            <a:picLocks noChangeAspect="1"/>
          </p:cNvPicPr>
          <p:nvPr/>
        </p:nvPicPr>
        <p:blipFill>
          <a:blip r:embed="rId7"/>
          <a:stretch>
            <a:fillRect/>
          </a:stretch>
        </p:blipFill>
        <p:spPr>
          <a:xfrm>
            <a:off x="6156176" y="1628800"/>
            <a:ext cx="2806612" cy="2160240"/>
          </a:xfrm>
          <a:prstGeom prst="rect">
            <a:avLst/>
          </a:prstGeom>
        </p:spPr>
      </p:pic>
    </p:spTree>
    <p:extLst>
      <p:ext uri="{BB962C8B-B14F-4D97-AF65-F5344CB8AC3E}">
        <p14:creationId xmlns:p14="http://schemas.microsoft.com/office/powerpoint/2010/main" val="288722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D2BD-584E-434B-8F2A-8F926C435CA1}"/>
              </a:ext>
            </a:extLst>
          </p:cNvPr>
          <p:cNvSpPr>
            <a:spLocks noGrp="1"/>
          </p:cNvSpPr>
          <p:nvPr>
            <p:ph type="title"/>
          </p:nvPr>
        </p:nvSpPr>
        <p:spPr/>
        <p:txBody>
          <a:bodyPr/>
          <a:lstStyle/>
          <a:p>
            <a:r>
              <a:rPr lang="en-GB" dirty="0"/>
              <a:t>Action &amp; Activity</a:t>
            </a:r>
          </a:p>
        </p:txBody>
      </p:sp>
      <p:sp>
        <p:nvSpPr>
          <p:cNvPr id="6" name="Triangle 5">
            <a:extLst>
              <a:ext uri="{FF2B5EF4-FFF2-40B4-BE49-F238E27FC236}">
                <a16:creationId xmlns:a16="http://schemas.microsoft.com/office/drawing/2014/main" id="{0C2D494E-BC6A-DE4B-8A8A-07FCCFF08899}"/>
              </a:ext>
            </a:extLst>
          </p:cNvPr>
          <p:cNvSpPr/>
          <p:nvPr/>
        </p:nvSpPr>
        <p:spPr bwMode="auto">
          <a:xfrm>
            <a:off x="1328661" y="2473913"/>
            <a:ext cx="1585445" cy="1366763"/>
          </a:xfrm>
          <a:prstGeom prst="triangle">
            <a:avLst/>
          </a:prstGeom>
          <a:solidFill>
            <a:schemeClr val="tx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12" name="TextBox 11">
            <a:extLst>
              <a:ext uri="{FF2B5EF4-FFF2-40B4-BE49-F238E27FC236}">
                <a16:creationId xmlns:a16="http://schemas.microsoft.com/office/drawing/2014/main" id="{B41A33A4-5CE9-8849-A21A-FADFBB671B28}"/>
              </a:ext>
            </a:extLst>
          </p:cNvPr>
          <p:cNvSpPr txBox="1"/>
          <p:nvPr/>
        </p:nvSpPr>
        <p:spPr>
          <a:xfrm>
            <a:off x="1187624" y="2060848"/>
            <a:ext cx="1784399" cy="400110"/>
          </a:xfrm>
          <a:prstGeom prst="rect">
            <a:avLst/>
          </a:prstGeom>
          <a:noFill/>
        </p:spPr>
        <p:txBody>
          <a:bodyPr wrap="none" rtlCol="0">
            <a:spAutoFit/>
          </a:bodyPr>
          <a:lstStyle/>
          <a:p>
            <a:r>
              <a:rPr lang="en-GB" sz="2000" b="0" dirty="0">
                <a:solidFill>
                  <a:srgbClr val="95492A"/>
                </a:solidFill>
              </a:rPr>
              <a:t>Teacher/Tutor</a:t>
            </a:r>
          </a:p>
        </p:txBody>
      </p:sp>
      <p:sp>
        <p:nvSpPr>
          <p:cNvPr id="13" name="TextBox 12">
            <a:extLst>
              <a:ext uri="{FF2B5EF4-FFF2-40B4-BE49-F238E27FC236}">
                <a16:creationId xmlns:a16="http://schemas.microsoft.com/office/drawing/2014/main" id="{CA478DE1-9ADF-304A-BCF5-11A5157AF0CA}"/>
              </a:ext>
            </a:extLst>
          </p:cNvPr>
          <p:cNvSpPr txBox="1"/>
          <p:nvPr/>
        </p:nvSpPr>
        <p:spPr>
          <a:xfrm>
            <a:off x="736835" y="3915126"/>
            <a:ext cx="1107163" cy="400110"/>
          </a:xfrm>
          <a:prstGeom prst="rect">
            <a:avLst/>
          </a:prstGeom>
          <a:noFill/>
        </p:spPr>
        <p:txBody>
          <a:bodyPr wrap="none" rtlCol="0">
            <a:spAutoFit/>
          </a:bodyPr>
          <a:lstStyle/>
          <a:p>
            <a:r>
              <a:rPr lang="en-GB" sz="2000" b="0" dirty="0">
                <a:solidFill>
                  <a:srgbClr val="95492A"/>
                </a:solidFill>
              </a:rPr>
              <a:t>Student</a:t>
            </a:r>
          </a:p>
        </p:txBody>
      </p:sp>
      <p:sp>
        <p:nvSpPr>
          <p:cNvPr id="15" name="TextBox 14">
            <a:extLst>
              <a:ext uri="{FF2B5EF4-FFF2-40B4-BE49-F238E27FC236}">
                <a16:creationId xmlns:a16="http://schemas.microsoft.com/office/drawing/2014/main" id="{70FAB515-BD5B-3A4A-A9FD-F9E3FEF72C5A}"/>
              </a:ext>
            </a:extLst>
          </p:cNvPr>
          <p:cNvSpPr txBox="1"/>
          <p:nvPr/>
        </p:nvSpPr>
        <p:spPr>
          <a:xfrm>
            <a:off x="2467735" y="3891327"/>
            <a:ext cx="883640" cy="400110"/>
          </a:xfrm>
          <a:prstGeom prst="rect">
            <a:avLst/>
          </a:prstGeom>
          <a:noFill/>
        </p:spPr>
        <p:txBody>
          <a:bodyPr wrap="none" rtlCol="0">
            <a:spAutoFit/>
          </a:bodyPr>
          <a:lstStyle/>
          <a:p>
            <a:r>
              <a:rPr lang="en-GB" sz="2000" b="0" dirty="0">
                <a:solidFill>
                  <a:srgbClr val="95492A"/>
                </a:solidFill>
              </a:rPr>
              <a:t>Maths</a:t>
            </a:r>
          </a:p>
        </p:txBody>
      </p:sp>
      <p:grpSp>
        <p:nvGrpSpPr>
          <p:cNvPr id="30" name="Group 29">
            <a:extLst>
              <a:ext uri="{FF2B5EF4-FFF2-40B4-BE49-F238E27FC236}">
                <a16:creationId xmlns:a16="http://schemas.microsoft.com/office/drawing/2014/main" id="{76636FB9-7F33-CF42-8402-192B6EC00A2B}"/>
              </a:ext>
            </a:extLst>
          </p:cNvPr>
          <p:cNvGrpSpPr/>
          <p:nvPr/>
        </p:nvGrpSpPr>
        <p:grpSpPr>
          <a:xfrm>
            <a:off x="5813840" y="2252933"/>
            <a:ext cx="2129248" cy="2113946"/>
            <a:chOff x="5251064" y="2138360"/>
            <a:chExt cx="2545864" cy="2527568"/>
          </a:xfrm>
        </p:grpSpPr>
        <p:sp>
          <p:nvSpPr>
            <p:cNvPr id="16" name="Rectangle 15">
              <a:extLst>
                <a:ext uri="{FF2B5EF4-FFF2-40B4-BE49-F238E27FC236}">
                  <a16:creationId xmlns:a16="http://schemas.microsoft.com/office/drawing/2014/main" id="{D0971F5E-192A-BE49-BD6B-D5E69411B60A}"/>
                </a:ext>
              </a:extLst>
            </p:cNvPr>
            <p:cNvSpPr/>
            <p:nvPr/>
          </p:nvSpPr>
          <p:spPr bwMode="auto">
            <a:xfrm rot="18906225">
              <a:off x="5623896" y="2492896"/>
              <a:ext cx="1800200" cy="1800200"/>
            </a:xfrm>
            <a:prstGeom prst="rect">
              <a:avLst/>
            </a:prstGeom>
            <a:solidFill>
              <a:schemeClr val="tx1"/>
            </a:solid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a:ln>
                  <a:noFill/>
                </a:ln>
                <a:solidFill>
                  <a:schemeClr val="tx1"/>
                </a:solidFill>
                <a:effectLst/>
                <a:latin typeface="Chalkboard" charset="0"/>
              </a:endParaRPr>
            </a:p>
          </p:txBody>
        </p:sp>
        <p:cxnSp>
          <p:nvCxnSpPr>
            <p:cNvPr id="18" name="Straight Connector 17">
              <a:extLst>
                <a:ext uri="{FF2B5EF4-FFF2-40B4-BE49-F238E27FC236}">
                  <a16:creationId xmlns:a16="http://schemas.microsoft.com/office/drawing/2014/main" id="{9FC639B2-7404-8A41-AF85-0B1EF3DAD3A6}"/>
                </a:ext>
              </a:extLst>
            </p:cNvPr>
            <p:cNvCxnSpPr/>
            <p:nvPr/>
          </p:nvCxnSpPr>
          <p:spPr bwMode="auto">
            <a:xfrm>
              <a:off x="6525112" y="2138360"/>
              <a:ext cx="0" cy="2527568"/>
            </a:xfrm>
            <a:prstGeom prst="line">
              <a:avLst/>
            </a:prstGeom>
            <a:solidFill>
              <a:schemeClr val="accent1"/>
            </a:solidFill>
            <a:ln w="28575" cap="flat" cmpd="sng" algn="ctr">
              <a:solidFill>
                <a:srgbClr val="000000"/>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0758AA05-B0BF-6441-9A88-C6BEFD4DA442}"/>
                </a:ext>
              </a:extLst>
            </p:cNvPr>
            <p:cNvCxnSpPr>
              <a:cxnSpLocks/>
            </p:cNvCxnSpPr>
            <p:nvPr/>
          </p:nvCxnSpPr>
          <p:spPr bwMode="auto">
            <a:xfrm flipV="1">
              <a:off x="5251064" y="3392996"/>
              <a:ext cx="2545864" cy="9148"/>
            </a:xfrm>
            <a:prstGeom prst="line">
              <a:avLst/>
            </a:prstGeom>
            <a:solidFill>
              <a:schemeClr val="accent1"/>
            </a:solidFill>
            <a:ln w="28575" cap="flat" cmpd="sng" algn="ctr">
              <a:solidFill>
                <a:srgbClr val="000000"/>
              </a:solidFill>
              <a:prstDash val="solid"/>
              <a:round/>
              <a:headEnd type="none" w="med" len="med"/>
              <a:tailEnd type="none" w="med" len="med"/>
            </a:ln>
            <a:effectLst/>
          </p:spPr>
        </p:cxnSp>
      </p:grpSp>
      <p:sp>
        <p:nvSpPr>
          <p:cNvPr id="23" name="TextBox 22">
            <a:extLst>
              <a:ext uri="{FF2B5EF4-FFF2-40B4-BE49-F238E27FC236}">
                <a16:creationId xmlns:a16="http://schemas.microsoft.com/office/drawing/2014/main" id="{F6E6113D-493D-844C-8E33-7B14A1501AF7}"/>
              </a:ext>
            </a:extLst>
          </p:cNvPr>
          <p:cNvSpPr txBox="1"/>
          <p:nvPr/>
        </p:nvSpPr>
        <p:spPr>
          <a:xfrm>
            <a:off x="6467547" y="1756621"/>
            <a:ext cx="807016" cy="400110"/>
          </a:xfrm>
          <a:prstGeom prst="rect">
            <a:avLst/>
          </a:prstGeom>
          <a:noFill/>
        </p:spPr>
        <p:txBody>
          <a:bodyPr wrap="none" rtlCol="0">
            <a:spAutoFit/>
          </a:bodyPr>
          <a:lstStyle/>
          <a:p>
            <a:r>
              <a:rPr lang="en-GB" sz="2000" b="0" dirty="0">
                <a:solidFill>
                  <a:srgbClr val="95492A"/>
                </a:solidFill>
              </a:rPr>
              <a:t>Goals</a:t>
            </a:r>
          </a:p>
        </p:txBody>
      </p:sp>
      <p:sp>
        <p:nvSpPr>
          <p:cNvPr id="25" name="TextBox 24">
            <a:extLst>
              <a:ext uri="{FF2B5EF4-FFF2-40B4-BE49-F238E27FC236}">
                <a16:creationId xmlns:a16="http://schemas.microsoft.com/office/drawing/2014/main" id="{D5E16279-95ED-3A45-8FA1-CB2F0FFE84A0}"/>
              </a:ext>
            </a:extLst>
          </p:cNvPr>
          <p:cNvSpPr txBox="1"/>
          <p:nvPr/>
        </p:nvSpPr>
        <p:spPr>
          <a:xfrm>
            <a:off x="6492079" y="4359211"/>
            <a:ext cx="967381" cy="707886"/>
          </a:xfrm>
          <a:prstGeom prst="rect">
            <a:avLst/>
          </a:prstGeom>
          <a:noFill/>
        </p:spPr>
        <p:txBody>
          <a:bodyPr wrap="none" rtlCol="0">
            <a:spAutoFit/>
          </a:bodyPr>
          <a:lstStyle/>
          <a:p>
            <a:pPr algn="ctr"/>
            <a:r>
              <a:rPr lang="en-GB" sz="2000" b="0" dirty="0">
                <a:solidFill>
                  <a:srgbClr val="95492A"/>
                </a:solidFill>
              </a:rPr>
              <a:t>Initial </a:t>
            </a:r>
            <a:br>
              <a:rPr lang="en-GB" sz="2000" b="0" dirty="0">
                <a:solidFill>
                  <a:srgbClr val="95492A"/>
                </a:solidFill>
              </a:rPr>
            </a:br>
            <a:r>
              <a:rPr lang="en-GB" sz="2000" b="0" dirty="0">
                <a:solidFill>
                  <a:srgbClr val="95492A"/>
                </a:solidFill>
              </a:rPr>
              <a:t>State</a:t>
            </a:r>
          </a:p>
        </p:txBody>
      </p:sp>
      <p:sp>
        <p:nvSpPr>
          <p:cNvPr id="26" name="TextBox 25">
            <a:extLst>
              <a:ext uri="{FF2B5EF4-FFF2-40B4-BE49-F238E27FC236}">
                <a16:creationId xmlns:a16="http://schemas.microsoft.com/office/drawing/2014/main" id="{66A3FF1A-3AB2-B049-945E-255E06593285}"/>
              </a:ext>
            </a:extLst>
          </p:cNvPr>
          <p:cNvSpPr txBox="1"/>
          <p:nvPr/>
        </p:nvSpPr>
        <p:spPr>
          <a:xfrm>
            <a:off x="4499992" y="3102200"/>
            <a:ext cx="1350370" cy="400110"/>
          </a:xfrm>
          <a:prstGeom prst="rect">
            <a:avLst/>
          </a:prstGeom>
          <a:noFill/>
        </p:spPr>
        <p:txBody>
          <a:bodyPr wrap="none" rtlCol="0">
            <a:spAutoFit/>
          </a:bodyPr>
          <a:lstStyle/>
          <a:p>
            <a:r>
              <a:rPr lang="en-GB" sz="2000" b="0" dirty="0">
                <a:solidFill>
                  <a:srgbClr val="95492A"/>
                </a:solidFill>
              </a:rPr>
              <a:t>Resources</a:t>
            </a:r>
          </a:p>
        </p:txBody>
      </p:sp>
      <p:sp>
        <p:nvSpPr>
          <p:cNvPr id="27" name="TextBox 26">
            <a:extLst>
              <a:ext uri="{FF2B5EF4-FFF2-40B4-BE49-F238E27FC236}">
                <a16:creationId xmlns:a16="http://schemas.microsoft.com/office/drawing/2014/main" id="{72A6B570-EBC2-3A49-BE96-606CDE1A42F2}"/>
              </a:ext>
            </a:extLst>
          </p:cNvPr>
          <p:cNvSpPr txBox="1"/>
          <p:nvPr/>
        </p:nvSpPr>
        <p:spPr>
          <a:xfrm>
            <a:off x="7943088" y="3109851"/>
            <a:ext cx="804323" cy="400110"/>
          </a:xfrm>
          <a:prstGeom prst="rect">
            <a:avLst/>
          </a:prstGeom>
          <a:noFill/>
        </p:spPr>
        <p:txBody>
          <a:bodyPr wrap="none" rtlCol="0">
            <a:spAutoFit/>
          </a:bodyPr>
          <a:lstStyle/>
          <a:p>
            <a:r>
              <a:rPr lang="en-GB" sz="2000" b="0" dirty="0">
                <a:solidFill>
                  <a:srgbClr val="95492A"/>
                </a:solidFill>
              </a:rPr>
              <a:t>Tasks</a:t>
            </a:r>
          </a:p>
        </p:txBody>
      </p:sp>
      <p:sp>
        <p:nvSpPr>
          <p:cNvPr id="28" name="Cloud 27">
            <a:extLst>
              <a:ext uri="{FF2B5EF4-FFF2-40B4-BE49-F238E27FC236}">
                <a16:creationId xmlns:a16="http://schemas.microsoft.com/office/drawing/2014/main" id="{E1366357-8D4B-9A4F-8645-A20AB8C8D11F}"/>
              </a:ext>
            </a:extLst>
          </p:cNvPr>
          <p:cNvSpPr/>
          <p:nvPr/>
        </p:nvSpPr>
        <p:spPr bwMode="auto">
          <a:xfrm>
            <a:off x="311820" y="1554279"/>
            <a:ext cx="3704544" cy="3386890"/>
          </a:xfrm>
          <a:prstGeom prst="cloud">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charset="0"/>
            </a:endParaRPr>
          </a:p>
        </p:txBody>
      </p:sp>
      <p:sp>
        <p:nvSpPr>
          <p:cNvPr id="29" name="TextBox 28">
            <a:extLst>
              <a:ext uri="{FF2B5EF4-FFF2-40B4-BE49-F238E27FC236}">
                <a16:creationId xmlns:a16="http://schemas.microsoft.com/office/drawing/2014/main" id="{354FB50B-6353-6B4D-B31E-0FB951964B6A}"/>
              </a:ext>
            </a:extLst>
          </p:cNvPr>
          <p:cNvSpPr txBox="1"/>
          <p:nvPr/>
        </p:nvSpPr>
        <p:spPr>
          <a:xfrm>
            <a:off x="2627674" y="4443275"/>
            <a:ext cx="842538" cy="400110"/>
          </a:xfrm>
          <a:prstGeom prst="rect">
            <a:avLst/>
          </a:prstGeom>
          <a:noFill/>
        </p:spPr>
        <p:txBody>
          <a:bodyPr wrap="none" rtlCol="0">
            <a:spAutoFit/>
          </a:bodyPr>
          <a:lstStyle/>
          <a:p>
            <a:r>
              <a:rPr lang="en-GB" sz="2000" b="0" dirty="0">
                <a:solidFill>
                  <a:srgbClr val="95492A"/>
                </a:solidFill>
              </a:rPr>
              <a:t>milieu</a:t>
            </a:r>
          </a:p>
        </p:txBody>
      </p:sp>
      <p:sp>
        <p:nvSpPr>
          <p:cNvPr id="31" name="TextBox 30">
            <a:extLst>
              <a:ext uri="{FF2B5EF4-FFF2-40B4-BE49-F238E27FC236}">
                <a16:creationId xmlns:a16="http://schemas.microsoft.com/office/drawing/2014/main" id="{BE790151-0627-DE43-9AA8-1A49DE909BDC}"/>
              </a:ext>
            </a:extLst>
          </p:cNvPr>
          <p:cNvSpPr txBox="1"/>
          <p:nvPr/>
        </p:nvSpPr>
        <p:spPr>
          <a:xfrm>
            <a:off x="809660" y="6130218"/>
            <a:ext cx="7535589" cy="400110"/>
          </a:xfrm>
          <a:prstGeom prst="rect">
            <a:avLst/>
          </a:prstGeom>
          <a:noFill/>
        </p:spPr>
        <p:txBody>
          <a:bodyPr wrap="none" rtlCol="0">
            <a:spAutoFit/>
          </a:bodyPr>
          <a:lstStyle/>
          <a:p>
            <a:r>
              <a:rPr lang="en-GB" sz="2000" b="0" dirty="0">
                <a:solidFill>
                  <a:srgbClr val="000000"/>
                </a:solidFill>
              </a:rPr>
              <a:t>Every act of a teacher is an intervention in students’ attention</a:t>
            </a:r>
          </a:p>
        </p:txBody>
      </p:sp>
      <p:sp>
        <p:nvSpPr>
          <p:cNvPr id="32" name="TextBox 31">
            <a:extLst>
              <a:ext uri="{FF2B5EF4-FFF2-40B4-BE49-F238E27FC236}">
                <a16:creationId xmlns:a16="http://schemas.microsoft.com/office/drawing/2014/main" id="{C8BC7E36-B459-FB43-BA1B-D0993BEC7962}"/>
              </a:ext>
            </a:extLst>
          </p:cNvPr>
          <p:cNvSpPr txBox="1"/>
          <p:nvPr/>
        </p:nvSpPr>
        <p:spPr>
          <a:xfrm>
            <a:off x="809660" y="5476952"/>
            <a:ext cx="7389331" cy="400110"/>
          </a:xfrm>
          <a:prstGeom prst="rect">
            <a:avLst/>
          </a:prstGeom>
          <a:noFill/>
        </p:spPr>
        <p:txBody>
          <a:bodyPr wrap="none" rtlCol="0">
            <a:spAutoFit/>
          </a:bodyPr>
          <a:lstStyle/>
          <a:p>
            <a:r>
              <a:rPr lang="en-GB" sz="2000" b="0" dirty="0">
                <a:solidFill>
                  <a:srgbClr val="000000"/>
                </a:solidFill>
              </a:rPr>
              <a:t>Teaching takes place IN time; learning takes place OVER time</a:t>
            </a:r>
          </a:p>
        </p:txBody>
      </p:sp>
    </p:spTree>
    <p:extLst>
      <p:ext uri="{BB962C8B-B14F-4D97-AF65-F5344CB8AC3E}">
        <p14:creationId xmlns:p14="http://schemas.microsoft.com/office/powerpoint/2010/main" val="138556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5" grpId="0"/>
      <p:bldP spid="23" grpId="0"/>
      <p:bldP spid="25" grpId="0"/>
      <p:bldP spid="26" grpId="0"/>
      <p:bldP spid="27" grpId="0"/>
      <p:bldP spid="28" grpId="0" animBg="1"/>
      <p:bldP spid="29"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t>
            </a:r>
          </a:p>
        </p:txBody>
      </p:sp>
      <p:sp>
        <p:nvSpPr>
          <p:cNvPr id="3" name="Content Placeholder 2"/>
          <p:cNvSpPr>
            <a:spLocks noGrp="1"/>
          </p:cNvSpPr>
          <p:nvPr>
            <p:ph idx="1"/>
          </p:nvPr>
        </p:nvSpPr>
        <p:spPr>
          <a:xfrm>
            <a:off x="3733800" y="1371600"/>
            <a:ext cx="5410200" cy="3713584"/>
          </a:xfrm>
        </p:spPr>
        <p:txBody>
          <a:bodyPr/>
          <a:lstStyle/>
          <a:p>
            <a:r>
              <a:rPr lang="en-US" dirty="0"/>
              <a:t>Manipulating familiar confidence inspiring objects (</a:t>
            </a:r>
            <a:r>
              <a:rPr lang="en-US" dirty="0" err="1"/>
              <a:t>specialising</a:t>
            </a:r>
            <a:r>
              <a:rPr lang="en-US" dirty="0"/>
              <a:t>, </a:t>
            </a:r>
            <a:r>
              <a:rPr lang="en-US" dirty="0" err="1"/>
              <a:t>particularising</a:t>
            </a:r>
            <a:r>
              <a:rPr lang="en-US" dirty="0"/>
              <a:t>)</a:t>
            </a:r>
          </a:p>
          <a:p>
            <a:r>
              <a:rPr lang="en-US" dirty="0"/>
              <a:t>In order to get a sense of underlying structural relationships</a:t>
            </a:r>
          </a:p>
          <a:p>
            <a:r>
              <a:rPr lang="en-US" dirty="0"/>
              <a:t>Bringing this experience to articulation, which over time, becomes more succinct and useable (manipulable)</a:t>
            </a:r>
          </a:p>
          <a:p>
            <a:endParaRPr lang="en-US" dirty="0"/>
          </a:p>
        </p:txBody>
      </p:sp>
      <p:pic>
        <p:nvPicPr>
          <p:cNvPr id="4" name="Picture 3"/>
          <p:cNvPicPr>
            <a:picLocks noChangeAspect="1"/>
          </p:cNvPicPr>
          <p:nvPr/>
        </p:nvPicPr>
        <p:blipFill>
          <a:blip r:embed="rId3"/>
          <a:stretch>
            <a:fillRect/>
          </a:stretch>
        </p:blipFill>
        <p:spPr>
          <a:xfrm>
            <a:off x="152400" y="1447800"/>
            <a:ext cx="3416300" cy="4000500"/>
          </a:xfrm>
          <a:prstGeom prst="rect">
            <a:avLst/>
          </a:prstGeom>
        </p:spPr>
      </p:pic>
      <p:sp>
        <p:nvSpPr>
          <p:cNvPr id="5" name="Rounded Rectangle 4">
            <a:extLst>
              <a:ext uri="{FF2B5EF4-FFF2-40B4-BE49-F238E27FC236}">
                <a16:creationId xmlns:a16="http://schemas.microsoft.com/office/drawing/2014/main" id="{4CD5DD15-F7EE-054B-B477-C300AA1F159F}"/>
              </a:ext>
            </a:extLst>
          </p:cNvPr>
          <p:cNvSpPr/>
          <p:nvPr/>
        </p:nvSpPr>
        <p:spPr bwMode="auto">
          <a:xfrm>
            <a:off x="4499992" y="5229200"/>
            <a:ext cx="4392488" cy="1221060"/>
          </a:xfrm>
          <a:prstGeom prst="roundRect">
            <a:avLst/>
          </a:prstGeom>
          <a:solidFill>
            <a:srgbClr val="95492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b="0" dirty="0">
                <a:solidFill>
                  <a:schemeClr val="tx2"/>
                </a:solidFill>
              </a:rPr>
              <a:t>(modelling, </a:t>
            </a:r>
            <a:r>
              <a:rPr lang="en-US" b="0" dirty="0" err="1">
                <a:solidFill>
                  <a:schemeClr val="tx2"/>
                </a:solidFill>
              </a:rPr>
              <a:t>axiomatising</a:t>
            </a:r>
            <a:r>
              <a:rPr lang="en-US" b="0" dirty="0">
                <a:solidFill>
                  <a:schemeClr val="tx2"/>
                </a:solidFill>
              </a:rPr>
              <a:t>, justifying, proving …)</a:t>
            </a:r>
            <a:endParaRPr kumimoji="0" lang="en-GB" sz="2800" b="1" i="0" u="none" strike="noStrike" cap="none" normalizeH="0" baseline="0" dirty="0">
              <a:ln>
                <a:noFill/>
              </a:ln>
              <a:solidFill>
                <a:schemeClr val="tx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fariScreenSnapz001">
            <a:hlinkClick r:id="" action="ppaction://media"/>
            <a:extLst>
              <a:ext uri="{FF2B5EF4-FFF2-40B4-BE49-F238E27FC236}">
                <a16:creationId xmlns:a16="http://schemas.microsoft.com/office/drawing/2014/main" id="{F0AAC2EF-FB4A-1C48-A438-D45832BC7C4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728816" y="365127"/>
            <a:ext cx="5686368" cy="6162847"/>
          </a:xfrm>
          <a:prstGeom prst="rect">
            <a:avLst/>
          </a:prstGeom>
        </p:spPr>
      </p:pic>
      <p:sp>
        <p:nvSpPr>
          <p:cNvPr id="5" name="Rectangle 4">
            <a:extLst>
              <a:ext uri="{FF2B5EF4-FFF2-40B4-BE49-F238E27FC236}">
                <a16:creationId xmlns:a16="http://schemas.microsoft.com/office/drawing/2014/main" id="{4362B1D8-4CB8-804C-8B28-65D2588C73A2}"/>
              </a:ext>
            </a:extLst>
          </p:cNvPr>
          <p:cNvSpPr/>
          <p:nvPr/>
        </p:nvSpPr>
        <p:spPr>
          <a:xfrm>
            <a:off x="1728816" y="365127"/>
            <a:ext cx="5686368" cy="12783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cxnSp>
        <p:nvCxnSpPr>
          <p:cNvPr id="7" name="Straight Connector 6">
            <a:extLst>
              <a:ext uri="{FF2B5EF4-FFF2-40B4-BE49-F238E27FC236}">
                <a16:creationId xmlns:a16="http://schemas.microsoft.com/office/drawing/2014/main" id="{D58495AE-ABD0-744F-8128-1032B93453E4}"/>
              </a:ext>
            </a:extLst>
          </p:cNvPr>
          <p:cNvCxnSpPr>
            <a:cxnSpLocks/>
          </p:cNvCxnSpPr>
          <p:nvPr/>
        </p:nvCxnSpPr>
        <p:spPr>
          <a:xfrm>
            <a:off x="1007165" y="1895061"/>
            <a:ext cx="695739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847DDA9-968D-3F49-8E10-A6E68E343E88}"/>
              </a:ext>
            </a:extLst>
          </p:cNvPr>
          <p:cNvCxnSpPr>
            <a:cxnSpLocks/>
          </p:cNvCxnSpPr>
          <p:nvPr/>
        </p:nvCxnSpPr>
        <p:spPr>
          <a:xfrm>
            <a:off x="1007165" y="2736574"/>
            <a:ext cx="695739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6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mediacall" presetSubtype="0" fill="hold" nodeType="afterEffect">
                                  <p:stCondLst>
                                    <p:cond delay="0"/>
                                  </p:stCondLst>
                                  <p:childTnLst>
                                    <p:cmd type="call" cmd="playFrom(0.0)">
                                      <p:cBhvr>
                                        <p:cTn id="15" dur="133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repeatCount="indefinite"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2552700" y="1574800"/>
            <a:ext cx="3702050" cy="1917700"/>
          </a:xfrm>
          <a:prstGeom prst="rect">
            <a:avLst/>
          </a:prstGeom>
          <a:noFill/>
          <a:ln w="12700">
            <a:noFill/>
            <a:miter lim="800000"/>
            <a:headEnd/>
            <a:tailEnd/>
          </a:ln>
        </p:spPr>
      </p:pic>
      <p:sp>
        <p:nvSpPr>
          <p:cNvPr id="31746" name="Rectangle 2"/>
          <p:cNvSpPr>
            <a:spLocks noGrp="1" noChangeArrowheads="1"/>
          </p:cNvSpPr>
          <p:nvPr>
            <p:ph type="title"/>
          </p:nvPr>
        </p:nvSpPr>
        <p:spPr/>
        <p:txBody>
          <a:bodyPr/>
          <a:lstStyle/>
          <a:p>
            <a:pPr>
              <a:defRPr/>
            </a:pPr>
            <a:r>
              <a:rPr lang="en-US" dirty="0">
                <a:ea typeface="+mj-ea"/>
                <a:cs typeface="+mj-cs"/>
              </a:rPr>
              <a:t>Partial Structure of the Psyche</a:t>
            </a:r>
          </a:p>
        </p:txBody>
      </p:sp>
      <p:grpSp>
        <p:nvGrpSpPr>
          <p:cNvPr id="2" name="Group 17"/>
          <p:cNvGrpSpPr>
            <a:grpSpLocks/>
          </p:cNvGrpSpPr>
          <p:nvPr/>
        </p:nvGrpSpPr>
        <p:grpSpPr bwMode="auto">
          <a:xfrm>
            <a:off x="4622801" y="868363"/>
            <a:ext cx="3178176" cy="1327151"/>
            <a:chOff x="2912" y="540"/>
            <a:chExt cx="2002" cy="836"/>
          </a:xfrm>
        </p:grpSpPr>
        <p:sp>
          <p:nvSpPr>
            <p:cNvPr id="31751" name="Rectangle 7"/>
            <p:cNvSpPr>
              <a:spLocks/>
            </p:cNvSpPr>
            <p:nvPr/>
          </p:nvSpPr>
          <p:spPr bwMode="auto">
            <a:xfrm>
              <a:off x="4050" y="540"/>
              <a:ext cx="86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Imagery</a:t>
              </a:r>
            </a:p>
          </p:txBody>
        </p:sp>
        <p:sp>
          <p:nvSpPr>
            <p:cNvPr id="50197" name="Line 8"/>
            <p:cNvSpPr>
              <a:spLocks noChangeShapeType="1"/>
            </p:cNvSpPr>
            <p:nvPr/>
          </p:nvSpPr>
          <p:spPr bwMode="auto">
            <a:xfrm rot="10800000" flipH="1">
              <a:off x="2912" y="682"/>
              <a:ext cx="1066" cy="694"/>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3" name="Group 16"/>
          <p:cNvGrpSpPr>
            <a:grpSpLocks/>
          </p:cNvGrpSpPr>
          <p:nvPr/>
        </p:nvGrpSpPr>
        <p:grpSpPr bwMode="auto">
          <a:xfrm>
            <a:off x="2454275" y="892175"/>
            <a:ext cx="3463925" cy="1022349"/>
            <a:chOff x="1546" y="555"/>
            <a:chExt cx="2182" cy="644"/>
          </a:xfrm>
        </p:grpSpPr>
        <p:sp>
          <p:nvSpPr>
            <p:cNvPr id="31749" name="Rectangle 5"/>
            <p:cNvSpPr>
              <a:spLocks/>
            </p:cNvSpPr>
            <p:nvPr/>
          </p:nvSpPr>
          <p:spPr bwMode="auto">
            <a:xfrm>
              <a:off x="1546" y="555"/>
              <a:ext cx="2182"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Awareness (cognition)</a:t>
              </a:r>
            </a:p>
          </p:txBody>
        </p:sp>
        <p:sp>
          <p:nvSpPr>
            <p:cNvPr id="50195" name="Line 9"/>
            <p:cNvSpPr>
              <a:spLocks noChangeShapeType="1"/>
            </p:cNvSpPr>
            <p:nvPr/>
          </p:nvSpPr>
          <p:spPr bwMode="auto">
            <a:xfrm rot="10800000">
              <a:off x="2240" y="847"/>
              <a:ext cx="245" cy="352"/>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4" name="Group 21"/>
          <p:cNvGrpSpPr>
            <a:grpSpLocks/>
          </p:cNvGrpSpPr>
          <p:nvPr/>
        </p:nvGrpSpPr>
        <p:grpSpPr bwMode="auto">
          <a:xfrm>
            <a:off x="1603375" y="1566864"/>
            <a:ext cx="1455738" cy="463551"/>
            <a:chOff x="1010" y="987"/>
            <a:chExt cx="917" cy="292"/>
          </a:xfrm>
        </p:grpSpPr>
        <p:sp>
          <p:nvSpPr>
            <p:cNvPr id="31750" name="Rectangle 6"/>
            <p:cNvSpPr>
              <a:spLocks/>
            </p:cNvSpPr>
            <p:nvPr/>
          </p:nvSpPr>
          <p:spPr bwMode="auto">
            <a:xfrm>
              <a:off x="1010" y="987"/>
              <a:ext cx="413"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Will</a:t>
              </a:r>
            </a:p>
          </p:txBody>
        </p:sp>
        <p:sp>
          <p:nvSpPr>
            <p:cNvPr id="50193" name="Line 10"/>
            <p:cNvSpPr>
              <a:spLocks noChangeShapeType="1"/>
            </p:cNvSpPr>
            <p:nvPr/>
          </p:nvSpPr>
          <p:spPr bwMode="auto">
            <a:xfrm rot="10800000">
              <a:off x="1458" y="1162"/>
              <a:ext cx="469" cy="11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5" name="Group 20"/>
          <p:cNvGrpSpPr>
            <a:grpSpLocks/>
          </p:cNvGrpSpPr>
          <p:nvPr/>
        </p:nvGrpSpPr>
        <p:grpSpPr bwMode="auto">
          <a:xfrm>
            <a:off x="704850" y="3135313"/>
            <a:ext cx="2528888" cy="1292225"/>
            <a:chOff x="444" y="1968"/>
            <a:chExt cx="1593" cy="814"/>
          </a:xfrm>
        </p:grpSpPr>
        <p:sp>
          <p:nvSpPr>
            <p:cNvPr id="31748" name="Rectangle 4"/>
            <p:cNvSpPr>
              <a:spLocks/>
            </p:cNvSpPr>
            <p:nvPr/>
          </p:nvSpPr>
          <p:spPr bwMode="auto">
            <a:xfrm>
              <a:off x="444" y="2511"/>
              <a:ext cx="154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Body (enaction)</a:t>
              </a:r>
            </a:p>
          </p:txBody>
        </p:sp>
        <p:sp>
          <p:nvSpPr>
            <p:cNvPr id="50191" name="Line 11"/>
            <p:cNvSpPr>
              <a:spLocks noChangeShapeType="1"/>
            </p:cNvSpPr>
            <p:nvPr/>
          </p:nvSpPr>
          <p:spPr bwMode="auto">
            <a:xfrm flipH="1">
              <a:off x="802" y="1968"/>
              <a:ext cx="1235" cy="47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6" name="Group 18"/>
          <p:cNvGrpSpPr>
            <a:grpSpLocks/>
          </p:cNvGrpSpPr>
          <p:nvPr/>
        </p:nvGrpSpPr>
        <p:grpSpPr bwMode="auto">
          <a:xfrm>
            <a:off x="5842000" y="2254252"/>
            <a:ext cx="2743200" cy="862013"/>
            <a:chOff x="3680" y="1413"/>
            <a:chExt cx="1728" cy="543"/>
          </a:xfrm>
        </p:grpSpPr>
        <p:sp>
          <p:nvSpPr>
            <p:cNvPr id="31747" name="Rectangle 3"/>
            <p:cNvSpPr>
              <a:spLocks/>
            </p:cNvSpPr>
            <p:nvPr/>
          </p:nvSpPr>
          <p:spPr bwMode="auto">
            <a:xfrm>
              <a:off x="4526" y="1413"/>
              <a:ext cx="882"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Emotions </a:t>
              </a:r>
              <a:br>
                <a:rPr lang="en-US" b="0">
                  <a:solidFill>
                    <a:srgbClr val="800000"/>
                  </a:solidFill>
                  <a:latin typeface="Chalkboard" pitchFamily="-106" charset="0"/>
                  <a:ea typeface="Chalkboard" pitchFamily="-106" charset="0"/>
                  <a:cs typeface="Chalkboard" pitchFamily="-106" charset="0"/>
                  <a:sym typeface="Chalkboard" pitchFamily="-106" charset="0"/>
                </a:rPr>
              </a:br>
              <a:r>
                <a:rPr lang="en-US" b="0">
                  <a:solidFill>
                    <a:srgbClr val="800000"/>
                  </a:solidFill>
                  <a:latin typeface="Chalkboard" pitchFamily="-106" charset="0"/>
                  <a:ea typeface="Chalkboard" pitchFamily="-106" charset="0"/>
                  <a:cs typeface="Chalkboard" pitchFamily="-106" charset="0"/>
                  <a:sym typeface="Chalkboard" pitchFamily="-106" charset="0"/>
                </a:rPr>
                <a:t>(affect)</a:t>
              </a:r>
            </a:p>
          </p:txBody>
        </p:sp>
        <p:sp>
          <p:nvSpPr>
            <p:cNvPr id="50189" name="Line 12"/>
            <p:cNvSpPr>
              <a:spLocks noChangeShapeType="1"/>
            </p:cNvSpPr>
            <p:nvPr/>
          </p:nvSpPr>
          <p:spPr bwMode="auto">
            <a:xfrm>
              <a:off x="3680" y="1600"/>
              <a:ext cx="757" cy="63"/>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7" name="Group 19"/>
          <p:cNvGrpSpPr>
            <a:grpSpLocks/>
          </p:cNvGrpSpPr>
          <p:nvPr/>
        </p:nvGrpSpPr>
        <p:grpSpPr bwMode="auto">
          <a:xfrm>
            <a:off x="3298825" y="3211514"/>
            <a:ext cx="1462088" cy="2165351"/>
            <a:chOff x="2078" y="2016"/>
            <a:chExt cx="921" cy="1364"/>
          </a:xfrm>
        </p:grpSpPr>
        <p:sp>
          <p:nvSpPr>
            <p:cNvPr id="50186" name="Line 13"/>
            <p:cNvSpPr>
              <a:spLocks noChangeShapeType="1"/>
            </p:cNvSpPr>
            <p:nvPr/>
          </p:nvSpPr>
          <p:spPr bwMode="auto">
            <a:xfrm flipH="1">
              <a:off x="2544" y="2016"/>
              <a:ext cx="139" cy="771"/>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sp>
          <p:nvSpPr>
            <p:cNvPr id="31758" name="Rectangle 14"/>
            <p:cNvSpPr>
              <a:spLocks/>
            </p:cNvSpPr>
            <p:nvPr/>
          </p:nvSpPr>
          <p:spPr bwMode="auto">
            <a:xfrm>
              <a:off x="2078" y="2837"/>
              <a:ext cx="921"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dirty="0">
                  <a:solidFill>
                    <a:srgbClr val="800000"/>
                  </a:solidFill>
                  <a:latin typeface="Chalkboard" pitchFamily="-106" charset="0"/>
                  <a:ea typeface="Chalkboard" pitchFamily="-106" charset="0"/>
                  <a:cs typeface="Chalkboard" pitchFamily="-106" charset="0"/>
                  <a:sym typeface="Chalkboard" pitchFamily="-106" charset="0"/>
                </a:rPr>
                <a:t>Habits</a:t>
              </a:r>
              <a:br>
                <a:rPr lang="en-US" b="0" dirty="0">
                  <a:solidFill>
                    <a:srgbClr val="800000"/>
                  </a:solidFill>
                  <a:latin typeface="Chalkboard" pitchFamily="-106" charset="0"/>
                  <a:ea typeface="Chalkboard" pitchFamily="-106" charset="0"/>
                  <a:cs typeface="Chalkboard" pitchFamily="-106" charset="0"/>
                  <a:sym typeface="Chalkboard" pitchFamily="-106" charset="0"/>
                </a:rPr>
              </a:br>
              <a:r>
                <a:rPr lang="en-US" b="0" dirty="0">
                  <a:solidFill>
                    <a:srgbClr val="800000"/>
                  </a:solidFill>
                  <a:latin typeface="Chalkboard" pitchFamily="-106" charset="0"/>
                  <a:ea typeface="Chalkboard" pitchFamily="-106" charset="0"/>
                  <a:cs typeface="Chalkboard" pitchFamily="-106" charset="0"/>
                  <a:sym typeface="Chalkboard" pitchFamily="-106" charset="0"/>
                </a:rPr>
                <a:t>Practices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2"/>
          <p:cNvSpPr>
            <a:spLocks noChangeShapeType="1"/>
          </p:cNvSpPr>
          <p:nvPr/>
        </p:nvSpPr>
        <p:spPr bwMode="auto">
          <a:xfrm flipH="1">
            <a:off x="3419872" y="1646239"/>
            <a:ext cx="2117328" cy="2646858"/>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8" name="Line 3"/>
          <p:cNvSpPr>
            <a:spLocks noChangeShapeType="1"/>
          </p:cNvSpPr>
          <p:nvPr/>
        </p:nvSpPr>
        <p:spPr bwMode="auto">
          <a:xfrm rot="10800000">
            <a:off x="2843807" y="3140968"/>
            <a:ext cx="3183930" cy="29270"/>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6" name="Line 1"/>
          <p:cNvSpPr>
            <a:spLocks noChangeShapeType="1"/>
          </p:cNvSpPr>
          <p:nvPr/>
        </p:nvSpPr>
        <p:spPr bwMode="auto">
          <a:xfrm>
            <a:off x="3233738" y="1679575"/>
            <a:ext cx="2058342" cy="2613521"/>
          </a:xfrm>
          <a:prstGeom prst="line">
            <a:avLst/>
          </a:prstGeom>
          <a:noFill/>
          <a:ln w="76200">
            <a:solidFill>
              <a:srgbClr val="000000"/>
            </a:solidFill>
            <a:round/>
            <a:headEnd/>
            <a:tailEnd/>
          </a:ln>
        </p:spPr>
        <p:txBody>
          <a:bodyPr>
            <a:prstTxWarp prst="textNoShape">
              <a:avLst/>
            </a:prstTxWarp>
          </a:bodyPr>
          <a:lstStyle/>
          <a:p>
            <a:endParaRPr lang="en-GB"/>
          </a:p>
        </p:txBody>
      </p:sp>
      <p:sp>
        <p:nvSpPr>
          <p:cNvPr id="32772" name="Rectangle 4"/>
          <p:cNvSpPr>
            <a:spLocks noGrp="1" noChangeArrowheads="1"/>
          </p:cNvSpPr>
          <p:nvPr>
            <p:ph type="title"/>
          </p:nvPr>
        </p:nvSpPr>
        <p:spPr/>
        <p:txBody>
          <a:bodyPr/>
          <a:lstStyle/>
          <a:p>
            <a:pPr>
              <a:defRPr/>
            </a:pPr>
            <a:r>
              <a:rPr lang="en-US">
                <a:ea typeface="+mj-ea"/>
                <a:cs typeface="+mj-cs"/>
              </a:rPr>
              <a:t>Structure of a Topic</a:t>
            </a:r>
          </a:p>
        </p:txBody>
      </p:sp>
      <p:sp>
        <p:nvSpPr>
          <p:cNvPr id="52230" name="AutoShape 5"/>
          <p:cNvSpPr>
            <a:spLocks/>
          </p:cNvSpPr>
          <p:nvPr/>
        </p:nvSpPr>
        <p:spPr bwMode="auto">
          <a:xfrm>
            <a:off x="927100" y="9906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Language Patterns</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prior Skills</a:t>
            </a:r>
          </a:p>
        </p:txBody>
      </p:sp>
      <p:sp>
        <p:nvSpPr>
          <p:cNvPr id="52231" name="AutoShape 6"/>
          <p:cNvSpPr>
            <a:spLocks/>
          </p:cNvSpPr>
          <p:nvPr/>
        </p:nvSpPr>
        <p:spPr bwMode="auto">
          <a:xfrm>
            <a:off x="5461000" y="9906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Imagery/Sense-of/Awareness; Connections</a:t>
            </a:r>
          </a:p>
        </p:txBody>
      </p:sp>
      <p:sp>
        <p:nvSpPr>
          <p:cNvPr id="52232" name="AutoShape 7"/>
          <p:cNvSpPr>
            <a:spLocks/>
          </p:cNvSpPr>
          <p:nvPr/>
        </p:nvSpPr>
        <p:spPr bwMode="auto">
          <a:xfrm>
            <a:off x="6045200" y="2705100"/>
            <a:ext cx="3022600" cy="9525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Different Contexts in which likely to arise;</a:t>
            </a:r>
            <a:br>
              <a:rPr lang="en-US" sz="1800" b="0">
                <a:solidFill>
                  <a:schemeClr val="tx2"/>
                </a:solidFill>
                <a:ea typeface="Chalkboard" charset="0"/>
                <a:cs typeface="Chalkboard" charset="0"/>
                <a:sym typeface="Chalkboard" charset="0"/>
              </a:rPr>
            </a:br>
            <a:r>
              <a:rPr lang="en-US" sz="1800" b="0">
                <a:solidFill>
                  <a:schemeClr val="tx2"/>
                </a:solidFill>
                <a:ea typeface="Chalkboard" charset="0"/>
                <a:cs typeface="Chalkboard" charset="0"/>
                <a:sym typeface="Chalkboard" charset="0"/>
              </a:rPr>
              <a:t>dispositions</a:t>
            </a:r>
          </a:p>
        </p:txBody>
      </p:sp>
      <p:sp>
        <p:nvSpPr>
          <p:cNvPr id="52233" name="AutoShape 8"/>
          <p:cNvSpPr>
            <a:spLocks/>
          </p:cNvSpPr>
          <p:nvPr/>
        </p:nvSpPr>
        <p:spPr bwMode="auto">
          <a:xfrm>
            <a:off x="5168900" y="42418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Techniques &amp; Incantations</a:t>
            </a:r>
          </a:p>
        </p:txBody>
      </p:sp>
      <p:sp>
        <p:nvSpPr>
          <p:cNvPr id="52234" name="AutoShape 9"/>
          <p:cNvSpPr>
            <a:spLocks/>
          </p:cNvSpPr>
          <p:nvPr/>
        </p:nvSpPr>
        <p:spPr bwMode="auto">
          <a:xfrm>
            <a:off x="304800" y="26670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endParaRPr lang="en-US" sz="1800" b="0" dirty="0">
              <a:solidFill>
                <a:schemeClr val="tx2"/>
              </a:solidFill>
              <a:ea typeface="Chalkboard" charset="0"/>
              <a:cs typeface="Chalkboard" charset="0"/>
              <a:sym typeface="Chalkboard" charset="0"/>
            </a:endParaRPr>
          </a:p>
          <a:p>
            <a:pPr algn="ctr"/>
            <a:r>
              <a:rPr lang="en-US" sz="1800" b="0" dirty="0">
                <a:solidFill>
                  <a:schemeClr val="tx2"/>
                </a:solidFill>
                <a:ea typeface="Chalkboard" charset="0"/>
                <a:cs typeface="Chalkboard" charset="0"/>
                <a:sym typeface="Chalkboard" charset="0"/>
              </a:rPr>
              <a:t>Root Questions</a:t>
            </a:r>
          </a:p>
          <a:p>
            <a:pPr algn="ctr"/>
            <a:r>
              <a:rPr lang="en-US" sz="1800" b="0" dirty="0">
                <a:solidFill>
                  <a:schemeClr val="tx2"/>
                </a:solidFill>
                <a:ea typeface="Chalkboard" charset="0"/>
                <a:cs typeface="Chalkboard" charset="0"/>
                <a:sym typeface="Chalkboard" charset="0"/>
              </a:rPr>
              <a:t>predispositions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sp>
        <p:nvSpPr>
          <p:cNvPr id="52235" name="AutoShape 10"/>
          <p:cNvSpPr>
            <a:spLocks/>
          </p:cNvSpPr>
          <p:nvPr/>
        </p:nvSpPr>
        <p:spPr bwMode="auto">
          <a:xfrm>
            <a:off x="927100" y="42672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Standard Confusions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Obstacles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pic>
        <p:nvPicPr>
          <p:cNvPr id="52236" name="Picture 11"/>
          <p:cNvPicPr>
            <a:picLocks noChangeAspect="1" noChangeArrowheads="1"/>
          </p:cNvPicPr>
          <p:nvPr/>
        </p:nvPicPr>
        <p:blipFill>
          <a:blip r:embed="rId3"/>
          <a:srcRect/>
          <a:stretch>
            <a:fillRect/>
          </a:stretch>
        </p:blipFill>
        <p:spPr bwMode="auto">
          <a:xfrm>
            <a:off x="3441700" y="2438400"/>
            <a:ext cx="2032000" cy="1295400"/>
          </a:xfrm>
          <a:prstGeom prst="rect">
            <a:avLst/>
          </a:prstGeom>
          <a:noFill/>
          <a:ln w="12700">
            <a:noFill/>
            <a:miter lim="800000"/>
            <a:headEnd/>
            <a:tailEnd/>
          </a:ln>
        </p:spPr>
      </p:pic>
      <p:sp>
        <p:nvSpPr>
          <p:cNvPr id="32780" name="Rectangle 12"/>
          <p:cNvSpPr>
            <a:spLocks/>
          </p:cNvSpPr>
          <p:nvPr/>
        </p:nvSpPr>
        <p:spPr bwMode="auto">
          <a:xfrm>
            <a:off x="5278438" y="6249988"/>
            <a:ext cx="3128962"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a:solidFill>
                  <a:srgbClr val="0000FF"/>
                </a:solidFill>
                <a:latin typeface="Chalkboard" pitchFamily="-106" charset="0"/>
                <a:ea typeface="Chalkboard" pitchFamily="-106" charset="0"/>
                <a:cs typeface="Chalkboard" pitchFamily="-106" charset="0"/>
                <a:sym typeface="Chalkboard" pitchFamily="-106" charset="0"/>
              </a:rPr>
              <a:t>Only Behaviour is Trainable</a:t>
            </a:r>
          </a:p>
        </p:txBody>
      </p:sp>
      <p:sp>
        <p:nvSpPr>
          <p:cNvPr id="32781" name="Rectangle 13"/>
          <p:cNvSpPr>
            <a:spLocks/>
          </p:cNvSpPr>
          <p:nvPr/>
        </p:nvSpPr>
        <p:spPr bwMode="auto">
          <a:xfrm>
            <a:off x="2667000" y="5715000"/>
            <a:ext cx="3270250"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Emotion is </a:t>
            </a:r>
            <a:r>
              <a:rPr lang="en-US" sz="2000" b="0" dirty="0" err="1">
                <a:solidFill>
                  <a:srgbClr val="0000FF"/>
                </a:solidFill>
                <a:latin typeface="Chalkboard" pitchFamily="-106" charset="0"/>
                <a:ea typeface="Chalkboard" pitchFamily="-106" charset="0"/>
                <a:cs typeface="Chalkboard" pitchFamily="-106" charset="0"/>
                <a:sym typeface="Chalkboard" pitchFamily="-106" charset="0"/>
              </a:rPr>
              <a:t>Harnessable</a:t>
            </a:r>
            <a:endParaRPr lang="en-US" sz="2000" b="0" dirty="0">
              <a:solidFill>
                <a:srgbClr val="0000FF"/>
              </a:solidFill>
              <a:latin typeface="Chalkboard" pitchFamily="-106" charset="0"/>
              <a:ea typeface="Chalkboard" pitchFamily="-106" charset="0"/>
              <a:cs typeface="Chalkboard" pitchFamily="-106" charset="0"/>
              <a:sym typeface="Chalkboard" pitchFamily="-106" charset="0"/>
            </a:endParaRPr>
          </a:p>
        </p:txBody>
      </p:sp>
      <p:sp>
        <p:nvSpPr>
          <p:cNvPr id="32782" name="Rectangle 14"/>
          <p:cNvSpPr>
            <a:spLocks/>
          </p:cNvSpPr>
          <p:nvPr/>
        </p:nvSpPr>
        <p:spPr bwMode="auto">
          <a:xfrm>
            <a:off x="609600" y="6172200"/>
            <a:ext cx="3394075" cy="469900"/>
          </a:xfrm>
          <a:prstGeom prst="rect">
            <a:avLst/>
          </a:prstGeom>
          <a:noFill/>
          <a:ln w="12700">
            <a:noFill/>
            <a:miter lim="800000"/>
            <a:headEnd/>
            <a:tailEnd/>
          </a:ln>
        </p:spPr>
        <p:txBody>
          <a:bodyPr lIns="0" tIns="0" rIns="0" bIns="0" anchor="ctr">
            <a:prstTxWarp prst="textNoShape">
              <a:avLst/>
            </a:prstTxWarp>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Awareness is Educable</a:t>
            </a:r>
          </a:p>
        </p:txBody>
      </p:sp>
      <p:sp>
        <p:nvSpPr>
          <p:cNvPr id="32783" name="Rectangle 15"/>
          <p:cNvSpPr>
            <a:spLocks/>
          </p:cNvSpPr>
          <p:nvPr/>
        </p:nvSpPr>
        <p:spPr bwMode="auto">
          <a:xfrm rot="2954185">
            <a:off x="5715000" y="5410200"/>
            <a:ext cx="1371600"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err="1">
                <a:solidFill>
                  <a:srgbClr val="FF0000"/>
                </a:solidFill>
                <a:latin typeface="Chalkboard" pitchFamily="-106" charset="0"/>
                <a:ea typeface="Chalkboard" pitchFamily="-106" charset="0"/>
                <a:cs typeface="Chalkboard" pitchFamily="-106" charset="0"/>
                <a:sym typeface="Chalkboard" pitchFamily="-106" charset="0"/>
              </a:rPr>
              <a:t>Behaviour</a:t>
            </a:r>
            <a:endParaRPr lang="en-US" sz="2400" b="0" dirty="0">
              <a:solidFill>
                <a:srgbClr val="FF0000"/>
              </a:solidFill>
              <a:latin typeface="Chalkboard" pitchFamily="-106" charset="0"/>
              <a:ea typeface="Chalkboard" pitchFamily="-106" charset="0"/>
              <a:cs typeface="Chalkboard" pitchFamily="-106" charset="0"/>
              <a:sym typeface="Chalkboard" pitchFamily="-106" charset="0"/>
            </a:endParaRPr>
          </a:p>
        </p:txBody>
      </p:sp>
      <p:sp>
        <p:nvSpPr>
          <p:cNvPr id="32784" name="Rectangle 16"/>
          <p:cNvSpPr>
            <a:spLocks/>
          </p:cNvSpPr>
          <p:nvPr/>
        </p:nvSpPr>
        <p:spPr bwMode="auto">
          <a:xfrm>
            <a:off x="3817938" y="5208588"/>
            <a:ext cx="1068387" cy="369887"/>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a:solidFill>
                  <a:srgbClr val="FF0000"/>
                </a:solidFill>
                <a:latin typeface="Chalkboard" pitchFamily="-106" charset="0"/>
                <a:ea typeface="Chalkboard" pitchFamily="-106" charset="0"/>
                <a:cs typeface="Chalkboard" pitchFamily="-106" charset="0"/>
                <a:sym typeface="Chalkboard" pitchFamily="-106" charset="0"/>
              </a:rPr>
              <a:t>Emotion</a:t>
            </a:r>
          </a:p>
        </p:txBody>
      </p:sp>
      <p:sp>
        <p:nvSpPr>
          <p:cNvPr id="32785" name="Rectangle 17"/>
          <p:cNvSpPr>
            <a:spLocks/>
          </p:cNvSpPr>
          <p:nvPr/>
        </p:nvSpPr>
        <p:spPr bwMode="auto">
          <a:xfrm rot="-2945136">
            <a:off x="1366044" y="5457032"/>
            <a:ext cx="1474787"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a:solidFill>
                  <a:srgbClr val="FF0000"/>
                </a:solidFill>
                <a:latin typeface="Chalkboard" pitchFamily="-106" charset="0"/>
                <a:ea typeface="Chalkboard" pitchFamily="-106" charset="0"/>
                <a:cs typeface="Chalkboard" pitchFamily="-106" charset="0"/>
                <a:sym typeface="Chalkboard" pitchFamily="-106" charset="0"/>
              </a:rPr>
              <a:t>Awareness</a:t>
            </a:r>
          </a:p>
        </p:txBody>
      </p:sp>
      <p:pic>
        <p:nvPicPr>
          <p:cNvPr id="52243" name="Picture 18"/>
          <p:cNvPicPr>
            <a:picLocks noChangeAspect="1" noChangeArrowheads="1"/>
          </p:cNvPicPr>
          <p:nvPr/>
        </p:nvPicPr>
        <p:blipFill>
          <a:blip r:embed="rId4"/>
          <a:srcRect/>
          <a:stretch>
            <a:fillRect/>
          </a:stretch>
        </p:blipFill>
        <p:spPr bwMode="auto">
          <a:xfrm>
            <a:off x="3098800" y="2400300"/>
            <a:ext cx="2628900" cy="1360488"/>
          </a:xfrm>
          <a:prstGeom prst="rect">
            <a:avLst/>
          </a:prstGeom>
          <a:noFill/>
          <a:ln w="12700">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7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7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P spid="32781" grpId="0" autoUpdateAnimBg="0"/>
      <p:bldP spid="32782" grpId="0" autoUpdateAnimBg="0"/>
      <p:bldP spid="32783" grpId="0" autoUpdateAnimBg="0"/>
      <p:bldP spid="32784" grpId="0" autoUpdateAnimBg="0"/>
      <p:bldP spid="3278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to Know in Mathematics</a:t>
            </a:r>
          </a:p>
        </p:txBody>
      </p:sp>
      <p:sp>
        <p:nvSpPr>
          <p:cNvPr id="3" name="Content Placeholder 2"/>
          <p:cNvSpPr>
            <a:spLocks noGrp="1"/>
          </p:cNvSpPr>
          <p:nvPr>
            <p:ph idx="1"/>
          </p:nvPr>
        </p:nvSpPr>
        <p:spPr>
          <a:xfrm>
            <a:off x="533400" y="1371600"/>
            <a:ext cx="8001000" cy="4114800"/>
          </a:xfrm>
        </p:spPr>
        <p:txBody>
          <a:bodyPr/>
          <a:lstStyle/>
          <a:p>
            <a:r>
              <a:rPr lang="en-US" b="0" dirty="0"/>
              <a:t>Observing</a:t>
            </a:r>
          </a:p>
          <a:p>
            <a:r>
              <a:rPr lang="en-US" b="0" dirty="0"/>
              <a:t>What strikes us (disturbance revealing expectation )</a:t>
            </a:r>
          </a:p>
          <a:p>
            <a:r>
              <a:rPr lang="en-US" b="0" dirty="0"/>
              <a:t>Probing and elucidating underlying structure</a:t>
            </a:r>
            <a:br>
              <a:rPr lang="en-US" b="0" dirty="0"/>
            </a:br>
            <a:r>
              <a:rPr lang="en-US" b="0" dirty="0"/>
              <a:t>(</a:t>
            </a:r>
            <a:r>
              <a:rPr lang="en-US" b="0" dirty="0" err="1"/>
              <a:t>Modelling</a:t>
            </a:r>
            <a:r>
              <a:rPr lang="en-US" b="0" dirty="0"/>
              <a:t>, </a:t>
            </a:r>
            <a:r>
              <a:rPr lang="en-US" b="0" dirty="0" err="1"/>
              <a:t>Axiomatising</a:t>
            </a:r>
            <a:r>
              <a:rPr lang="en-US" b="0" dirty="0"/>
              <a:t>, Proving)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Present or Absent?</a:t>
            </a:r>
          </a:p>
        </p:txBody>
      </p:sp>
      <p:grpSp>
        <p:nvGrpSpPr>
          <p:cNvPr id="3" name="Group 8"/>
          <p:cNvGrpSpPr>
            <a:grpSpLocks/>
          </p:cNvGrpSpPr>
          <p:nvPr/>
        </p:nvGrpSpPr>
        <p:grpSpPr bwMode="auto">
          <a:xfrm>
            <a:off x="4648200" y="1524000"/>
            <a:ext cx="4267200" cy="4257675"/>
            <a:chOff x="457200" y="1606786"/>
            <a:chExt cx="2895600" cy="2889013"/>
          </a:xfrm>
        </p:grpSpPr>
        <p:sp>
          <p:nvSpPr>
            <p:cNvPr id="44039" name="Rectangle 7"/>
            <p:cNvSpPr>
              <a:spLocks noChangeArrowheads="1"/>
            </p:cNvSpPr>
            <p:nvPr/>
          </p:nvSpPr>
          <p:spPr bwMode="auto">
            <a:xfrm>
              <a:off x="457200" y="1606786"/>
              <a:ext cx="2895600" cy="2889013"/>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pic>
          <p:nvPicPr>
            <p:cNvPr id="44040" name="Picture 6"/>
            <p:cNvPicPr>
              <a:picLocks noChangeAspect="1"/>
            </p:cNvPicPr>
            <p:nvPr/>
          </p:nvPicPr>
          <p:blipFill>
            <a:blip r:embed="rId2"/>
            <a:srcRect/>
            <a:stretch>
              <a:fillRect/>
            </a:stretch>
          </p:blipFill>
          <p:spPr bwMode="auto">
            <a:xfrm>
              <a:off x="533400" y="1690906"/>
              <a:ext cx="2730500" cy="2730500"/>
            </a:xfrm>
            <a:prstGeom prst="rect">
              <a:avLst/>
            </a:prstGeom>
            <a:noFill/>
            <a:ln w="9525">
              <a:noFill/>
              <a:miter lim="800000"/>
              <a:headEnd/>
              <a:tailEnd/>
            </a:ln>
          </p:spPr>
        </p:pic>
      </p:grpSp>
      <p:sp>
        <p:nvSpPr>
          <p:cNvPr id="44036" name="Rectangle 10"/>
          <p:cNvSpPr>
            <a:spLocks noChangeArrowheads="1"/>
          </p:cNvSpPr>
          <p:nvPr/>
        </p:nvSpPr>
        <p:spPr bwMode="auto">
          <a:xfrm>
            <a:off x="381000" y="1752600"/>
            <a:ext cx="3657600" cy="3657600"/>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sp>
        <p:nvSpPr>
          <p:cNvPr id="15" name="Freeform 14"/>
          <p:cNvSpPr/>
          <p:nvPr/>
        </p:nvSpPr>
        <p:spPr bwMode="auto">
          <a:xfrm>
            <a:off x="533400" y="1981200"/>
            <a:ext cx="3200400" cy="3200400"/>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solidFill>
            <a:srgbClr val="FFFFFF"/>
          </a:solidFill>
          <a:ln w="28575" cap="flat" cmpd="sng" algn="ctr">
            <a:solidFill>
              <a:schemeClr val="accent4">
                <a:lumMod val="1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14" name="Freeform 13"/>
          <p:cNvSpPr>
            <a:spLocks noChangeArrowheads="1"/>
          </p:cNvSpPr>
          <p:nvPr/>
        </p:nvSpPr>
        <p:spPr bwMode="auto">
          <a:xfrm>
            <a:off x="533400" y="1981200"/>
            <a:ext cx="3200400" cy="3200400"/>
          </a:xfrm>
          <a:custGeom>
            <a:avLst/>
            <a:gdLst>
              <a:gd name="T0" fmla="*/ 0 w 3200805"/>
              <a:gd name="T1" fmla="*/ 790436 h 3200616"/>
              <a:gd name="T2" fmla="*/ 816399 w 3200805"/>
              <a:gd name="T3" fmla="*/ 790436 h 3200616"/>
              <a:gd name="T4" fmla="*/ 816399 w 3200805"/>
              <a:gd name="T5" fmla="*/ 0 h 3200616"/>
              <a:gd name="T6" fmla="*/ 2410322 w 3200805"/>
              <a:gd name="T7" fmla="*/ 0 h 3200616"/>
              <a:gd name="T8" fmla="*/ 2410322 w 3200805"/>
              <a:gd name="T9" fmla="*/ 803394 h 3200616"/>
              <a:gd name="T10" fmla="*/ 3187846 w 3200805"/>
              <a:gd name="T11" fmla="*/ 803394 h 3200616"/>
              <a:gd name="T12" fmla="*/ 3200805 w 3200805"/>
              <a:gd name="T13" fmla="*/ 2384265 h 3200616"/>
              <a:gd name="T14" fmla="*/ 2397364 w 3200805"/>
              <a:gd name="T15" fmla="*/ 2397223 h 3200616"/>
              <a:gd name="T16" fmla="*/ 2397364 w 3200805"/>
              <a:gd name="T17" fmla="*/ 3200616 h 3200616"/>
              <a:gd name="T18" fmla="*/ 803441 w 3200805"/>
              <a:gd name="T19" fmla="*/ 3187658 h 3200616"/>
              <a:gd name="T20" fmla="*/ 816399 w 3200805"/>
              <a:gd name="T21" fmla="*/ 2397223 h 3200616"/>
              <a:gd name="T22" fmla="*/ 12958 w 3200805"/>
              <a:gd name="T23" fmla="*/ 2410181 h 3200616"/>
              <a:gd name="T24" fmla="*/ 0 w 3200805"/>
              <a:gd name="T25" fmla="*/ 790436 h 3200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0805"/>
              <a:gd name="T40" fmla="*/ 0 h 3200616"/>
              <a:gd name="T41" fmla="*/ 3200805 w 3200805"/>
              <a:gd name="T42" fmla="*/ 3200616 h 3200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noFill/>
          <a:ln w="41275">
            <a:solidFill>
              <a:srgbClr val="FF0000"/>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86882E-6 8.59194E-6 L 0.46643 0.0667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Attention in Mathematics</a:t>
            </a:r>
          </a:p>
        </p:txBody>
      </p:sp>
      <p:sp>
        <p:nvSpPr>
          <p:cNvPr id="3" name="Content Placeholder 2"/>
          <p:cNvSpPr>
            <a:spLocks noGrp="1"/>
          </p:cNvSpPr>
          <p:nvPr>
            <p:ph idx="1"/>
          </p:nvPr>
        </p:nvSpPr>
        <p:spPr>
          <a:xfrm>
            <a:off x="990600" y="1676400"/>
            <a:ext cx="7727950" cy="2743200"/>
          </a:xfrm>
        </p:spPr>
        <p:txBody>
          <a:bodyPr/>
          <a:lstStyle/>
          <a:p>
            <a:r>
              <a:rPr lang="en-US" dirty="0"/>
              <a:t>Holding Wholes (gazing)</a:t>
            </a:r>
          </a:p>
          <a:p>
            <a:r>
              <a:rPr lang="en-US" dirty="0"/>
              <a:t>Discerning Details</a:t>
            </a:r>
          </a:p>
          <a:p>
            <a:r>
              <a:rPr lang="en-US" dirty="0" err="1"/>
              <a:t>Recognising</a:t>
            </a:r>
            <a:r>
              <a:rPr lang="en-US" dirty="0"/>
              <a:t> Relationships (in the situation)</a:t>
            </a:r>
          </a:p>
          <a:p>
            <a:r>
              <a:rPr lang="en-US" dirty="0"/>
              <a:t>Perceiving Properties</a:t>
            </a:r>
          </a:p>
          <a:p>
            <a:r>
              <a:rPr lang="en-US" dirty="0"/>
              <a:t>Reasoning on the basis of agreed properties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Worlds of Experience</a:t>
            </a:r>
          </a:p>
        </p:txBody>
      </p:sp>
      <p:grpSp>
        <p:nvGrpSpPr>
          <p:cNvPr id="2" name="Group 11"/>
          <p:cNvGrpSpPr>
            <a:grpSpLocks/>
          </p:cNvGrpSpPr>
          <p:nvPr/>
        </p:nvGrpSpPr>
        <p:grpSpPr bwMode="auto">
          <a:xfrm>
            <a:off x="762000" y="2463552"/>
            <a:ext cx="1828800" cy="1752600"/>
            <a:chOff x="480" y="2640"/>
            <a:chExt cx="1152" cy="1104"/>
          </a:xfrm>
        </p:grpSpPr>
        <p:sp>
          <p:nvSpPr>
            <p:cNvPr id="39941" name="AutoShape 5"/>
            <p:cNvSpPr>
              <a:spLocks noChangeArrowheads="1"/>
            </p:cNvSpPr>
            <p:nvPr/>
          </p:nvSpPr>
          <p:spPr bwMode="auto">
            <a:xfrm>
              <a:off x="480" y="2640"/>
              <a:ext cx="1152" cy="1104"/>
            </a:xfrm>
            <a:prstGeom prst="cube">
              <a:avLst>
                <a:gd name="adj" fmla="val 25000"/>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b="0"/>
            </a:p>
          </p:txBody>
        </p:sp>
        <p:sp>
          <p:nvSpPr>
            <p:cNvPr id="39944" name="Text Box 8"/>
            <p:cNvSpPr txBox="1">
              <a:spLocks noChangeArrowheads="1"/>
            </p:cNvSpPr>
            <p:nvPr/>
          </p:nvSpPr>
          <p:spPr bwMode="auto">
            <a:xfrm>
              <a:off x="528" y="2976"/>
              <a:ext cx="768" cy="44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dirty="0"/>
                <a:t>Material World</a:t>
              </a:r>
            </a:p>
          </p:txBody>
        </p:sp>
      </p:grpSp>
      <p:grpSp>
        <p:nvGrpSpPr>
          <p:cNvPr id="3" name="Group 13"/>
          <p:cNvGrpSpPr>
            <a:grpSpLocks/>
          </p:cNvGrpSpPr>
          <p:nvPr/>
        </p:nvGrpSpPr>
        <p:grpSpPr bwMode="auto">
          <a:xfrm>
            <a:off x="6629400" y="2082552"/>
            <a:ext cx="1524000" cy="2286000"/>
            <a:chOff x="3984" y="2448"/>
            <a:chExt cx="960" cy="1440"/>
          </a:xfrm>
        </p:grpSpPr>
        <p:sp>
          <p:nvSpPr>
            <p:cNvPr id="39943" name="AutoShape 7"/>
            <p:cNvSpPr>
              <a:spLocks noChangeArrowheads="1"/>
            </p:cNvSpPr>
            <p:nvPr/>
          </p:nvSpPr>
          <p:spPr bwMode="auto">
            <a:xfrm>
              <a:off x="3984" y="2448"/>
              <a:ext cx="960" cy="1440"/>
            </a:xfrm>
            <a:prstGeom prst="foldedCorner">
              <a:avLst>
                <a:gd name="adj" fmla="val 22917"/>
              </a:avLst>
            </a:prstGeom>
            <a:solidFill>
              <a:srgbClr val="FFF077"/>
            </a:solidFill>
            <a:ln w="9525">
              <a:solidFill>
                <a:schemeClr val="tx1"/>
              </a:solidFill>
              <a:round/>
              <a:headEnd/>
              <a:tailEnd/>
            </a:ln>
            <a:effectLst/>
          </p:spPr>
          <p:txBody>
            <a:bodyPr wrap="none" anchor="ctr">
              <a:prstTxWarp prst="textNoShape">
                <a:avLst/>
              </a:prstTxWarp>
            </a:bodyPr>
            <a:lstStyle/>
            <a:p>
              <a:endParaRPr lang="en-US"/>
            </a:p>
          </p:txBody>
        </p:sp>
        <p:sp>
          <p:nvSpPr>
            <p:cNvPr id="39945" name="Text Box 9"/>
            <p:cNvSpPr txBox="1">
              <a:spLocks noChangeArrowheads="1"/>
            </p:cNvSpPr>
            <p:nvPr/>
          </p:nvSpPr>
          <p:spPr bwMode="auto">
            <a:xfrm>
              <a:off x="4080" y="2688"/>
              <a:ext cx="768" cy="44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rgbClr val="800000"/>
                  </a:solidFill>
                </a:rPr>
                <a:t>World</a:t>
              </a:r>
              <a:r>
                <a:rPr lang="en-US" sz="2000" b="0"/>
                <a:t> </a:t>
              </a:r>
              <a:r>
                <a:rPr lang="en-US" sz="2000" b="0">
                  <a:solidFill>
                    <a:srgbClr val="800000"/>
                  </a:solidFill>
                </a:rPr>
                <a:t>of Symbols</a:t>
              </a:r>
              <a:endParaRPr lang="en-US" sz="2000" b="0"/>
            </a:p>
          </p:txBody>
        </p:sp>
      </p:grpSp>
      <p:grpSp>
        <p:nvGrpSpPr>
          <p:cNvPr id="4" name="Group 12"/>
          <p:cNvGrpSpPr>
            <a:grpSpLocks/>
          </p:cNvGrpSpPr>
          <p:nvPr/>
        </p:nvGrpSpPr>
        <p:grpSpPr bwMode="auto">
          <a:xfrm>
            <a:off x="3290144" y="908720"/>
            <a:ext cx="2589213" cy="3225800"/>
            <a:chOff x="2257" y="816"/>
            <a:chExt cx="1631" cy="2032"/>
          </a:xfrm>
        </p:grpSpPr>
        <p:sp>
          <p:nvSpPr>
            <p:cNvPr id="39940" name="AutoShape 4"/>
            <p:cNvSpPr>
              <a:spLocks noChangeArrowheads="1"/>
            </p:cNvSpPr>
            <p:nvPr/>
          </p:nvSpPr>
          <p:spPr bwMode="auto">
            <a:xfrm>
              <a:off x="2257" y="2176"/>
              <a:ext cx="720" cy="672"/>
            </a:xfrm>
            <a:prstGeom prst="smileyFace">
              <a:avLst>
                <a:gd name="adj" fmla="val 4653"/>
              </a:avLst>
            </a:prstGeom>
            <a:solidFill>
              <a:srgbClr val="FFF7D7"/>
            </a:solidFill>
            <a:ln w="9525">
              <a:solidFill>
                <a:srgbClr val="800000"/>
              </a:solidFill>
              <a:round/>
              <a:headEnd/>
              <a:tailEnd/>
            </a:ln>
            <a:effectLst/>
          </p:spPr>
          <p:txBody>
            <a:bodyPr wrap="none" anchor="ctr">
              <a:prstTxWarp prst="textNoShape">
                <a:avLst/>
              </a:prstTxWarp>
            </a:bodyPr>
            <a:lstStyle/>
            <a:p>
              <a:endParaRPr lang="en-US"/>
            </a:p>
          </p:txBody>
        </p:sp>
        <p:sp>
          <p:nvSpPr>
            <p:cNvPr id="39942" name="AutoShape 6"/>
            <p:cNvSpPr>
              <a:spLocks noChangeArrowheads="1"/>
            </p:cNvSpPr>
            <p:nvPr/>
          </p:nvSpPr>
          <p:spPr bwMode="auto">
            <a:xfrm>
              <a:off x="2400" y="816"/>
              <a:ext cx="1488" cy="1056"/>
            </a:xfrm>
            <a:prstGeom prst="cloudCallout">
              <a:avLst>
                <a:gd name="adj1" fmla="val -37838"/>
                <a:gd name="adj2" fmla="val 74718"/>
              </a:avLst>
            </a:prstGeom>
            <a:solidFill>
              <a:srgbClr val="8DA1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9946" name="Text Box 10"/>
            <p:cNvSpPr txBox="1">
              <a:spLocks noChangeArrowheads="1"/>
            </p:cNvSpPr>
            <p:nvPr/>
          </p:nvSpPr>
          <p:spPr bwMode="auto">
            <a:xfrm>
              <a:off x="2688" y="1008"/>
              <a:ext cx="768" cy="63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chemeClr val="bg2"/>
                  </a:solidFill>
                </a:rPr>
                <a:t>Inner World of imagery</a:t>
              </a:r>
              <a:endParaRPr lang="en-US" sz="2000" b="0"/>
            </a:p>
          </p:txBody>
        </p:sp>
      </p:grpSp>
      <p:sp>
        <p:nvSpPr>
          <p:cNvPr id="39950" name="Text Box 14"/>
          <p:cNvSpPr txBox="1">
            <a:spLocks noChangeArrowheads="1"/>
          </p:cNvSpPr>
          <p:nvPr/>
        </p:nvSpPr>
        <p:spPr bwMode="auto">
          <a:xfrm>
            <a:off x="843483" y="5589240"/>
            <a:ext cx="151935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Enactive</a:t>
            </a:r>
          </a:p>
        </p:txBody>
      </p:sp>
      <p:sp>
        <p:nvSpPr>
          <p:cNvPr id="39951" name="Text Box 15"/>
          <p:cNvSpPr txBox="1">
            <a:spLocks noChangeArrowheads="1"/>
          </p:cNvSpPr>
          <p:nvPr/>
        </p:nvSpPr>
        <p:spPr bwMode="auto">
          <a:xfrm>
            <a:off x="3510483" y="5589240"/>
            <a:ext cx="1134504"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Iconic</a:t>
            </a:r>
          </a:p>
        </p:txBody>
      </p:sp>
      <p:sp>
        <p:nvSpPr>
          <p:cNvPr id="39952" name="Text Box 16"/>
          <p:cNvSpPr txBox="1">
            <a:spLocks noChangeArrowheads="1"/>
          </p:cNvSpPr>
          <p:nvPr/>
        </p:nvSpPr>
        <p:spPr bwMode="auto">
          <a:xfrm>
            <a:off x="6710883" y="5589240"/>
            <a:ext cx="157888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Symbolic</a:t>
            </a:r>
          </a:p>
        </p:txBody>
      </p:sp>
      <p:sp>
        <p:nvSpPr>
          <p:cNvPr id="16" name="Text Box 14"/>
          <p:cNvSpPr txBox="1">
            <a:spLocks noChangeArrowheads="1"/>
          </p:cNvSpPr>
          <p:nvPr/>
        </p:nvSpPr>
        <p:spPr bwMode="auto">
          <a:xfrm>
            <a:off x="755576" y="4581128"/>
            <a:ext cx="2056973" cy="954107"/>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Confidently</a:t>
            </a:r>
            <a:br>
              <a:rPr lang="en-US" b="0" dirty="0">
                <a:solidFill>
                  <a:srgbClr val="800000"/>
                </a:solidFill>
              </a:rPr>
            </a:br>
            <a:r>
              <a:rPr lang="en-US" b="0" dirty="0">
                <a:solidFill>
                  <a:srgbClr val="800000"/>
                </a:solidFill>
              </a:rPr>
              <a:t>manipulable</a:t>
            </a:r>
          </a:p>
        </p:txBody>
      </p:sp>
      <p:sp>
        <p:nvSpPr>
          <p:cNvPr id="17" name="Text Box 15"/>
          <p:cNvSpPr txBox="1">
            <a:spLocks noChangeArrowheads="1"/>
          </p:cNvSpPr>
          <p:nvPr/>
        </p:nvSpPr>
        <p:spPr bwMode="auto">
          <a:xfrm>
            <a:off x="34225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Imaginable</a:t>
            </a:r>
          </a:p>
        </p:txBody>
      </p:sp>
      <p:sp>
        <p:nvSpPr>
          <p:cNvPr id="18" name="Text Box 16"/>
          <p:cNvSpPr txBox="1">
            <a:spLocks noChangeArrowheads="1"/>
          </p:cNvSpPr>
          <p:nvPr/>
        </p:nvSpPr>
        <p:spPr bwMode="auto">
          <a:xfrm>
            <a:off x="66229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Articulable</a:t>
            </a:r>
          </a:p>
        </p:txBody>
      </p:sp>
      <p:sp>
        <p:nvSpPr>
          <p:cNvPr id="22" name="Text Box 16"/>
          <p:cNvSpPr txBox="1">
            <a:spLocks noChangeArrowheads="1"/>
          </p:cNvSpPr>
          <p:nvPr/>
        </p:nvSpPr>
        <p:spPr bwMode="auto">
          <a:xfrm>
            <a:off x="4716016" y="6165304"/>
            <a:ext cx="1506266"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(Bruner)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2834-5D98-274A-908A-C94AC5782B02}"/>
              </a:ext>
            </a:extLst>
          </p:cNvPr>
          <p:cNvSpPr>
            <a:spLocks noGrp="1"/>
          </p:cNvSpPr>
          <p:nvPr>
            <p:ph type="title"/>
          </p:nvPr>
        </p:nvSpPr>
        <p:spPr/>
        <p:txBody>
          <a:bodyPr/>
          <a:lstStyle/>
          <a:p>
            <a:r>
              <a:rPr lang="en-GB" altLang="en-US">
                <a:ea typeface="ＭＳ Ｐゴシック" panose="020B0600070205080204" pitchFamily="34" charset="-128"/>
              </a:rPr>
              <a:t>Experiential Psychology</a:t>
            </a:r>
          </a:p>
        </p:txBody>
      </p:sp>
      <p:sp>
        <p:nvSpPr>
          <p:cNvPr id="3" name="Content Placeholder 2">
            <a:extLst>
              <a:ext uri="{FF2B5EF4-FFF2-40B4-BE49-F238E27FC236}">
                <a16:creationId xmlns:a16="http://schemas.microsoft.com/office/drawing/2014/main" id="{29DA73F8-7750-5B49-95DB-09F0AAFFD553}"/>
              </a:ext>
            </a:extLst>
          </p:cNvPr>
          <p:cNvSpPr>
            <a:spLocks noGrp="1"/>
          </p:cNvSpPr>
          <p:nvPr>
            <p:ph idx="1"/>
          </p:nvPr>
        </p:nvSpPr>
        <p:spPr>
          <a:xfrm>
            <a:off x="323850" y="1052513"/>
            <a:ext cx="8351838" cy="5184775"/>
          </a:xfrm>
        </p:spPr>
        <p:txBody>
          <a:bodyPr/>
          <a:lstStyle/>
          <a:p>
            <a:r>
              <a:rPr lang="en-GB" altLang="en-US">
                <a:ea typeface="ＭＳ Ｐゴシック" panose="020B0600070205080204" pitchFamily="34" charset="-128"/>
              </a:rPr>
              <a:t>No such thing as an event</a:t>
            </a:r>
          </a:p>
          <a:p>
            <a:pPr lvl="1"/>
            <a:r>
              <a:rPr lang="en-GB" altLang="en-US">
                <a:ea typeface="ＭＳ Ｐゴシック" panose="020B0600070205080204" pitchFamily="34" charset="-128"/>
              </a:rPr>
              <a:t>only the stories told (narratives)</a:t>
            </a:r>
          </a:p>
          <a:p>
            <a:r>
              <a:rPr lang="en-GB" altLang="en-US">
                <a:ea typeface="ＭＳ Ｐゴシック" panose="020B0600070205080204" pitchFamily="34" charset="-128"/>
              </a:rPr>
              <a:t>Data is own experience</a:t>
            </a:r>
          </a:p>
          <a:p>
            <a:pPr lvl="1"/>
            <a:r>
              <a:rPr lang="en-GB" altLang="en-US">
                <a:ea typeface="ＭＳ Ｐゴシック" panose="020B0600070205080204" pitchFamily="34" charset="-128"/>
              </a:rPr>
              <a:t>Seeking resonance with past; seeking to inform acts in future</a:t>
            </a:r>
          </a:p>
          <a:p>
            <a:pPr lvl="1"/>
            <a:r>
              <a:rPr lang="en-GB" altLang="en-US">
                <a:ea typeface="ＭＳ Ｐゴシック" panose="020B0600070205080204" pitchFamily="34" charset="-128"/>
              </a:rPr>
              <a:t>Negotiating </a:t>
            </a:r>
            <a:r>
              <a:rPr lang="en-GB" altLang="en-GB">
                <a:ea typeface="ＭＳ Ｐゴシック" panose="020B0600070205080204" pitchFamily="34" charset="-128"/>
              </a:rPr>
              <a:t>‘</a:t>
            </a:r>
            <a:r>
              <a:rPr lang="en-GB" altLang="en-US">
                <a:ea typeface="ＭＳ Ｐゴシック" panose="020B0600070205080204" pitchFamily="34" charset="-128"/>
              </a:rPr>
              <a:t>taken as shared</a:t>
            </a:r>
            <a:r>
              <a:rPr lang="en-GB" altLang="en-GB">
                <a:ea typeface="ＭＳ Ｐゴシック" panose="020B0600070205080204" pitchFamily="34" charset="-128"/>
              </a:rPr>
              <a:t>’</a:t>
            </a:r>
            <a:r>
              <a:rPr lang="en-GB" altLang="en-US">
                <a:ea typeface="ＭＳ Ｐゴシック" panose="020B0600070205080204" pitchFamily="34" charset="-128"/>
              </a:rPr>
              <a:t> with others (cf Reasoning …)</a:t>
            </a:r>
          </a:p>
          <a:p>
            <a:r>
              <a:rPr lang="en-GB" altLang="en-US">
                <a:ea typeface="ＭＳ Ｐゴシック" panose="020B0600070205080204" pitchFamily="34" charset="-128"/>
              </a:rPr>
              <a:t>Product is heightened sensitivity to notice and to act</a:t>
            </a:r>
          </a:p>
          <a:p>
            <a:pPr lvl="1"/>
            <a:r>
              <a:rPr lang="en-GB" altLang="en-US">
                <a:ea typeface="ＭＳ Ｐゴシック" panose="020B0600070205080204" pitchFamily="34" charset="-128"/>
              </a:rPr>
              <a:t>Educating awareness(es)</a:t>
            </a:r>
          </a:p>
          <a:p>
            <a:r>
              <a:rPr lang="en-GB" altLang="en-US">
                <a:ea typeface="ＭＳ Ｐゴシック" panose="020B0600070205080204" pitchFamily="34" charset="-128"/>
              </a:rPr>
              <a:t>Centred around </a:t>
            </a:r>
            <a:r>
              <a:rPr lang="en-GB" altLang="en-GB">
                <a:ea typeface="ＭＳ Ｐゴシック" panose="020B0600070205080204" pitchFamily="34" charset="-128"/>
              </a:rPr>
              <a:t>‘</a:t>
            </a:r>
            <a:r>
              <a:rPr lang="en-GB" altLang="en-US">
                <a:ea typeface="ＭＳ Ｐゴシック" panose="020B0600070205080204" pitchFamily="34" charset="-128"/>
              </a:rPr>
              <a:t>initiating acts</a:t>
            </a:r>
            <a:r>
              <a:rPr lang="en-GB" altLang="en-GB">
                <a:ea typeface="ＭＳ Ｐゴシック" panose="020B0600070205080204" pitchFamily="34" charset="-128"/>
              </a:rPr>
              <a:t>’</a:t>
            </a:r>
            <a:endParaRPr lang="en-GB" altLang="en-US">
              <a:ea typeface="ＭＳ Ｐゴシック" panose="020B0600070205080204" pitchFamily="34" charset="-128"/>
            </a:endParaRPr>
          </a:p>
          <a:p>
            <a:pPr lvl="1"/>
            <a:r>
              <a:rPr lang="en-GB" altLang="en-US">
                <a:ea typeface="ＭＳ Ｐゴシック" panose="020B0600070205080204" pitchFamily="34" charset="-128"/>
              </a:rPr>
              <a:t>Consciousness is a retrospective narrative</a:t>
            </a:r>
          </a:p>
          <a:p>
            <a:pPr lvl="1"/>
            <a:r>
              <a:rPr lang="en-GB" altLang="en-US">
                <a:ea typeface="ＭＳ Ｐゴシック" panose="020B0600070205080204" pitchFamily="34" charset="-128"/>
              </a:rPr>
              <a:t>Participating in choice is </a:t>
            </a:r>
            <a:r>
              <a:rPr lang="en-GB" altLang="en-GB">
                <a:ea typeface="ＭＳ Ｐゴシック" panose="020B0600070205080204" pitchFamily="34" charset="-128"/>
              </a:rPr>
              <a:t>‘</a:t>
            </a:r>
            <a:r>
              <a:rPr lang="en-GB" altLang="en-US">
                <a:ea typeface="ＭＳ Ｐゴシック" panose="020B0600070205080204" pitchFamily="34" charset="-128"/>
              </a:rPr>
              <a:t>freedom</a:t>
            </a:r>
            <a:r>
              <a:rPr lang="en-GB" altLang="en-GB">
                <a:ea typeface="ＭＳ Ｐゴシック" panose="020B0600070205080204" pitchFamily="34" charset="-128"/>
              </a:rPr>
              <a:t>’</a:t>
            </a:r>
            <a:endParaRPr lang="en-GB" altLang="en-US">
              <a:ea typeface="ＭＳ Ｐゴシック" panose="020B0600070205080204" pitchFamily="34" charset="-128"/>
            </a:endParaRPr>
          </a:p>
          <a:p>
            <a:r>
              <a:rPr lang="en-GB" altLang="en-GB">
                <a:ea typeface="ＭＳ Ｐゴシック" panose="020B0600070205080204" pitchFamily="34" charset="-128"/>
              </a:rPr>
              <a:t>“</a:t>
            </a:r>
            <a:r>
              <a:rPr lang="en-GB" altLang="en-US">
                <a:ea typeface="ＭＳ Ｐゴシック" panose="020B0600070205080204" pitchFamily="34" charset="-128"/>
              </a:rPr>
              <a:t>I</a:t>
            </a:r>
            <a:r>
              <a:rPr lang="en-GB" altLang="en-GB">
                <a:ea typeface="ＭＳ Ｐゴシック" panose="020B0600070205080204" pitchFamily="34" charset="-128"/>
              </a:rPr>
              <a:t>”</a:t>
            </a:r>
            <a:r>
              <a:rPr lang="en-GB" altLang="en-US">
                <a:ea typeface="ＭＳ Ｐゴシック" panose="020B0600070205080204" pitchFamily="34" charset="-128"/>
              </a:rPr>
              <a:t> is a linguistic practice</a:t>
            </a:r>
          </a:p>
          <a:p>
            <a:pPr lvl="1"/>
            <a:r>
              <a:rPr lang="en-GB" altLang="en-US">
                <a:ea typeface="ＭＳ Ｐゴシック" panose="020B0600070205080204" pitchFamily="34" charset="-128"/>
              </a:rPr>
              <a:t>Misleads us into unhelpful assumptions</a:t>
            </a:r>
          </a:p>
          <a:p>
            <a:pPr lvl="1"/>
            <a:r>
              <a:rPr lang="en-GB" altLang="en-US">
                <a:ea typeface="ＭＳ Ｐゴシック" panose="020B0600070205080204" pitchFamily="34" charset="-128"/>
              </a:rPr>
              <a:t>Multiple selves; energy transformers</a:t>
            </a:r>
          </a:p>
        </p:txBody>
      </p:sp>
      <p:sp>
        <p:nvSpPr>
          <p:cNvPr id="4" name="Rounded Rectangle 3">
            <a:extLst>
              <a:ext uri="{FF2B5EF4-FFF2-40B4-BE49-F238E27FC236}">
                <a16:creationId xmlns:a16="http://schemas.microsoft.com/office/drawing/2014/main" id="{0C8D63E5-A670-CD4C-8E79-236F42D81B74}"/>
              </a:ext>
            </a:extLst>
          </p:cNvPr>
          <p:cNvSpPr>
            <a:spLocks noChangeArrowheads="1"/>
          </p:cNvSpPr>
          <p:nvPr/>
        </p:nvSpPr>
        <p:spPr bwMode="auto">
          <a:xfrm>
            <a:off x="6372225" y="908050"/>
            <a:ext cx="2447925" cy="1296988"/>
          </a:xfrm>
          <a:prstGeom prst="roundRect">
            <a:avLst>
              <a:gd name="adj" fmla="val 16667"/>
            </a:avLst>
          </a:prstGeom>
          <a:solidFill>
            <a:srgbClr val="CCFFCC"/>
          </a:solidFill>
          <a:ln w="9525">
            <a:solidFill>
              <a:schemeClr val="tx1"/>
            </a:solidFill>
            <a:round/>
            <a:headEnd/>
            <a:tailEnd/>
          </a:ln>
        </p:spPr>
        <p:txBody>
          <a:bodyPr/>
          <a:lstStyle>
            <a:lvl1pPr>
              <a:defRPr sz="2800" b="1">
                <a:solidFill>
                  <a:schemeClr val="tx1"/>
                </a:solidFill>
                <a:latin typeface="Chalkboard" panose="03050602040202020205" pitchFamily="66" charset="77"/>
                <a:ea typeface="ＭＳ Ｐゴシック" panose="020B0600070205080204" pitchFamily="34" charset="-128"/>
              </a:defRPr>
            </a:lvl1pPr>
            <a:lvl2pPr marL="742950" indent="-285750">
              <a:defRPr sz="2800" b="1">
                <a:solidFill>
                  <a:schemeClr val="tx1"/>
                </a:solidFill>
                <a:latin typeface="Chalkboard" panose="03050602040202020205" pitchFamily="66" charset="77"/>
                <a:ea typeface="ＭＳ Ｐゴシック" panose="020B0600070205080204" pitchFamily="34" charset="-128"/>
              </a:defRPr>
            </a:lvl2pPr>
            <a:lvl3pPr marL="1143000" indent="-228600">
              <a:defRPr sz="2800" b="1">
                <a:solidFill>
                  <a:schemeClr val="tx1"/>
                </a:solidFill>
                <a:latin typeface="Chalkboard" panose="03050602040202020205" pitchFamily="66" charset="77"/>
                <a:ea typeface="ＭＳ Ｐゴシック" panose="020B0600070205080204" pitchFamily="34" charset="-128"/>
              </a:defRPr>
            </a:lvl3pPr>
            <a:lvl4pPr marL="1600200" indent="-228600">
              <a:defRPr sz="2800" b="1">
                <a:solidFill>
                  <a:schemeClr val="tx1"/>
                </a:solidFill>
                <a:latin typeface="Chalkboard" panose="03050602040202020205" pitchFamily="66" charset="77"/>
                <a:ea typeface="ＭＳ Ｐゴシック" panose="020B0600070205080204" pitchFamily="34" charset="-128"/>
              </a:defRPr>
            </a:lvl4pPr>
            <a:lvl5pPr marL="2057400" indent="-228600">
              <a:defRPr sz="2800" b="1">
                <a:solidFill>
                  <a:schemeClr val="tx1"/>
                </a:solidFill>
                <a:latin typeface="Chalkboard" panose="03050602040202020205" pitchFamily="66" charset="77"/>
                <a:ea typeface="ＭＳ Ｐゴシック" panose="020B0600070205080204" pitchFamily="34" charset="-128"/>
              </a:defRPr>
            </a:lvl5pPr>
            <a:lvl6pPr marL="25146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6pPr>
            <a:lvl7pPr marL="29718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7pPr>
            <a:lvl8pPr marL="34290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8pPr>
            <a:lvl9pPr marL="3886200" indent="-228600" eaLnBrk="0" fontAlgn="base" hangingPunct="0">
              <a:spcBef>
                <a:spcPct val="0"/>
              </a:spcBef>
              <a:spcAft>
                <a:spcPct val="0"/>
              </a:spcAft>
              <a:defRPr sz="2800" b="1">
                <a:solidFill>
                  <a:schemeClr val="tx1"/>
                </a:solidFill>
                <a:latin typeface="Chalkboard" panose="03050602040202020205" pitchFamily="66" charset="77"/>
                <a:ea typeface="ＭＳ Ｐゴシック" panose="020B0600070205080204" pitchFamily="34" charset="-128"/>
              </a:defRPr>
            </a:lvl9pPr>
          </a:lstStyle>
          <a:p>
            <a:pPr algn="ctr"/>
            <a:r>
              <a:rPr lang="en-GB" altLang="en-US" sz="2400" b="0">
                <a:solidFill>
                  <a:srgbClr val="631908"/>
                </a:solidFill>
              </a:rPr>
              <a:t>Reframing </a:t>
            </a:r>
            <a:br>
              <a:rPr lang="en-GB" altLang="en-US" sz="2400" b="0">
                <a:solidFill>
                  <a:srgbClr val="631908"/>
                </a:solidFill>
              </a:rPr>
            </a:br>
            <a:r>
              <a:rPr lang="en-GB" altLang="en-US" sz="2400" b="0">
                <a:solidFill>
                  <a:srgbClr val="631908"/>
                </a:solidFill>
              </a:rPr>
              <a:t>the subject </a:t>
            </a:r>
            <a:br>
              <a:rPr lang="en-GB" altLang="en-US" sz="2400" b="0">
                <a:solidFill>
                  <a:srgbClr val="631908"/>
                </a:solidFill>
              </a:rPr>
            </a:br>
            <a:r>
              <a:rPr lang="en-GB" altLang="en-US" sz="2400" b="0">
                <a:solidFill>
                  <a:srgbClr val="631908"/>
                </a:solidFill>
              </a:rPr>
              <a:t>&amp; the object</a:t>
            </a:r>
          </a:p>
        </p:txBody>
      </p:sp>
    </p:spTree>
    <p:extLst>
      <p:ext uri="{BB962C8B-B14F-4D97-AF65-F5344CB8AC3E}">
        <p14:creationId xmlns:p14="http://schemas.microsoft.com/office/powerpoint/2010/main" val="2972502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268908" y="620688"/>
            <a:ext cx="8407548" cy="6096000"/>
          </a:xfrm>
        </p:spPr>
        <p:txBody>
          <a:bodyPr/>
          <a:lstStyle/>
          <a:p>
            <a:r>
              <a:rPr lang="en-US" dirty="0"/>
              <a:t>Concept Image &amp; Concept Definition</a:t>
            </a:r>
          </a:p>
          <a:p>
            <a:r>
              <a:rPr lang="en-US" dirty="0"/>
              <a:t>Templating &amp; Reconstructing</a:t>
            </a:r>
          </a:p>
          <a:p>
            <a:r>
              <a:rPr lang="en-US" dirty="0"/>
              <a:t>Action &amp; Activity</a:t>
            </a:r>
          </a:p>
          <a:p>
            <a:r>
              <a:rPr lang="en-US" dirty="0"/>
              <a:t>Awareness (ability to act) – Emotion – </a:t>
            </a:r>
            <a:r>
              <a:rPr lang="en-US" dirty="0" err="1"/>
              <a:t>Behaviour</a:t>
            </a:r>
            <a:endParaRPr lang="en-US" dirty="0"/>
          </a:p>
          <a:p>
            <a:pPr lvl="1"/>
            <a:r>
              <a:rPr lang="en-US" dirty="0"/>
              <a:t>Only awareness is educable</a:t>
            </a:r>
          </a:p>
          <a:p>
            <a:pPr lvl="1"/>
            <a:r>
              <a:rPr lang="en-US" dirty="0"/>
              <a:t>Only </a:t>
            </a:r>
            <a:r>
              <a:rPr lang="en-US" dirty="0" err="1"/>
              <a:t>behaviour</a:t>
            </a:r>
            <a:r>
              <a:rPr lang="en-US" dirty="0"/>
              <a:t> is trainable</a:t>
            </a:r>
          </a:p>
          <a:p>
            <a:pPr lvl="1"/>
            <a:r>
              <a:rPr lang="en-US" dirty="0"/>
              <a:t>Only emotion is </a:t>
            </a:r>
            <a:r>
              <a:rPr lang="en-US" dirty="0" err="1"/>
              <a:t>harnessable</a:t>
            </a:r>
            <a:endParaRPr lang="en-US" dirty="0"/>
          </a:p>
          <a:p>
            <a:r>
              <a:rPr lang="en-US" dirty="0"/>
              <a:t>Structure of a Topic</a:t>
            </a:r>
          </a:p>
          <a:p>
            <a:r>
              <a:rPr lang="en-US" dirty="0"/>
              <a:t>Onion model of coming to understand</a:t>
            </a:r>
          </a:p>
          <a:p>
            <a:r>
              <a:rPr lang="en-US" dirty="0"/>
              <a:t>Manipulating – Getting-a-sense-of – Articulating</a:t>
            </a:r>
          </a:p>
          <a:p>
            <a:r>
              <a:rPr lang="en-US" dirty="0"/>
              <a:t>Enactive – Iconic – Symbolic modes or worlds</a:t>
            </a:r>
          </a:p>
          <a:p>
            <a:r>
              <a:rPr lang="en-US" dirty="0"/>
              <a:t>Attention:</a:t>
            </a:r>
          </a:p>
          <a:p>
            <a:pPr lvl="1"/>
            <a:r>
              <a:rPr lang="en-US" dirty="0"/>
              <a:t>Gazing (holding wholes)		– Discerning Details</a:t>
            </a:r>
          </a:p>
          <a:p>
            <a:pPr lvl="1"/>
            <a:r>
              <a:rPr lang="en-US" dirty="0" err="1"/>
              <a:t>Recognising</a:t>
            </a:r>
            <a:r>
              <a:rPr lang="en-US" dirty="0"/>
              <a:t> Relationships – Perceiving Properties</a:t>
            </a:r>
          </a:p>
          <a:p>
            <a:pPr lvl="1"/>
            <a:r>
              <a:rPr lang="en-US" dirty="0"/>
              <a:t>Reasoning on the basis of agreed properties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fariScreenSnapz002">
            <a:hlinkClick r:id="" action="ppaction://media"/>
            <a:extLst>
              <a:ext uri="{FF2B5EF4-FFF2-40B4-BE49-F238E27FC236}">
                <a16:creationId xmlns:a16="http://schemas.microsoft.com/office/drawing/2014/main" id="{417B4C1D-3670-F54C-9387-33A51F53A32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60831" y="546291"/>
            <a:ext cx="6486081" cy="6316472"/>
          </a:xfrm>
          <a:prstGeom prst="rect">
            <a:avLst/>
          </a:prstGeom>
        </p:spPr>
      </p:pic>
      <p:sp>
        <p:nvSpPr>
          <p:cNvPr id="5" name="Rectangle 4">
            <a:extLst>
              <a:ext uri="{FF2B5EF4-FFF2-40B4-BE49-F238E27FC236}">
                <a16:creationId xmlns:a16="http://schemas.microsoft.com/office/drawing/2014/main" id="{79E2795D-F452-244F-8C63-7F4B83C036E1}"/>
              </a:ext>
            </a:extLst>
          </p:cNvPr>
          <p:cNvSpPr/>
          <p:nvPr/>
        </p:nvSpPr>
        <p:spPr>
          <a:xfrm>
            <a:off x="560831" y="546291"/>
            <a:ext cx="6486081" cy="12459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FF00"/>
              </a:solidFill>
            </a:endParaRPr>
          </a:p>
        </p:txBody>
      </p:sp>
    </p:spTree>
    <p:extLst>
      <p:ext uri="{BB962C8B-B14F-4D97-AF65-F5344CB8AC3E}">
        <p14:creationId xmlns:p14="http://schemas.microsoft.com/office/powerpoint/2010/main" val="14851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1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Psychology: study of the psyche</a:t>
            </a:r>
          </a:p>
        </p:txBody>
      </p:sp>
      <p:sp>
        <p:nvSpPr>
          <p:cNvPr id="3" name="Content Placeholder 2"/>
          <p:cNvSpPr>
            <a:spLocks noGrp="1"/>
          </p:cNvSpPr>
          <p:nvPr>
            <p:ph idx="1"/>
          </p:nvPr>
        </p:nvSpPr>
        <p:spPr/>
        <p:txBody>
          <a:bodyPr/>
          <a:lstStyle/>
          <a:p>
            <a:r>
              <a:rPr lang="en-US" dirty="0"/>
              <a:t>Cognition (intellect)</a:t>
            </a:r>
          </a:p>
          <a:p>
            <a:r>
              <a:rPr lang="en-US" dirty="0"/>
              <a:t>Enaction (</a:t>
            </a:r>
            <a:r>
              <a:rPr lang="en-US" dirty="0" err="1"/>
              <a:t>behaviour</a:t>
            </a:r>
            <a:r>
              <a:rPr lang="en-US" dirty="0"/>
              <a:t>)</a:t>
            </a:r>
          </a:p>
          <a:p>
            <a:r>
              <a:rPr lang="en-US" dirty="0"/>
              <a:t>Affect (emotion including disposition)</a:t>
            </a:r>
          </a:p>
          <a:p>
            <a:r>
              <a:rPr lang="en-US" dirty="0"/>
              <a:t>Attention</a:t>
            </a:r>
          </a:p>
          <a:p>
            <a:r>
              <a:rPr lang="en-US" dirty="0"/>
              <a:t>Will</a:t>
            </a:r>
          </a:p>
          <a:p>
            <a:r>
              <a:rPr lang="en-US" dirty="0"/>
              <a:t>Witness</a:t>
            </a:r>
          </a:p>
          <a:p>
            <a:pPr marL="0" indent="0">
              <a:buNone/>
            </a:pPr>
            <a:r>
              <a:rPr lang="en-US" dirty="0">
                <a:solidFill>
                  <a:schemeClr val="bg1"/>
                </a:solidFill>
              </a:rPr>
              <a:t>Sociological Dimension</a:t>
            </a:r>
          </a:p>
          <a:p>
            <a:r>
              <a:rPr lang="en-US" dirty="0"/>
              <a:t>How these are influenced by the social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chor="t"/>
          <a:lstStyle/>
          <a:p>
            <a:r>
              <a:rPr lang="en-US" dirty="0"/>
              <a:t>What does it mean to ‘understand’ in mathematics?</a:t>
            </a:r>
          </a:p>
        </p:txBody>
      </p:sp>
      <p:sp>
        <p:nvSpPr>
          <p:cNvPr id="3" name="Content Placeholder 2"/>
          <p:cNvSpPr>
            <a:spLocks noGrp="1"/>
          </p:cNvSpPr>
          <p:nvPr>
            <p:ph idx="1"/>
          </p:nvPr>
        </p:nvSpPr>
        <p:spPr>
          <a:xfrm>
            <a:off x="304800" y="1066800"/>
            <a:ext cx="8839200" cy="4876800"/>
          </a:xfrm>
        </p:spPr>
        <p:txBody>
          <a:bodyPr/>
          <a:lstStyle/>
          <a:p>
            <a:r>
              <a:rPr lang="en-US" dirty="0"/>
              <a:t>To carry out procedures unaided</a:t>
            </a:r>
          </a:p>
          <a:p>
            <a:pPr lvl="1"/>
            <a:r>
              <a:rPr lang="en-US" dirty="0"/>
              <a:t>By </a:t>
            </a:r>
            <a:r>
              <a:rPr lang="en-US" dirty="0" err="1"/>
              <a:t>templating</a:t>
            </a:r>
            <a:endParaRPr lang="en-US" dirty="0"/>
          </a:p>
          <a:p>
            <a:pPr lvl="1"/>
            <a:r>
              <a:rPr lang="en-US" dirty="0"/>
              <a:t>By re-constructing</a:t>
            </a:r>
          </a:p>
          <a:p>
            <a:r>
              <a:rPr lang="en-US" dirty="0"/>
              <a:t>To have appropriate procedures and concepts come to ‘mind’ or to ‘action’ </a:t>
            </a:r>
          </a:p>
          <a:p>
            <a:r>
              <a:rPr lang="en-US" dirty="0"/>
              <a:t>To explain adequately to someone</a:t>
            </a:r>
          </a:p>
          <a:p>
            <a:pPr lvl="1"/>
            <a:r>
              <a:rPr lang="en-US" dirty="0"/>
              <a:t>Own narrative (self-explanation)</a:t>
            </a:r>
          </a:p>
          <a:p>
            <a:pPr lvl="1"/>
            <a:r>
              <a:rPr lang="en-US" dirty="0"/>
              <a:t>To a Novice</a:t>
            </a:r>
          </a:p>
          <a:p>
            <a:pPr lvl="1"/>
            <a:r>
              <a:rPr lang="en-US" dirty="0"/>
              <a:t>To a Peer/Colleague</a:t>
            </a:r>
          </a:p>
          <a:p>
            <a:pPr lvl="1"/>
            <a:r>
              <a:rPr lang="en-US" dirty="0"/>
              <a:t>To an Expert</a:t>
            </a:r>
          </a:p>
          <a:p>
            <a:r>
              <a:rPr lang="en-US" dirty="0"/>
              <a:t>To modify in order to meet new circumstances</a:t>
            </a:r>
          </a:p>
          <a:p>
            <a:r>
              <a:rPr lang="en-US" dirty="0"/>
              <a:t>To be familiar with a viable model</a:t>
            </a:r>
            <a:br>
              <a:rPr lang="en-US" dirty="0"/>
            </a:br>
            <a:r>
              <a:rPr lang="en-US" dirty="0"/>
              <a:t>    (structural relationships treated as properties)</a:t>
            </a:r>
          </a:p>
        </p:txBody>
      </p:sp>
      <p:sp>
        <p:nvSpPr>
          <p:cNvPr id="4" name="Rounded Rectangle 3"/>
          <p:cNvSpPr/>
          <p:nvPr/>
        </p:nvSpPr>
        <p:spPr bwMode="auto">
          <a:xfrm>
            <a:off x="1403648" y="6165304"/>
            <a:ext cx="6408712" cy="576064"/>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2"/>
                </a:solidFill>
              </a:rPr>
              <a:t>Understand(?) or</a:t>
            </a:r>
            <a:r>
              <a:rPr kumimoji="0" lang="en-GB" sz="2400" b="0" i="0" u="none" strike="noStrike" cap="none" normalizeH="0" dirty="0">
                <a:ln>
                  <a:noFill/>
                </a:ln>
                <a:solidFill>
                  <a:schemeClr val="tx2"/>
                </a:solidFill>
              </a:rPr>
              <a:t> </a:t>
            </a:r>
            <a:r>
              <a:rPr lang="en-GB" sz="2400" b="0" dirty="0">
                <a:solidFill>
                  <a:schemeClr val="tx2"/>
                </a:solidFill>
              </a:rPr>
              <a:t>Comprehend</a:t>
            </a:r>
            <a:r>
              <a:rPr kumimoji="0" lang="en-GB" sz="2400" b="0" i="0" u="none" strike="noStrike" cap="none" normalizeH="0" dirty="0">
                <a:ln>
                  <a:noFill/>
                </a:ln>
                <a:solidFill>
                  <a:schemeClr val="tx2"/>
                </a:solidFill>
              </a:rPr>
              <a:t> &amp; Appreciate?</a:t>
            </a:r>
            <a:endParaRPr kumimoji="0" lang="en-GB" sz="2400" b="0" i="0" u="none" strike="noStrike" cap="none" normalizeH="0" baseline="0" dirty="0">
              <a:ln>
                <a:noFill/>
              </a:ln>
              <a:solidFill>
                <a:schemeClr val="tx2"/>
              </a:solidFill>
            </a:endParaRPr>
          </a:p>
        </p:txBody>
      </p:sp>
      <p:sp>
        <p:nvSpPr>
          <p:cNvPr id="5" name="Rounded Rectangle 4"/>
          <p:cNvSpPr/>
          <p:nvPr/>
        </p:nvSpPr>
        <p:spPr bwMode="auto">
          <a:xfrm>
            <a:off x="5868144" y="2636912"/>
            <a:ext cx="3168352" cy="2448272"/>
          </a:xfrm>
          <a:prstGeom prst="round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r>
              <a:rPr lang="en-GB" sz="2000" b="0" dirty="0">
                <a:solidFill>
                  <a:schemeClr val="bg1"/>
                </a:solidFill>
              </a:rPr>
              <a:t>To understand is "to prove formally what is seen intuitively, and to see intuitively what is proved formally” (p. 72)</a:t>
            </a:r>
          </a:p>
          <a:p>
            <a:pPr eaLnBrk="1" hangingPunct="1"/>
            <a:r>
              <a:rPr lang="en-GB" sz="2000" b="0" dirty="0" err="1">
                <a:solidFill>
                  <a:schemeClr val="bg1"/>
                </a:solidFill>
              </a:rPr>
              <a:t>Polya</a:t>
            </a:r>
            <a:r>
              <a:rPr lang="en-GB" sz="2000" b="0" dirty="0">
                <a:solidFill>
                  <a:schemeClr val="bg1"/>
                </a:solidFill>
              </a:rPr>
              <a:t>, G (1957) </a:t>
            </a:r>
            <a:r>
              <a:rPr lang="en-GB" sz="2000" b="0" i="1" dirty="0">
                <a:solidFill>
                  <a:schemeClr val="bg1"/>
                </a:solidFill>
              </a:rPr>
              <a:t>How to solve it</a:t>
            </a:r>
            <a:endParaRPr lang="en-GB" sz="2000" b="0" dirty="0">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Image</a:t>
            </a:r>
          </a:p>
        </p:txBody>
      </p:sp>
      <p:sp>
        <p:nvSpPr>
          <p:cNvPr id="3" name="Content Placeholder 2"/>
          <p:cNvSpPr>
            <a:spLocks noGrp="1"/>
          </p:cNvSpPr>
          <p:nvPr>
            <p:ph idx="1"/>
          </p:nvPr>
        </p:nvSpPr>
        <p:spPr>
          <a:xfrm>
            <a:off x="838200" y="1066800"/>
            <a:ext cx="7727950" cy="3581400"/>
          </a:xfrm>
        </p:spPr>
        <p:txBody>
          <a:bodyPr/>
          <a:lstStyle/>
          <a:p>
            <a:r>
              <a:rPr lang="en-US" dirty="0"/>
              <a:t>“ … all the cognitive structure in the individual's mind that is associated with a given concept” </a:t>
            </a:r>
            <a:br>
              <a:rPr lang="en-US" dirty="0"/>
            </a:br>
            <a:r>
              <a:rPr lang="en-US" sz="2400" dirty="0"/>
              <a:t>(Tall &amp; </a:t>
            </a:r>
            <a:r>
              <a:rPr lang="en-US" sz="2400" dirty="0" err="1"/>
              <a:t>Vinner</a:t>
            </a:r>
            <a:r>
              <a:rPr lang="en-US" sz="2400" dirty="0"/>
              <a:t> 1981)</a:t>
            </a:r>
          </a:p>
          <a:p>
            <a:pPr lvl="0"/>
            <a:r>
              <a:rPr lang="en-US" dirty="0"/>
              <a:t>the total cognitive structure that is associated with the concept, which includes all the mental pictures and associated properties and processes. It is built up over the years through experiences of all kinds, changing as the individual meets new stimuli and matures.</a:t>
            </a:r>
          </a:p>
          <a:p>
            <a:endParaRPr lang="en-US" sz="2400" dirty="0"/>
          </a:p>
        </p:txBody>
      </p:sp>
      <p:sp>
        <p:nvSpPr>
          <p:cNvPr id="5" name="Rounded Rectangular Callout 4"/>
          <p:cNvSpPr/>
          <p:nvPr/>
        </p:nvSpPr>
        <p:spPr bwMode="auto">
          <a:xfrm>
            <a:off x="1676400" y="4876800"/>
            <a:ext cx="6640016" cy="609600"/>
          </a:xfrm>
          <a:prstGeom prst="wedgeRoundRectCallout">
            <a:avLst>
              <a:gd name="adj1" fmla="val 694"/>
              <a:gd name="adj2" fmla="val -111476"/>
              <a:gd name="adj3" fmla="val 16667"/>
            </a:avLst>
          </a:prstGeom>
          <a:solidFill>
            <a:srgbClr val="FFF7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00"/>
                </a:solidFill>
                <a:latin typeface="Chalkboard" charset="0"/>
              </a:rPr>
              <a:t>Concept Image ≠ Concept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Concept Images: examples</a:t>
            </a:r>
          </a:p>
        </p:txBody>
      </p:sp>
      <p:sp>
        <p:nvSpPr>
          <p:cNvPr id="3" name="Content Placeholder 2"/>
          <p:cNvSpPr>
            <a:spLocks noGrp="1"/>
          </p:cNvSpPr>
          <p:nvPr>
            <p:ph idx="1"/>
          </p:nvPr>
        </p:nvSpPr>
        <p:spPr>
          <a:xfrm>
            <a:off x="990600" y="1700808"/>
            <a:ext cx="7727950" cy="2112640"/>
          </a:xfrm>
        </p:spPr>
        <p:txBody>
          <a:bodyPr/>
          <a:lstStyle/>
          <a:p>
            <a:r>
              <a:rPr lang="en-GB" dirty="0"/>
              <a:t>What is </a:t>
            </a:r>
          </a:p>
          <a:p>
            <a:pPr lvl="1"/>
            <a:r>
              <a:rPr lang="en-GB" dirty="0"/>
              <a:t>A fraction</a:t>
            </a:r>
          </a:p>
          <a:p>
            <a:pPr lvl="1"/>
            <a:r>
              <a:rPr lang="en-GB" dirty="0"/>
              <a:t>Angle between two lines</a:t>
            </a:r>
          </a:p>
          <a:p>
            <a:pPr lvl="1"/>
            <a:r>
              <a:rPr lang="en-GB" dirty="0"/>
              <a:t>Differentiability</a:t>
            </a:r>
          </a:p>
          <a:p>
            <a:pPr lvl="1"/>
            <a:r>
              <a:rPr lang="en-GB" dirty="0"/>
              <a:t>Tangent to a curve</a:t>
            </a:r>
          </a:p>
          <a:p>
            <a:pPr lvl="1"/>
            <a:r>
              <a:rPr lang="en-GB" dirty="0"/>
              <a:t>|</a:t>
            </a:r>
            <a:r>
              <a:rPr lang="en-GB" i="1" dirty="0"/>
              <a:t>x</a:t>
            </a:r>
            <a:r>
              <a:rPr lang="en-GB" dirty="0"/>
              <a:t>|</a:t>
            </a:r>
          </a:p>
        </p:txBody>
      </p:sp>
    </p:spTree>
    <p:extLst>
      <p:ext uri="{BB962C8B-B14F-4D97-AF65-F5344CB8AC3E}">
        <p14:creationId xmlns:p14="http://schemas.microsoft.com/office/powerpoint/2010/main" val="428700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Tangents</a:t>
            </a:r>
          </a:p>
        </p:txBody>
      </p:sp>
      <p:sp>
        <p:nvSpPr>
          <p:cNvPr id="3" name="Content Placeholder 2"/>
          <p:cNvSpPr>
            <a:spLocks noGrp="1"/>
          </p:cNvSpPr>
          <p:nvPr>
            <p:ph idx="1"/>
          </p:nvPr>
        </p:nvSpPr>
        <p:spPr>
          <a:xfrm>
            <a:off x="467544" y="836713"/>
            <a:ext cx="8208912" cy="936104"/>
          </a:xfrm>
        </p:spPr>
        <p:txBody>
          <a:bodyPr/>
          <a:lstStyle/>
          <a:p>
            <a:r>
              <a:rPr lang="en-GB" dirty="0"/>
              <a:t>Which of the following matches your immediate concept image of tangent to a curve?</a:t>
            </a:r>
          </a:p>
        </p:txBody>
      </p:sp>
      <p:pic>
        <p:nvPicPr>
          <p:cNvPr id="4" name="Picture 3"/>
          <p:cNvPicPr>
            <a:picLocks noChangeAspect="1"/>
          </p:cNvPicPr>
          <p:nvPr/>
        </p:nvPicPr>
        <p:blipFill>
          <a:blip r:embed="rId2"/>
          <a:stretch>
            <a:fillRect/>
          </a:stretch>
        </p:blipFill>
        <p:spPr>
          <a:xfrm>
            <a:off x="5868144" y="4771577"/>
            <a:ext cx="2824970" cy="2004988"/>
          </a:xfrm>
          <a:prstGeom prst="rect">
            <a:avLst/>
          </a:prstGeom>
        </p:spPr>
      </p:pic>
      <p:pic>
        <p:nvPicPr>
          <p:cNvPr id="7" name="Picture 6"/>
          <p:cNvPicPr>
            <a:picLocks noChangeAspect="1"/>
          </p:cNvPicPr>
          <p:nvPr/>
        </p:nvPicPr>
        <p:blipFill>
          <a:blip r:embed="rId3"/>
          <a:stretch>
            <a:fillRect/>
          </a:stretch>
        </p:blipFill>
        <p:spPr>
          <a:xfrm>
            <a:off x="3059832" y="4771577"/>
            <a:ext cx="2671753" cy="1896244"/>
          </a:xfrm>
          <a:prstGeom prst="rect">
            <a:avLst/>
          </a:prstGeom>
        </p:spPr>
      </p:pic>
      <p:pic>
        <p:nvPicPr>
          <p:cNvPr id="8" name="Picture 7"/>
          <p:cNvPicPr>
            <a:picLocks noChangeAspect="1"/>
          </p:cNvPicPr>
          <p:nvPr/>
        </p:nvPicPr>
        <p:blipFill>
          <a:blip r:embed="rId4"/>
          <a:stretch>
            <a:fillRect/>
          </a:stretch>
        </p:blipFill>
        <p:spPr>
          <a:xfrm>
            <a:off x="179512" y="4771577"/>
            <a:ext cx="2978294" cy="2113807"/>
          </a:xfrm>
          <a:prstGeom prst="rect">
            <a:avLst/>
          </a:prstGeom>
        </p:spPr>
      </p:pic>
      <p:pic>
        <p:nvPicPr>
          <p:cNvPr id="9" name="Picture 8"/>
          <p:cNvPicPr>
            <a:picLocks noChangeAspect="1"/>
          </p:cNvPicPr>
          <p:nvPr/>
        </p:nvPicPr>
        <p:blipFill>
          <a:blip r:embed="rId5"/>
          <a:stretch>
            <a:fillRect/>
          </a:stretch>
        </p:blipFill>
        <p:spPr>
          <a:xfrm>
            <a:off x="179512" y="2204864"/>
            <a:ext cx="2886844" cy="2048903"/>
          </a:xfrm>
          <a:prstGeom prst="rect">
            <a:avLst/>
          </a:prstGeom>
        </p:spPr>
      </p:pic>
      <p:pic>
        <p:nvPicPr>
          <p:cNvPr id="11" name="Picture 10"/>
          <p:cNvPicPr>
            <a:picLocks noChangeAspect="1"/>
          </p:cNvPicPr>
          <p:nvPr/>
        </p:nvPicPr>
        <p:blipFill>
          <a:blip r:embed="rId6"/>
          <a:stretch>
            <a:fillRect/>
          </a:stretch>
        </p:blipFill>
        <p:spPr>
          <a:xfrm>
            <a:off x="5796136" y="2204864"/>
            <a:ext cx="2942258" cy="2088232"/>
          </a:xfrm>
          <a:prstGeom prst="rect">
            <a:avLst/>
          </a:prstGeom>
        </p:spPr>
      </p:pic>
      <p:pic>
        <p:nvPicPr>
          <p:cNvPr id="5" name="Picture 4"/>
          <p:cNvPicPr>
            <a:picLocks noChangeAspect="1"/>
          </p:cNvPicPr>
          <p:nvPr/>
        </p:nvPicPr>
        <p:blipFill>
          <a:blip r:embed="rId7"/>
          <a:stretch>
            <a:fillRect/>
          </a:stretch>
        </p:blipFill>
        <p:spPr>
          <a:xfrm>
            <a:off x="3059832" y="2204864"/>
            <a:ext cx="2880320" cy="2137560"/>
          </a:xfrm>
          <a:prstGeom prst="rect">
            <a:avLst/>
          </a:prstGeom>
        </p:spPr>
      </p:pic>
      <p:sp>
        <p:nvSpPr>
          <p:cNvPr id="6" name="Rounded Rectangle 5"/>
          <p:cNvSpPr/>
          <p:nvPr/>
        </p:nvSpPr>
        <p:spPr bwMode="auto">
          <a:xfrm>
            <a:off x="2339752" y="4176464"/>
            <a:ext cx="5400600" cy="5486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2"/>
                </a:solidFill>
                <a:effectLst/>
                <a:latin typeface="Chalkboard" charset="0"/>
              </a:rPr>
              <a:t>What misapprehensions</a:t>
            </a:r>
            <a:r>
              <a:rPr kumimoji="0" lang="en-GB" sz="2000" b="0" i="0" u="none" strike="noStrike" cap="none" normalizeH="0">
                <a:ln>
                  <a:noFill/>
                </a:ln>
                <a:solidFill>
                  <a:schemeClr val="tx2"/>
                </a:solidFill>
                <a:effectLst/>
                <a:latin typeface="Chalkboard" charset="0"/>
              </a:rPr>
              <a:t> might be induced?</a:t>
            </a:r>
            <a:endParaRPr kumimoji="0" lang="en-GB" sz="2000" b="0" i="0" u="none" strike="noStrike" cap="none" normalizeH="0" baseline="0">
              <a:ln>
                <a:noFill/>
              </a:ln>
              <a:solidFill>
                <a:schemeClr val="tx2"/>
              </a:solidFill>
              <a:effectLst/>
              <a:latin typeface="Chalkboard" charset="0"/>
            </a:endParaRPr>
          </a:p>
        </p:txBody>
      </p:sp>
    </p:spTree>
    <p:extLst>
      <p:ext uri="{BB962C8B-B14F-4D97-AF65-F5344CB8AC3E}">
        <p14:creationId xmlns:p14="http://schemas.microsoft.com/office/powerpoint/2010/main" val="26631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F271-9000-DE42-B4C3-7EF208800D19}"/>
              </a:ext>
            </a:extLst>
          </p:cNvPr>
          <p:cNvSpPr>
            <a:spLocks noGrp="1"/>
          </p:cNvSpPr>
          <p:nvPr>
            <p:ph type="title"/>
          </p:nvPr>
        </p:nvSpPr>
        <p:spPr/>
        <p:txBody>
          <a:bodyPr/>
          <a:lstStyle/>
          <a:p>
            <a:r>
              <a:rPr lang="en-GB" dirty="0"/>
              <a:t>Tangent Power</a:t>
            </a:r>
          </a:p>
        </p:txBody>
      </p:sp>
      <p:sp>
        <p:nvSpPr>
          <p:cNvPr id="3" name="Content Placeholder 2">
            <a:extLst>
              <a:ext uri="{FF2B5EF4-FFF2-40B4-BE49-F238E27FC236}">
                <a16:creationId xmlns:a16="http://schemas.microsoft.com/office/drawing/2014/main" id="{44E8D9F6-120B-C843-8293-2932540BD152}"/>
              </a:ext>
            </a:extLst>
          </p:cNvPr>
          <p:cNvSpPr>
            <a:spLocks noGrp="1"/>
          </p:cNvSpPr>
          <p:nvPr>
            <p:ph idx="1"/>
          </p:nvPr>
        </p:nvSpPr>
        <p:spPr>
          <a:xfrm>
            <a:off x="273472" y="765200"/>
            <a:ext cx="7727950" cy="863600"/>
          </a:xfrm>
        </p:spPr>
        <p:txBody>
          <a:bodyPr/>
          <a:lstStyle/>
          <a:p>
            <a:r>
              <a:rPr lang="en-GB" dirty="0"/>
              <a:t>The tangent power of a point P </a:t>
            </a:r>
            <a:r>
              <a:rPr lang="en-GB" dirty="0" err="1"/>
              <a:t>wrt</a:t>
            </a:r>
            <a:r>
              <a:rPr lang="en-GB" dirty="0"/>
              <a:t> a function </a:t>
            </a:r>
            <a:r>
              <a:rPr lang="en-GB" i="1" dirty="0"/>
              <a:t>f</a:t>
            </a:r>
            <a:r>
              <a:rPr lang="en-GB" dirty="0"/>
              <a:t> is the number of tangents to </a:t>
            </a:r>
            <a:r>
              <a:rPr lang="en-GB" i="1" dirty="0"/>
              <a:t>f</a:t>
            </a:r>
            <a:r>
              <a:rPr lang="en-GB" dirty="0"/>
              <a:t> through </a:t>
            </a:r>
            <a:r>
              <a:rPr lang="en-GB" i="1" dirty="0"/>
              <a:t>P</a:t>
            </a:r>
            <a:endParaRPr lang="en-GB" dirty="0"/>
          </a:p>
        </p:txBody>
      </p:sp>
      <p:pic>
        <p:nvPicPr>
          <p:cNvPr id="4" name="Picture 3">
            <a:extLst>
              <a:ext uri="{FF2B5EF4-FFF2-40B4-BE49-F238E27FC236}">
                <a16:creationId xmlns:a16="http://schemas.microsoft.com/office/drawing/2014/main" id="{385E0091-7851-8746-9723-F4F86B794A5B}"/>
              </a:ext>
            </a:extLst>
          </p:cNvPr>
          <p:cNvPicPr>
            <a:picLocks noChangeAspect="1"/>
          </p:cNvPicPr>
          <p:nvPr/>
        </p:nvPicPr>
        <p:blipFill>
          <a:blip r:embed="rId2"/>
          <a:stretch>
            <a:fillRect/>
          </a:stretch>
        </p:blipFill>
        <p:spPr>
          <a:xfrm>
            <a:off x="4788024" y="1623986"/>
            <a:ext cx="4355976" cy="5234013"/>
          </a:xfrm>
          <a:prstGeom prst="rect">
            <a:avLst/>
          </a:prstGeom>
        </p:spPr>
      </p:pic>
    </p:spTree>
    <p:extLst>
      <p:ext uri="{BB962C8B-B14F-4D97-AF65-F5344CB8AC3E}">
        <p14:creationId xmlns:p14="http://schemas.microsoft.com/office/powerpoint/2010/main" val="1826920005"/>
      </p:ext>
    </p:extLst>
  </p:cSld>
  <p:clrMapOvr>
    <a:masterClrMapping/>
  </p:clrMapOvr>
</p:sld>
</file>

<file path=ppt/theme/theme1.xml><?xml version="1.0" encoding="utf-8"?>
<a:theme xmlns:a="http://schemas.openxmlformats.org/drawingml/2006/main" name="Yellow on Blue">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7480</TotalTime>
  <Words>1105</Words>
  <Application>Microsoft Macintosh PowerPoint</Application>
  <PresentationFormat>On-screen Show (4:3)</PresentationFormat>
  <Paragraphs>227</Paragraphs>
  <Slides>27</Slides>
  <Notes>14</Notes>
  <HiddenSlides>0</HiddenSlides>
  <MMClips>3</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ＭＳ Ｐゴシック</vt:lpstr>
      <vt:lpstr>Arial Narrow</vt:lpstr>
      <vt:lpstr>Chalkboard</vt:lpstr>
      <vt:lpstr>Comic Sans MS</vt:lpstr>
      <vt:lpstr>Lucida Grande</vt:lpstr>
      <vt:lpstr>Monotype Sorts</vt:lpstr>
      <vt:lpstr>Times</vt:lpstr>
      <vt:lpstr>Yellow on Blue</vt:lpstr>
      <vt:lpstr>Equation</vt:lpstr>
      <vt:lpstr>(Some)  Psychology of Learning &amp; Doing Mathematics </vt:lpstr>
      <vt:lpstr>PowerPoint Presentation</vt:lpstr>
      <vt:lpstr>PowerPoint Presentation</vt:lpstr>
      <vt:lpstr>Psychology: study of the psyche</vt:lpstr>
      <vt:lpstr>What does it mean to ‘understand’ in mathematics?</vt:lpstr>
      <vt:lpstr>Concept Image</vt:lpstr>
      <vt:lpstr>Concept Images: examples</vt:lpstr>
      <vt:lpstr>Tangents</vt:lpstr>
      <vt:lpstr>Tangent Power</vt:lpstr>
      <vt:lpstr>ZigZags</vt:lpstr>
      <vt:lpstr>Undoing Zig Zags</vt:lpstr>
      <vt:lpstr>More |x|</vt:lpstr>
      <vt:lpstr>Some Sums</vt:lpstr>
      <vt:lpstr>Onion Model of Growth of Understanding</vt:lpstr>
      <vt:lpstr>Templating &amp; Re-Constructing</vt:lpstr>
      <vt:lpstr>Templating &amp; Reconstruction: examples</vt:lpstr>
      <vt:lpstr>Conceptions of Learning</vt:lpstr>
      <vt:lpstr>Action &amp; Activity</vt:lpstr>
      <vt:lpstr>Development</vt:lpstr>
      <vt:lpstr>Partial Structure of the Psyche</vt:lpstr>
      <vt:lpstr>Structure of a Topic</vt:lpstr>
      <vt:lpstr>Coming to Know in Mathematics</vt:lpstr>
      <vt:lpstr>Present or Absent?</vt:lpstr>
      <vt:lpstr>Attention in Mathematics</vt:lpstr>
      <vt:lpstr>Worlds of Experience</vt:lpstr>
      <vt:lpstr>Experiential Psychology</vt:lpstr>
      <vt:lpstr>Summary</vt:lpstr>
    </vt:vector>
  </TitlesOfParts>
  <Company>CME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173</cp:revision>
  <cp:lastPrinted>2010-10-28T10:21:49Z</cp:lastPrinted>
  <dcterms:created xsi:type="dcterms:W3CDTF">2010-10-28T10:20:51Z</dcterms:created>
  <dcterms:modified xsi:type="dcterms:W3CDTF">2019-11-01T13:09:33Z</dcterms:modified>
</cp:coreProperties>
</file>