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3" r:id="rId3"/>
    <p:sldId id="261" r:id="rId4"/>
    <p:sldId id="276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F5C5FE-637C-4E62-BC58-E4B65F902C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10CB05-215C-470F-AACD-22270CA657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611DE-0227-4FF7-9CC7-58186027036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815F20-B928-487C-AED6-9FBF05F76E94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971D8-4C31-454B-9A2A-54262E299C7E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E0657-BC44-43B4-B5FB-68B88BA21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0F187-F7A1-4198-A182-6D10E0FAC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9986E-9307-4C7B-87AE-63EE37DAC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D296F-17DE-46FA-B0A1-DA2591753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F1B6E-693B-4211-8ADD-9F72465B6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A3565-79CF-441A-9BF1-6BBBB97E3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C3954-E4CF-44C7-B0BA-C1C6D232E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5E32B-E9A9-4F3C-BC13-1C982624F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608D-9945-4BB9-906A-8EF2BE78B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49E9-169E-44D4-AAB8-49B4BC252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461E1-B475-4EEB-B92B-9798C2C612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AFE83A-96DE-4B41-A0E8-626EC8219F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1470025"/>
          </a:xfrm>
        </p:spPr>
        <p:txBody>
          <a:bodyPr/>
          <a:lstStyle/>
          <a:p>
            <a:r>
              <a:rPr lang="en-GB" sz="4000" b="1"/>
              <a:t>Teaching mathematics as a contextual application of mathematical modes of enquiry</a:t>
            </a:r>
            <a:br>
              <a:rPr lang="en-GB" sz="4000" b="1"/>
            </a:br>
            <a:endParaRPr lang="en-US" sz="4000" b="1" i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Anne Watson</a:t>
            </a:r>
            <a:r>
              <a:rPr lang="en-GB" i="1"/>
              <a:t> </a:t>
            </a:r>
            <a:r>
              <a:rPr lang="en-GB"/>
              <a:t>(&amp; Bill Barton)</a:t>
            </a:r>
          </a:p>
          <a:p>
            <a:r>
              <a:rPr lang="en-GB" i="1"/>
              <a:t>BSRLM,Cambridge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Strong claims</a:t>
            </a:r>
            <a:endParaRPr lang="en-US" b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Fluent personal mathematical knowledge, modes of enquiry and methods, brought to mind habitually in mathematical contexts, form a basis for mathematics teaching</a:t>
            </a:r>
          </a:p>
          <a:p>
            <a:r>
              <a:rPr lang="en-GB" sz="2800"/>
              <a:t>Understanding mathematical enquiry by engaging with it yourself enables you to imagine a range of possible student responses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Things you learn by engaging in mathematical practices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How ‘errors’ are made - reduces the need to learn about individual errors. </a:t>
            </a:r>
          </a:p>
          <a:p>
            <a:r>
              <a:rPr lang="en-GB" sz="2800"/>
              <a:t>Understanding that epistemological obstacles are inherent in mathematics - need to learn notation, interpretation, abstraction. </a:t>
            </a:r>
          </a:p>
          <a:p>
            <a:r>
              <a:rPr lang="en-GB" sz="2800"/>
              <a:t>To learn scientific, counter-intuitive, concepts we have experience of adopting new ways of thinking supported by language, diagram and other tools. 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/>
              <a:t>Teaching as contextual application of modes of mathematical enquiry:</a:t>
            </a:r>
            <a:endParaRPr lang="en-US" sz="3600" b="1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GB" sz="2400"/>
              <a:t>Reading mathematical text</a:t>
            </a:r>
          </a:p>
          <a:p>
            <a:pPr lvl="1">
              <a:buFontTx/>
              <a:buChar char="•"/>
            </a:pPr>
            <a:r>
              <a:rPr lang="en-GB" sz="2400"/>
              <a:t>Identifying possible variables and relationships </a:t>
            </a:r>
          </a:p>
          <a:p>
            <a:pPr lvl="1">
              <a:buFontTx/>
              <a:buChar char="•"/>
            </a:pPr>
            <a:r>
              <a:rPr lang="en-GB" sz="2400"/>
              <a:t>Using examples and hypothesising structural and inductive generalisations</a:t>
            </a:r>
          </a:p>
          <a:p>
            <a:pPr lvl="1">
              <a:buFontTx/>
              <a:buChar char="•"/>
            </a:pPr>
            <a:r>
              <a:rPr lang="en-GB" sz="2400"/>
              <a:t>Interrelating formal, scientific, knowledge with intuitive and everyday knowledge</a:t>
            </a:r>
          </a:p>
          <a:p>
            <a:pPr lvl="1">
              <a:buFontTx/>
              <a:buChar char="•"/>
            </a:pPr>
            <a:r>
              <a:rPr lang="en-GB" sz="2400"/>
              <a:t>Shifting between representations which present different affordances</a:t>
            </a:r>
          </a:p>
          <a:p>
            <a:pPr lvl="1">
              <a:buFontTx/>
              <a:buChar char="•"/>
            </a:pPr>
            <a:r>
              <a:rPr lang="en-GB" sz="2400"/>
              <a:t>Imagining, through understanding what can be generalised, misrecognised, varied etc., what students might construe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What we are </a:t>
            </a:r>
            <a:r>
              <a:rPr lang="en-GB" b="1" i="1"/>
              <a:t>not</a:t>
            </a:r>
            <a:r>
              <a:rPr lang="en-GB" b="1"/>
              <a:t> saying:</a:t>
            </a:r>
            <a:endParaRPr lang="en-US" b="1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Personal fluent knowledge is enough for good teaching</a:t>
            </a:r>
          </a:p>
          <a:p>
            <a:r>
              <a:rPr lang="en-GB"/>
              <a:t>All teachers should have fluent personal knowledge (though that would be good to have!)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What we </a:t>
            </a:r>
            <a:r>
              <a:rPr lang="en-GB" b="1" i="1"/>
              <a:t>are</a:t>
            </a:r>
            <a:r>
              <a:rPr lang="en-GB" b="1"/>
              <a:t> saying:</a:t>
            </a:r>
            <a:endParaRPr lang="en-US" b="1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Fluent personal knowledge and ongoing mathematical enquiry, for example into curriculum maths, contribute coherently to teaching through use of modes of mathematical enquiry</a:t>
            </a:r>
          </a:p>
          <a:p>
            <a:r>
              <a:rPr lang="en-GB" sz="2800"/>
              <a:t>Typographies of mathematical knowledge for teaching are comparatively fragmented, minimal ‘coping’ tools and should also include the possibility of personal ongoing mathematical enquiry to increase knowledge and experience</a:t>
            </a: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286</Words>
  <Application>Microsoft Office PowerPoint</Application>
  <PresentationFormat>On-screen Show (4:3)</PresentationFormat>
  <Paragraphs>26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Teaching mathematics as a contextual application of mathematical modes of enquiry </vt:lpstr>
      <vt:lpstr>Strong claims</vt:lpstr>
      <vt:lpstr>Things you learn by engaging in mathematical practices</vt:lpstr>
      <vt:lpstr>Teaching as contextual application of modes of mathematical enquiry:</vt:lpstr>
      <vt:lpstr>What we are not saying:</vt:lpstr>
      <vt:lpstr>What we are saying: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and deepening mathematical knowledge in teaching: being and knowing Anne Watson University of Oxford</dc:title>
  <dc:creator>AnneW</dc:creator>
  <cp:lastModifiedBy>Anne Watson</cp:lastModifiedBy>
  <cp:revision>8</cp:revision>
  <dcterms:created xsi:type="dcterms:W3CDTF">2008-03-14T14:05:00Z</dcterms:created>
  <dcterms:modified xsi:type="dcterms:W3CDTF">2015-10-31T09:52:46Z</dcterms:modified>
</cp:coreProperties>
</file>