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72" r:id="rId4"/>
    <p:sldId id="271" r:id="rId5"/>
    <p:sldId id="259" r:id="rId6"/>
    <p:sldId id="260" r:id="rId7"/>
    <p:sldId id="261" r:id="rId8"/>
    <p:sldId id="314" r:id="rId9"/>
    <p:sldId id="319" r:id="rId10"/>
    <p:sldId id="317" r:id="rId11"/>
    <p:sldId id="318" r:id="rId12"/>
    <p:sldId id="315" r:id="rId13"/>
    <p:sldId id="316" r:id="rId14"/>
    <p:sldId id="269" r:id="rId15"/>
    <p:sldId id="262" r:id="rId16"/>
    <p:sldId id="270" r:id="rId17"/>
    <p:sldId id="264" r:id="rId18"/>
    <p:sldId id="267" r:id="rId19"/>
    <p:sldId id="313" r:id="rId20"/>
    <p:sldId id="310" r:id="rId21"/>
    <p:sldId id="311" r:id="rId22"/>
    <p:sldId id="268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F33"/>
    <a:srgbClr val="FFFFE4"/>
    <a:srgbClr val="00FFFF"/>
    <a:srgbClr val="0432FF"/>
    <a:srgbClr val="FFF9E8"/>
    <a:srgbClr val="FFF5C4"/>
    <a:srgbClr val="FCF3A7"/>
    <a:srgbClr val="AB7942"/>
    <a:srgbClr val="FFF1BF"/>
    <a:srgbClr val="FF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7"/>
    <p:restoredTop sz="94666"/>
  </p:normalViewPr>
  <p:slideViewPr>
    <p:cSldViewPr snapToGrid="0" snapToObjects="1">
      <p:cViewPr varScale="1">
        <p:scale>
          <a:sx n="70" d="100"/>
          <a:sy n="70" d="100"/>
        </p:scale>
        <p:origin x="19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1464-3541-974C-8F64-3D7E1E803247}" type="datetimeFigureOut">
              <a:rPr lang="en-GB" smtClean="0"/>
              <a:t>03/02/2020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C53A-1DAE-B140-A66C-C965BC928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4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B960E2E-56D9-964C-AC16-757457AFB9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D9091A06-558D-AA43-8C7F-C62AF4DD97A0}" type="slidenum">
              <a:rPr lang="en-US" altLang="en-US" sz="1200" b="0">
                <a:latin typeface="Lucida Grande" panose="020B0600040502020204" pitchFamily="34" charset="0"/>
              </a:rPr>
              <a:pPr/>
              <a:t>20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5EB7B22-CD40-3347-88B2-59F575B7823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1657A67-8427-2A4C-8D83-B56D20F21C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Think of all the patterns obtained like this one but with different choices of the red line and the blue line.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Sketch a few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Here is another reasoning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What about this pattern: is it true?</a:t>
            </a:r>
          </a:p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	did you have difficulty recognising the components?  This may be why learners find it hard to remember what they were taught recently!</a:t>
            </a:r>
          </a:p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20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F2EC754-F523-234B-895C-554D3F1E8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fld id="{5886A1C8-60D1-6B4F-B9DA-A0551F0F3D39}" type="slidenum">
              <a:rPr lang="en-US" altLang="en-US" sz="1200" b="0">
                <a:latin typeface="Lucida Grande" panose="020B0600040502020204" pitchFamily="34" charset="0"/>
              </a:rPr>
              <a:pPr/>
              <a:t>21</a:t>
            </a:fld>
            <a:endParaRPr lang="en-US" altLang="en-US" sz="1200" b="0">
              <a:latin typeface="Lucida Grande" panose="020B06000405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8EA9D3C-0A22-114D-9224-95EB874E600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20424E4-7A94-E146-A3CB-4BA7182F8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05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948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2">
                    <a:lumMod val="50000"/>
                  </a:schemeClr>
                </a:solidFill>
                <a:latin typeface="Chalkboard" charset="0"/>
                <a:ea typeface="Chalkboard" charset="0"/>
                <a:cs typeface="Chalkboar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4351338"/>
          </a:xfrm>
        </p:spPr>
        <p:txBody>
          <a:bodyPr anchor="t"/>
          <a:lstStyle>
            <a:lvl1pPr>
              <a:defRPr sz="24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>
              <a:defRPr sz="2000" b="0" i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72" y="6506663"/>
            <a:ext cx="381261" cy="365125"/>
          </a:xfrm>
        </p:spPr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AB99F-9CA2-7248-966B-FD562C13B12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1FDC-A50F-D542-B2A4-BF6D43258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23648" y="1407990"/>
            <a:ext cx="7772400" cy="148034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Balance</a:t>
            </a:r>
            <a:b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</a:br>
            <a:r>
              <a:rPr lang="en-US" sz="3600" dirty="0">
                <a:solidFill>
                  <a:srgbClr val="855F33"/>
                </a:solidFill>
                <a:latin typeface="Chalkboard" charset="0"/>
                <a:ea typeface="Chalkboard" charset="0"/>
                <a:cs typeface="Chalkboard" charset="0"/>
              </a:rPr>
              <a:t>in Mathematics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199633" y="5167765"/>
            <a:ext cx="6858000" cy="1655762"/>
          </a:xfrm>
        </p:spPr>
        <p:txBody>
          <a:bodyPr/>
          <a:lstStyle/>
          <a:p>
            <a:r>
              <a:rPr lang="en-US" dirty="0"/>
              <a:t>John Mason</a:t>
            </a:r>
          </a:p>
          <a:p>
            <a:r>
              <a:rPr lang="en-US" dirty="0" err="1"/>
              <a:t>Maths</a:t>
            </a:r>
            <a:r>
              <a:rPr lang="en-US" dirty="0"/>
              <a:t> Mastery</a:t>
            </a:r>
          </a:p>
          <a:p>
            <a:r>
              <a:rPr lang="en-US" dirty="0"/>
              <a:t>Feb 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1170" y="1606062"/>
            <a:ext cx="138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017" y="0"/>
            <a:ext cx="28956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BA385-2951-9849-9C05-02F78E63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52" y="182890"/>
            <a:ext cx="1152054" cy="1156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E39D3-D3A7-EE46-8D06-BC60453F1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97" y="169189"/>
            <a:ext cx="1165703" cy="1170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EE6C5-9655-5E4E-82C6-7DB4A4B8B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88" y="163910"/>
            <a:ext cx="2184891" cy="1502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45E703-ED8E-1E42-BBA0-10E0EB3CC1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033" y="2867940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64-163A-584A-9AF9-0BC20D2D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Resolution: A + F &gt;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A3AAC-EC3C-EB4B-B027-637CD29F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4" y="890373"/>
            <a:ext cx="3002658" cy="2753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8DDC4B-6655-0B4A-961C-1B1951937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3" y="3960848"/>
            <a:ext cx="2919699" cy="2677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56D30-2EE8-254B-809A-2C3AEEFAB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883" y="1235464"/>
            <a:ext cx="3695700" cy="406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75BB01-3819-134E-862B-A4138D829955}"/>
              </a:ext>
            </a:extLst>
          </p:cNvPr>
          <p:cNvSpPr txBox="1"/>
          <p:nvPr/>
        </p:nvSpPr>
        <p:spPr>
          <a:xfrm>
            <a:off x="7789762" y="3020992"/>
            <a:ext cx="72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latin typeface="Chalkboard" charset="0"/>
                <a:ea typeface="Chalkboard" charset="0"/>
                <a:cs typeface="Chalkboard" charset="0"/>
              </a:rPr>
              <a:t>…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DD6F7D-AEDA-2940-9F0E-D7A3F8E270E1}"/>
              </a:ext>
            </a:extLst>
          </p:cNvPr>
          <p:cNvSpPr/>
          <p:nvPr/>
        </p:nvSpPr>
        <p:spPr>
          <a:xfrm>
            <a:off x="3840480" y="5612150"/>
            <a:ext cx="4535424" cy="1025931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Learners can create possibilities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and become aware of principles</a:t>
            </a:r>
          </a:p>
        </p:txBody>
      </p:sp>
    </p:spTree>
    <p:extLst>
      <p:ext uri="{BB962C8B-B14F-4D97-AF65-F5344CB8AC3E}">
        <p14:creationId xmlns:p14="http://schemas.microsoft.com/office/powerpoint/2010/main" val="115016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E2C6-6BC0-F345-AA5B-52A44E86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Actual Masses to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F45E-0170-854E-AC22-DD7CA37C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3394710" cy="1359467"/>
          </a:xfrm>
        </p:spPr>
        <p:txBody>
          <a:bodyPr/>
          <a:lstStyle/>
          <a:p>
            <a:r>
              <a:rPr lang="en-GB" dirty="0"/>
              <a:t>Here the diagram shows BEFORE the configuration has been released!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E95C7-3B7B-A847-8892-CAACB34617BC}"/>
              </a:ext>
            </a:extLst>
          </p:cNvPr>
          <p:cNvSpPr txBox="1"/>
          <p:nvPr/>
        </p:nvSpPr>
        <p:spPr>
          <a:xfrm>
            <a:off x="2521077" y="3904873"/>
            <a:ext cx="814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1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3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= 2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=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F8BF2-E76C-2146-8D80-83007DCC77C1}"/>
              </a:ext>
            </a:extLst>
          </p:cNvPr>
          <p:cNvSpPr txBox="1"/>
          <p:nvPr/>
        </p:nvSpPr>
        <p:spPr>
          <a:xfrm>
            <a:off x="4937760" y="1225296"/>
            <a:ext cx="253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Pre-release Diagram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507CB9-2C83-114A-9CED-645DFFEB69B0}"/>
              </a:ext>
            </a:extLst>
          </p:cNvPr>
          <p:cNvSpPr txBox="1">
            <a:spLocks/>
          </p:cNvSpPr>
          <p:nvPr/>
        </p:nvSpPr>
        <p:spPr>
          <a:xfrm>
            <a:off x="628650" y="5369789"/>
            <a:ext cx="3004566" cy="11465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Assign masses so that it tilts the other way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B4A454-F176-C24B-84D5-5FC4C107B465}"/>
              </a:ext>
            </a:extLst>
          </p:cNvPr>
          <p:cNvSpPr txBox="1">
            <a:spLocks/>
          </p:cNvSpPr>
          <p:nvPr/>
        </p:nvSpPr>
        <p:spPr>
          <a:xfrm>
            <a:off x="651187" y="2929648"/>
            <a:ext cx="3394710" cy="1508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Given the following masses, draw a suitable bent-bar diagram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103C936-89C7-C54F-84EE-9E50FBF92B65}"/>
              </a:ext>
            </a:extLst>
          </p:cNvPr>
          <p:cNvSpPr/>
          <p:nvPr/>
        </p:nvSpPr>
        <p:spPr>
          <a:xfrm>
            <a:off x="4663440" y="5228312"/>
            <a:ext cx="3315901" cy="97132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Note the pedagogical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shift of direction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2A33A-3D59-D348-B283-E4B0028B5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719738"/>
            <a:ext cx="2364613" cy="31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958C6-DCA6-CA48-B716-165365B0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3B291-5AF4-604C-96BB-2EE6C7D2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52" y="1059541"/>
            <a:ext cx="5969000" cy="39497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20D701D-F56C-CA45-B8BF-826B7BC92486}"/>
              </a:ext>
            </a:extLst>
          </p:cNvPr>
          <p:cNvSpPr/>
          <p:nvPr/>
        </p:nvSpPr>
        <p:spPr>
          <a:xfrm>
            <a:off x="1585812" y="5796022"/>
            <a:ext cx="4919240" cy="914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>
                <a:solidFill>
                  <a:srgbClr val="FFFF00"/>
                </a:solidFill>
              </a:rPr>
              <a:t>Express to someone else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further principles you have recognised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86F2D-B266-1D4D-A031-2AC36B1B6DA6}"/>
              </a:ext>
            </a:extLst>
          </p:cNvPr>
          <p:cNvSpPr txBox="1"/>
          <p:nvPr/>
        </p:nvSpPr>
        <p:spPr>
          <a:xfrm>
            <a:off x="6675493" y="2025570"/>
            <a:ext cx="787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44AEAE-58F7-114F-9118-D3F2B196C54A}"/>
              </a:ext>
            </a:extLst>
          </p:cNvPr>
          <p:cNvSpPr txBox="1"/>
          <p:nvPr/>
        </p:nvSpPr>
        <p:spPr>
          <a:xfrm>
            <a:off x="6675493" y="2997843"/>
            <a:ext cx="178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+ A &gt; B + 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A71DE-6FFE-D34B-808C-3836047756EC}"/>
              </a:ext>
            </a:extLst>
          </p:cNvPr>
          <p:cNvSpPr txBox="1"/>
          <p:nvPr/>
        </p:nvSpPr>
        <p:spPr>
          <a:xfrm>
            <a:off x="7125644" y="3943403"/>
            <a:ext cx="12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A &gt;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7B288-A60F-9D44-A029-86E10C5DE31B}"/>
              </a:ext>
            </a:extLst>
          </p:cNvPr>
          <p:cNvSpPr txBox="1"/>
          <p:nvPr/>
        </p:nvSpPr>
        <p:spPr>
          <a:xfrm>
            <a:off x="7001970" y="3943403"/>
            <a:ext cx="176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Contradiction!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610FBE-ECAE-9E4D-A0CF-A6E76BD34A85}"/>
              </a:ext>
            </a:extLst>
          </p:cNvPr>
          <p:cNvSpPr txBox="1"/>
          <p:nvPr/>
        </p:nvSpPr>
        <p:spPr>
          <a:xfrm>
            <a:off x="6662851" y="2532332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&gt;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A84BAC9-FDC6-FC46-9004-2F800D527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52" y="1059541"/>
            <a:ext cx="5902848" cy="3949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E2E90E-9D4A-7947-83B8-91801D4418E0}"/>
              </a:ext>
            </a:extLst>
          </p:cNvPr>
          <p:cNvSpPr txBox="1"/>
          <p:nvPr/>
        </p:nvSpPr>
        <p:spPr>
          <a:xfrm>
            <a:off x="6675493" y="2532332"/>
            <a:ext cx="15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&gt;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CACBC1-AA70-2C4A-9447-91EF357F25CB}"/>
              </a:ext>
            </a:extLst>
          </p:cNvPr>
          <p:cNvSpPr txBox="1"/>
          <p:nvPr/>
        </p:nvSpPr>
        <p:spPr>
          <a:xfrm>
            <a:off x="6663385" y="3455905"/>
            <a:ext cx="248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 and C &gt; B &gt;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1A69D-B16B-5F45-8DD9-D0267C38A656}"/>
              </a:ext>
            </a:extLst>
          </p:cNvPr>
          <p:cNvSpPr txBox="1"/>
          <p:nvPr/>
        </p:nvSpPr>
        <p:spPr>
          <a:xfrm>
            <a:off x="6675493" y="3463354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6F4FCC-164D-8B49-93B1-EB55A1D737FF}"/>
              </a:ext>
            </a:extLst>
          </p:cNvPr>
          <p:cNvSpPr txBox="1"/>
          <p:nvPr/>
        </p:nvSpPr>
        <p:spPr>
          <a:xfrm>
            <a:off x="6770625" y="4515566"/>
            <a:ext cx="199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It is impossible!</a:t>
            </a:r>
          </a:p>
        </p:txBody>
      </p:sp>
    </p:spTree>
    <p:extLst>
      <p:ext uri="{BB962C8B-B14F-4D97-AF65-F5344CB8AC3E}">
        <p14:creationId xmlns:p14="http://schemas.microsoft.com/office/powerpoint/2010/main" val="41775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7" grpId="2"/>
      <p:bldP spid="10" grpId="0"/>
      <p:bldP spid="10" grpId="1"/>
      <p:bldP spid="10" grpId="2"/>
      <p:bldP spid="11" grpId="0"/>
      <p:bldP spid="11" grpId="1"/>
      <p:bldP spid="14" grpId="0"/>
      <p:bldP spid="16" grpId="0"/>
      <p:bldP spid="19" grpId="0"/>
      <p:bldP spid="19" grpId="1"/>
      <p:bldP spid="20" grpId="2"/>
      <p:bldP spid="21" grpId="0"/>
      <p:bldP spid="21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8C60-8A8E-764D-889E-1305C2E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D9B6-B165-3F46-81A6-0041A2D8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50" y="1014609"/>
            <a:ext cx="8538500" cy="976237"/>
          </a:xfrm>
        </p:spPr>
        <p:txBody>
          <a:bodyPr/>
          <a:lstStyle/>
          <a:p>
            <a:r>
              <a:rPr lang="en-GB" dirty="0"/>
              <a:t>What can be said about the relative masses in each case?</a:t>
            </a:r>
          </a:p>
          <a:p>
            <a:r>
              <a:rPr lang="en-GB" dirty="0"/>
              <a:t>What would be suitable masses to assign to each letter?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82AF8-38D5-1E44-A832-C277460F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1" y="2342057"/>
            <a:ext cx="2640957" cy="31572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DC969B-B68A-4A43-93F7-AA7D899FF391}"/>
              </a:ext>
            </a:extLst>
          </p:cNvPr>
          <p:cNvSpPr txBox="1"/>
          <p:nvPr/>
        </p:nvSpPr>
        <p:spPr>
          <a:xfrm>
            <a:off x="4098470" y="2400298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= B + 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3E3DE-5D51-AD4A-AF4B-1BB6848E87F6}"/>
              </a:ext>
            </a:extLst>
          </p:cNvPr>
          <p:cNvSpPr txBox="1"/>
          <p:nvPr/>
        </p:nvSpPr>
        <p:spPr>
          <a:xfrm>
            <a:off x="4577767" y="2857497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E21F4F-4000-134F-8B4B-8A40C8400621}"/>
              </a:ext>
            </a:extLst>
          </p:cNvPr>
          <p:cNvSpPr txBox="1"/>
          <p:nvPr/>
        </p:nvSpPr>
        <p:spPr>
          <a:xfrm>
            <a:off x="4098470" y="3389472"/>
            <a:ext cx="1763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B &gt; B +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D1DDE-127A-4A42-9144-59D929299FEB}"/>
              </a:ext>
            </a:extLst>
          </p:cNvPr>
          <p:cNvSpPr txBox="1"/>
          <p:nvPr/>
        </p:nvSpPr>
        <p:spPr>
          <a:xfrm>
            <a:off x="4606621" y="3865603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26CA26-938F-D846-A593-216C7E98D833}"/>
              </a:ext>
            </a:extLst>
          </p:cNvPr>
          <p:cNvSpPr txBox="1"/>
          <p:nvPr/>
        </p:nvSpPr>
        <p:spPr>
          <a:xfrm>
            <a:off x="3491024" y="4401223"/>
            <a:ext cx="2553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+ 2B + D &gt; A + 3B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346B7A-06AC-114E-9DBE-EE56FE8B5588}"/>
              </a:ext>
            </a:extLst>
          </p:cNvPr>
          <p:cNvSpPr txBox="1"/>
          <p:nvPr/>
        </p:nvSpPr>
        <p:spPr>
          <a:xfrm>
            <a:off x="4610194" y="4953178"/>
            <a:ext cx="803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&gt; 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C53E78-4B5B-6B41-A26C-11BB19FD226F}"/>
              </a:ext>
            </a:extLst>
          </p:cNvPr>
          <p:cNvSpPr txBox="1"/>
          <p:nvPr/>
        </p:nvSpPr>
        <p:spPr>
          <a:xfrm>
            <a:off x="4373351" y="5499355"/>
            <a:ext cx="1271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D = A &gt;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82EF86-067C-9142-9C26-F43D63BB4AAA}"/>
              </a:ext>
            </a:extLst>
          </p:cNvPr>
          <p:cNvSpPr txBox="1"/>
          <p:nvPr/>
        </p:nvSpPr>
        <p:spPr>
          <a:xfrm>
            <a:off x="6479641" y="4814525"/>
            <a:ext cx="236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2; D = 2; B = 1</a:t>
            </a:r>
          </a:p>
        </p:txBody>
      </p:sp>
    </p:spTree>
    <p:extLst>
      <p:ext uri="{BB962C8B-B14F-4D97-AF65-F5344CB8AC3E}">
        <p14:creationId xmlns:p14="http://schemas.microsoft.com/office/powerpoint/2010/main" val="29527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6" grpId="0"/>
      <p:bldP spid="19" grpId="0"/>
      <p:bldP spid="2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8C60-8A8E-764D-889E-1305C2E4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Challenging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3D9B6-B165-3F46-81A6-0041A2D8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50" y="1014609"/>
            <a:ext cx="8538500" cy="976237"/>
          </a:xfrm>
        </p:spPr>
        <p:txBody>
          <a:bodyPr/>
          <a:lstStyle/>
          <a:p>
            <a:r>
              <a:rPr lang="en-GB" dirty="0"/>
              <a:t>What can be said about the relative masses in each case?</a:t>
            </a:r>
          </a:p>
          <a:p>
            <a:r>
              <a:rPr lang="en-GB" dirty="0"/>
              <a:t>What would be suitable masses to assign to each letter?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BEF3C-5EC0-2B43-9455-A60A312CD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50" y="2124433"/>
            <a:ext cx="2571509" cy="37995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5716D-0324-A44A-9A18-9766D6735058}"/>
              </a:ext>
            </a:extLst>
          </p:cNvPr>
          <p:cNvSpPr txBox="1"/>
          <p:nvPr/>
        </p:nvSpPr>
        <p:spPr>
          <a:xfrm>
            <a:off x="4021702" y="2445569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&gt; B + 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28FAF-5C78-A245-ADC3-3FB0F4746762}"/>
              </a:ext>
            </a:extLst>
          </p:cNvPr>
          <p:cNvSpPr txBox="1"/>
          <p:nvPr/>
        </p:nvSpPr>
        <p:spPr>
          <a:xfrm>
            <a:off x="4021702" y="2797463"/>
            <a:ext cx="141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2C &gt; A + 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700DE-EF91-4E4F-BA5A-215C796D8F74}"/>
              </a:ext>
            </a:extLst>
          </p:cNvPr>
          <p:cNvSpPr txBox="1"/>
          <p:nvPr/>
        </p:nvSpPr>
        <p:spPr>
          <a:xfrm>
            <a:off x="2938414" y="3149356"/>
            <a:ext cx="3316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2A + B + 2C &gt; A + 2B + 2C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FE5BA-D1DC-794E-B1D5-562740B910E5}"/>
              </a:ext>
            </a:extLst>
          </p:cNvPr>
          <p:cNvSpPr txBox="1"/>
          <p:nvPr/>
        </p:nvSpPr>
        <p:spPr>
          <a:xfrm>
            <a:off x="4193772" y="3670547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60F31-92EA-4547-BDE8-3F74B34CA3C6}"/>
              </a:ext>
            </a:extLst>
          </p:cNvPr>
          <p:cNvSpPr txBox="1"/>
          <p:nvPr/>
        </p:nvSpPr>
        <p:spPr>
          <a:xfrm>
            <a:off x="3984741" y="412558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2C &gt; B + B = 2B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9C0319-718A-684E-BAB3-B4F95953CDC6}"/>
              </a:ext>
            </a:extLst>
          </p:cNvPr>
          <p:cNvSpPr txBox="1"/>
          <p:nvPr/>
        </p:nvSpPr>
        <p:spPr>
          <a:xfrm>
            <a:off x="4305493" y="4707976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&gt; 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1258A-FCDD-EA41-8F6F-D1434E4C97F4}"/>
              </a:ext>
            </a:extLst>
          </p:cNvPr>
          <p:cNvSpPr txBox="1"/>
          <p:nvPr/>
        </p:nvSpPr>
        <p:spPr>
          <a:xfrm>
            <a:off x="3645192" y="5274124"/>
            <a:ext cx="2288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1, C = 3, A =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7E96E2-9BDB-D84B-9D98-E1E43A6DBC4B}"/>
              </a:ext>
            </a:extLst>
          </p:cNvPr>
          <p:cNvSpPr txBox="1"/>
          <p:nvPr/>
        </p:nvSpPr>
        <p:spPr>
          <a:xfrm>
            <a:off x="3672093" y="5788013"/>
            <a:ext cx="2294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1, C = 4, A =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194E27-E909-E84E-9A91-EBF4969CE5E6}"/>
              </a:ext>
            </a:extLst>
          </p:cNvPr>
          <p:cNvSpPr txBox="1"/>
          <p:nvPr/>
        </p:nvSpPr>
        <p:spPr>
          <a:xfrm>
            <a:off x="6100498" y="5434070"/>
            <a:ext cx="2169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So no conclusion 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about A and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49C69B-9377-D548-AC3A-5E689E94B8D3}"/>
              </a:ext>
            </a:extLst>
          </p:cNvPr>
          <p:cNvSpPr txBox="1"/>
          <p:nvPr/>
        </p:nvSpPr>
        <p:spPr>
          <a:xfrm>
            <a:off x="2803921" y="6301902"/>
            <a:ext cx="2345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 = 2, C = 4, A =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A1A8F-364A-BA4A-9375-0D6AD0B033B5}"/>
              </a:ext>
            </a:extLst>
          </p:cNvPr>
          <p:cNvSpPr txBox="1"/>
          <p:nvPr/>
        </p:nvSpPr>
        <p:spPr>
          <a:xfrm>
            <a:off x="5456710" y="6139144"/>
            <a:ext cx="3583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Need to check all relations, not just conclusions</a:t>
            </a:r>
          </a:p>
        </p:txBody>
      </p:sp>
    </p:spTree>
    <p:extLst>
      <p:ext uri="{BB962C8B-B14F-4D97-AF65-F5344CB8AC3E}">
        <p14:creationId xmlns:p14="http://schemas.microsoft.com/office/powerpoint/2010/main" val="28721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4" grpId="0"/>
      <p:bldP spid="15" grpId="0"/>
      <p:bldP spid="17" grpId="0"/>
      <p:bldP spid="18" grpId="0"/>
      <p:bldP spid="19" grpId="0"/>
      <p:bldP spid="16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71B4-683B-D54C-89A7-EA16E1E8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A9FD-AB22-A644-8FC7-72B58F18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099030"/>
          </a:xfrm>
        </p:spPr>
        <p:txBody>
          <a:bodyPr/>
          <a:lstStyle/>
          <a:p>
            <a:r>
              <a:rPr lang="en-GB" dirty="0"/>
              <a:t>How many tasks like this are needed in order to learn from the experience?</a:t>
            </a:r>
          </a:p>
          <a:p>
            <a:r>
              <a:rPr lang="en-GB" dirty="0"/>
              <a:t>Do you feel a need to practice? To rehearse?</a:t>
            </a:r>
          </a:p>
          <a:p>
            <a:r>
              <a:rPr lang="en-GB" dirty="0"/>
              <a:t>By constructing your own, you can explore boundaries and problematic situations</a:t>
            </a:r>
          </a:p>
        </p:txBody>
      </p:sp>
    </p:spTree>
    <p:extLst>
      <p:ext uri="{BB962C8B-B14F-4D97-AF65-F5344CB8AC3E}">
        <p14:creationId xmlns:p14="http://schemas.microsoft.com/office/powerpoint/2010/main" val="3048044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1C20-6BF3-134C-B3BF-4ACF61DE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Newton’s Centre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0417-A9CA-8D43-966C-9A2AA108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65" y="963435"/>
            <a:ext cx="7886700" cy="1299577"/>
          </a:xfrm>
        </p:spPr>
        <p:txBody>
          <a:bodyPr/>
          <a:lstStyle/>
          <a:p>
            <a:r>
              <a:rPr lang="en-GB" dirty="0"/>
              <a:t>Centre of mass</a:t>
            </a:r>
          </a:p>
          <a:p>
            <a:pPr lvl="1"/>
            <a:r>
              <a:rPr lang="en-GB" dirty="0"/>
              <a:t>Plumb lines</a:t>
            </a:r>
          </a:p>
          <a:p>
            <a:r>
              <a:rPr lang="en-GB" dirty="0"/>
              <a:t>Principle of moments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A03EA-F60D-DA46-9D17-B789A2BC7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40" y="2554092"/>
            <a:ext cx="1633423" cy="123246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C6A93E6-25BA-E447-8FA9-B503038F3DCE}"/>
              </a:ext>
            </a:extLst>
          </p:cNvPr>
          <p:cNvGrpSpPr/>
          <p:nvPr/>
        </p:nvGrpSpPr>
        <p:grpSpPr>
          <a:xfrm>
            <a:off x="5603227" y="2479763"/>
            <a:ext cx="1817226" cy="1886673"/>
            <a:chOff x="5312780" y="1909823"/>
            <a:chExt cx="1817226" cy="188667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45407A-A60C-834C-AE00-094FCEA7DEC5}"/>
                </a:ext>
              </a:extLst>
            </p:cNvPr>
            <p:cNvCxnSpPr>
              <a:cxnSpLocks/>
            </p:cNvCxnSpPr>
            <p:nvPr/>
          </p:nvCxnSpPr>
          <p:spPr>
            <a:xfrm>
              <a:off x="5312780" y="2696901"/>
              <a:ext cx="118061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E77B11-08BC-A042-847A-2CFFCEF4C898}"/>
                </a:ext>
              </a:extLst>
            </p:cNvPr>
            <p:cNvCxnSpPr>
              <a:cxnSpLocks/>
            </p:cNvCxnSpPr>
            <p:nvPr/>
          </p:nvCxnSpPr>
          <p:spPr>
            <a:xfrm>
              <a:off x="5312780" y="2696901"/>
              <a:ext cx="544010" cy="10995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CC1003B-82EE-A045-8829-F881784691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790" y="3194613"/>
              <a:ext cx="1273215" cy="6018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D0DC67-716E-F34F-A2AE-F01DE19460E3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1909823"/>
              <a:ext cx="729206" cy="12847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0F536D-4A79-F847-9D78-3E379A370081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1909823"/>
              <a:ext cx="92597" cy="7870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D946658-7B41-B542-B12A-4876D0E970CA}"/>
              </a:ext>
            </a:extLst>
          </p:cNvPr>
          <p:cNvGrpSpPr/>
          <p:nvPr/>
        </p:nvGrpSpPr>
        <p:grpSpPr>
          <a:xfrm>
            <a:off x="4260571" y="3522739"/>
            <a:ext cx="1817226" cy="2605793"/>
            <a:chOff x="5266479" y="3842796"/>
            <a:chExt cx="1817226" cy="260579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FAF524E-AB3F-1540-982F-93F63EC5D5DB}"/>
                </a:ext>
              </a:extLst>
            </p:cNvPr>
            <p:cNvGrpSpPr/>
            <p:nvPr/>
          </p:nvGrpSpPr>
          <p:grpSpPr>
            <a:xfrm rot="20954272">
              <a:off x="5266479" y="3865945"/>
              <a:ext cx="1817226" cy="1886673"/>
              <a:chOff x="5312780" y="1909823"/>
              <a:chExt cx="1817226" cy="1886673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F453BE6-E99C-EC48-854C-27D92D94B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2780" y="2696901"/>
                <a:ext cx="118061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397F73C-574F-A243-889F-E11C8D33A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12780" y="2696901"/>
                <a:ext cx="544010" cy="109959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63FCEBD-32DC-F440-A1C7-6E08329B93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56790" y="3194613"/>
                <a:ext cx="1273215" cy="6018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09034A8-51F9-4346-85F9-1F88AD4048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800" y="1909823"/>
                <a:ext cx="729206" cy="12847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44C1D6A-A75B-EE4B-8C13-193AC3B0E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800" y="1909823"/>
                <a:ext cx="92597" cy="7870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8574C6-FF87-BC47-BC8B-8BBE31821A44}"/>
                </a:ext>
              </a:extLst>
            </p:cNvPr>
            <p:cNvCxnSpPr/>
            <p:nvPr/>
          </p:nvCxnSpPr>
          <p:spPr>
            <a:xfrm>
              <a:off x="6180881" y="3842796"/>
              <a:ext cx="0" cy="24646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8B8738E-9CF0-9547-967F-F46AC3A6F3C1}"/>
                </a:ext>
              </a:extLst>
            </p:cNvPr>
            <p:cNvSpPr/>
            <p:nvPr/>
          </p:nvSpPr>
          <p:spPr>
            <a:xfrm>
              <a:off x="6042179" y="6217095"/>
              <a:ext cx="237942" cy="231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399ED6-2393-9C42-A265-93D32C5F2A8D}"/>
              </a:ext>
            </a:extLst>
          </p:cNvPr>
          <p:cNvGrpSpPr/>
          <p:nvPr/>
        </p:nvGrpSpPr>
        <p:grpSpPr>
          <a:xfrm>
            <a:off x="6771808" y="3583204"/>
            <a:ext cx="2464665" cy="2613573"/>
            <a:chOff x="6731535" y="3422030"/>
            <a:chExt cx="2464665" cy="261357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1B12600-5DAC-2D4F-9AD2-B32B1343B7A7}"/>
                </a:ext>
              </a:extLst>
            </p:cNvPr>
            <p:cNvCxnSpPr/>
            <p:nvPr/>
          </p:nvCxnSpPr>
          <p:spPr>
            <a:xfrm>
              <a:off x="7831412" y="3422030"/>
              <a:ext cx="0" cy="2464665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94E667B-EB59-4242-A7FF-120FB9862597}"/>
                </a:ext>
              </a:extLst>
            </p:cNvPr>
            <p:cNvGrpSpPr/>
            <p:nvPr/>
          </p:nvGrpSpPr>
          <p:grpSpPr>
            <a:xfrm rot="16200000">
              <a:off x="7055255" y="3179716"/>
              <a:ext cx="1817226" cy="2464665"/>
              <a:chOff x="5418879" y="3995196"/>
              <a:chExt cx="1817226" cy="2464665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909444C-25B6-E64F-AF80-718FE4238D6B}"/>
                  </a:ext>
                </a:extLst>
              </p:cNvPr>
              <p:cNvGrpSpPr/>
              <p:nvPr/>
            </p:nvGrpSpPr>
            <p:grpSpPr>
              <a:xfrm rot="20954272">
                <a:off x="5418879" y="4018345"/>
                <a:ext cx="1817226" cy="1886673"/>
                <a:chOff x="5312780" y="1909823"/>
                <a:chExt cx="1817226" cy="1886673"/>
              </a:xfrm>
            </p:grpSpPr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FD6CB9B0-5A42-244F-97F4-234248BE3F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2780" y="2696901"/>
                  <a:ext cx="118061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8264AF12-2F60-864C-9D81-DA45B54082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12780" y="2696901"/>
                  <a:ext cx="544010" cy="109959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B22C9A8-00BC-8E40-A375-F3106730E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56790" y="3194613"/>
                  <a:ext cx="1273215" cy="60188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9383128B-511E-D841-A8D8-C6B0400C9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800" y="1909823"/>
                  <a:ext cx="729206" cy="12847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2EB6ADF7-B7C6-7A4E-AAC2-A59F33E55E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00800" y="1909823"/>
                  <a:ext cx="92597" cy="78707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660CAF5-4F1F-784C-A559-A2D7810975CC}"/>
                  </a:ext>
                </a:extLst>
              </p:cNvPr>
              <p:cNvCxnSpPr/>
              <p:nvPr/>
            </p:nvCxnSpPr>
            <p:spPr>
              <a:xfrm>
                <a:off x="6333281" y="3995196"/>
                <a:ext cx="0" cy="246466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021F7BB-F0E8-3D49-AD02-FD0EDE20B620}"/>
                </a:ext>
              </a:extLst>
            </p:cNvPr>
            <p:cNvSpPr/>
            <p:nvPr/>
          </p:nvSpPr>
          <p:spPr>
            <a:xfrm>
              <a:off x="7724836" y="5804109"/>
              <a:ext cx="237942" cy="2314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FDFCDA-271D-BC49-94A9-AA62CE089A2D}"/>
              </a:ext>
            </a:extLst>
          </p:cNvPr>
          <p:cNvGrpSpPr/>
          <p:nvPr/>
        </p:nvGrpSpPr>
        <p:grpSpPr>
          <a:xfrm>
            <a:off x="747896" y="4568315"/>
            <a:ext cx="3214191" cy="385731"/>
            <a:chOff x="747896" y="4568315"/>
            <a:chExt cx="3214191" cy="38573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65AD6DD-70A6-024E-B590-88F39BA3D3BC}"/>
                </a:ext>
              </a:extLst>
            </p:cNvPr>
            <p:cNvSpPr/>
            <p:nvPr/>
          </p:nvSpPr>
          <p:spPr>
            <a:xfrm>
              <a:off x="747896" y="4568315"/>
              <a:ext cx="321419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24A66A5-E4D1-0140-909E-170BF78B7213}"/>
                </a:ext>
              </a:extLst>
            </p:cNvPr>
            <p:cNvGrpSpPr/>
            <p:nvPr/>
          </p:nvGrpSpPr>
          <p:grpSpPr>
            <a:xfrm>
              <a:off x="2140371" y="4614034"/>
              <a:ext cx="444686" cy="340012"/>
              <a:chOff x="2129742" y="5709656"/>
              <a:chExt cx="444686" cy="340012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99040C1-0E8C-B043-B88C-380EE4AB57AE}"/>
                  </a:ext>
                </a:extLst>
              </p:cNvPr>
              <p:cNvCxnSpPr/>
              <p:nvPr/>
            </p:nvCxnSpPr>
            <p:spPr>
              <a:xfrm flipV="1">
                <a:off x="2129742" y="5709656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9DF62C01-9CF7-F840-B009-D319BC7737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49178" y="5723721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D7B7116-D6DC-2249-A270-AC13E5339F90}"/>
              </a:ext>
            </a:extLst>
          </p:cNvPr>
          <p:cNvGrpSpPr/>
          <p:nvPr/>
        </p:nvGrpSpPr>
        <p:grpSpPr>
          <a:xfrm>
            <a:off x="729067" y="5203828"/>
            <a:ext cx="3214191" cy="703248"/>
            <a:chOff x="729067" y="5203828"/>
            <a:chExt cx="3214191" cy="70324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D4EA62C-C607-C44D-B532-E8F733EADB27}"/>
                </a:ext>
              </a:extLst>
            </p:cNvPr>
            <p:cNvSpPr/>
            <p:nvPr/>
          </p:nvSpPr>
          <p:spPr>
            <a:xfrm>
              <a:off x="729067" y="5521345"/>
              <a:ext cx="3214191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166DADC-3397-4541-9089-582CE80E4BCF}"/>
                </a:ext>
              </a:extLst>
            </p:cNvPr>
            <p:cNvGrpSpPr/>
            <p:nvPr/>
          </p:nvGrpSpPr>
          <p:grpSpPr>
            <a:xfrm>
              <a:off x="2121542" y="5567064"/>
              <a:ext cx="444686" cy="340012"/>
              <a:chOff x="2129742" y="5709656"/>
              <a:chExt cx="444686" cy="340012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0BF4C28D-7E9C-5440-A28A-7D098B075094}"/>
                  </a:ext>
                </a:extLst>
              </p:cNvPr>
              <p:cNvCxnSpPr/>
              <p:nvPr/>
            </p:nvCxnSpPr>
            <p:spPr>
              <a:xfrm flipV="1">
                <a:off x="2129742" y="5709656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D89AE1C-DF40-3244-AC30-D04143EE37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49178" y="5723721"/>
                <a:ext cx="225250" cy="32594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4BE16B7-7FAA-4E4E-AB3D-90EBEEAD666D}"/>
                </a:ext>
              </a:extLst>
            </p:cNvPr>
            <p:cNvSpPr/>
            <p:nvPr/>
          </p:nvSpPr>
          <p:spPr>
            <a:xfrm>
              <a:off x="1192192" y="5289632"/>
              <a:ext cx="151662" cy="219919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8D8F94-417C-6442-8EF9-B78717AB4489}"/>
                </a:ext>
              </a:extLst>
            </p:cNvPr>
            <p:cNvSpPr/>
            <p:nvPr/>
          </p:nvSpPr>
          <p:spPr>
            <a:xfrm>
              <a:off x="2887808" y="5203828"/>
              <a:ext cx="254643" cy="305724"/>
            </a:xfrm>
            <a:prstGeom prst="rect">
              <a:avLst/>
            </a:prstGeom>
            <a:solidFill>
              <a:srgbClr val="AB794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rgbClr val="FFFF00"/>
                </a:solidFill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42AE4D3-CBA4-C045-8C47-FD347CF004CC}"/>
              </a:ext>
            </a:extLst>
          </p:cNvPr>
          <p:cNvSpPr txBox="1"/>
          <p:nvPr/>
        </p:nvSpPr>
        <p:spPr>
          <a:xfrm>
            <a:off x="224310" y="6128532"/>
            <a:ext cx="819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To balance, the Centre of Mass must be at the fulcrum</a:t>
            </a:r>
          </a:p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Left-mass x distance to Fulcrum </a:t>
            </a:r>
            <a:r>
              <a:rPr lang="en-GB" sz="2000">
                <a:latin typeface="Chalkboard" charset="0"/>
                <a:ea typeface="Chalkboard" charset="0"/>
                <a:cs typeface="Chalkboard" charset="0"/>
              </a:rPr>
              <a:t>= Right-mass </a:t>
            </a: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x distance to Fulcrum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2FBEA5-1E7C-7445-9175-E97ED483C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66" y="72034"/>
            <a:ext cx="2855658" cy="188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AC669-A9A5-784F-BB13-ED5784A0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Balances to Levers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7CE3-BF8F-9849-A51F-429BDBC78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1122590"/>
          </a:xfrm>
        </p:spPr>
        <p:txBody>
          <a:bodyPr/>
          <a:lstStyle/>
          <a:p>
            <a:r>
              <a:rPr lang="en-GB" dirty="0"/>
              <a:t>Exploiting moments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7DC43-C7BD-3E41-9AF3-C1261D0C4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57" y="3221255"/>
            <a:ext cx="2228407" cy="1425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563A5B-9307-0349-AF58-6C96CC0F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233" y="3221256"/>
            <a:ext cx="2367927" cy="142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ED378F-7166-4140-84D3-00355271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8" y="4940524"/>
            <a:ext cx="2285076" cy="1372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19398-752C-6141-9A7B-6F6FA6365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771" y="4933304"/>
            <a:ext cx="2188641" cy="1380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BD53C5-A025-F142-BB40-6B8A44DA7A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267" y="3934134"/>
            <a:ext cx="1071530" cy="1723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20A8E-D2C6-BA4E-A94C-1709A38F0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971" y="3221255"/>
            <a:ext cx="2672229" cy="1425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C809BB-BA65-6C42-81D7-83C582B3BB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971" y="4909203"/>
            <a:ext cx="2299333" cy="14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5BFA-D648-7241-A9E0-8ED31189B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could 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4ED1F-6A76-0E46-9942-DBAD48AB1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have a circular tray</a:t>
            </a:r>
          </a:p>
          <a:p>
            <a:r>
              <a:rPr lang="en-GB" dirty="0"/>
              <a:t>It sits on a cylindrical post at its centre</a:t>
            </a:r>
          </a:p>
          <a:p>
            <a:r>
              <a:rPr lang="en-GB" dirty="0"/>
              <a:t>How can I be sure that when I put things on the tray, it will not fall off the post?</a:t>
            </a:r>
          </a:p>
        </p:txBody>
      </p:sp>
    </p:spTree>
    <p:extLst>
      <p:ext uri="{BB962C8B-B14F-4D97-AF65-F5344CB8AC3E}">
        <p14:creationId xmlns:p14="http://schemas.microsoft.com/office/powerpoint/2010/main" val="41298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5CEB9-611A-824F-98AC-64B31BD89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Fulcra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70D3-0101-6148-B591-B0B6C0399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0378"/>
            <a:ext cx="7886700" cy="481848"/>
          </a:xfrm>
        </p:spPr>
        <p:txBody>
          <a:bodyPr/>
          <a:lstStyle/>
          <a:p>
            <a:r>
              <a:rPr lang="en-GB" dirty="0"/>
              <a:t>Why is this beam balanced?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5DADC-AA9C-DB45-85C7-AFF41073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2226"/>
            <a:ext cx="7805057" cy="95336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2D029F-CF80-FD4F-93BE-A2E0D59A12D3}"/>
              </a:ext>
            </a:extLst>
          </p:cNvPr>
          <p:cNvSpPr txBox="1">
            <a:spLocks/>
          </p:cNvSpPr>
          <p:nvPr/>
        </p:nvSpPr>
        <p:spPr>
          <a:xfrm>
            <a:off x="628650" y="2673633"/>
            <a:ext cx="4220936" cy="48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Will this beam balance?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31832-C641-6440-A51F-AFE0C98B3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6" y="3177243"/>
            <a:ext cx="7364187" cy="89951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E28775-636A-584F-A01F-76D307F3CEE6}"/>
              </a:ext>
            </a:extLst>
          </p:cNvPr>
          <p:cNvSpPr txBox="1">
            <a:spLocks/>
          </p:cNvSpPr>
          <p:nvPr/>
        </p:nvSpPr>
        <p:spPr>
          <a:xfrm>
            <a:off x="628649" y="4457524"/>
            <a:ext cx="4335238" cy="481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Will this beam balance?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6A7A1E-9469-F841-AB04-011224606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5" y="4939372"/>
            <a:ext cx="717550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EEB0-6F97-E143-A3DD-038AF1B7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Throat Clearing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3ABD0-38B0-654C-8487-556936E72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266"/>
            <a:ext cx="7886700" cy="2395805"/>
          </a:xfrm>
        </p:spPr>
        <p:txBody>
          <a:bodyPr/>
          <a:lstStyle/>
          <a:p>
            <a:r>
              <a:rPr lang="en-GB" dirty="0"/>
              <a:t>Everything said here today is a conjecture</a:t>
            </a:r>
          </a:p>
          <a:p>
            <a:pPr lvl="1"/>
            <a:r>
              <a:rPr lang="en-GB" dirty="0"/>
              <a:t>It must be tested in your experience</a:t>
            </a:r>
          </a:p>
          <a:p>
            <a:r>
              <a:rPr lang="en-GB" dirty="0"/>
              <a:t>What matters most is what you notice happening for you as you engage with the tasks</a:t>
            </a:r>
          </a:p>
          <a:p>
            <a:pPr lvl="1"/>
            <a:r>
              <a:rPr lang="en-GB" dirty="0"/>
              <a:t>How might you alter the task to use with your learners?</a:t>
            </a:r>
          </a:p>
          <a:p>
            <a:pPr lvl="1"/>
            <a:r>
              <a:rPr lang="en-GB" dirty="0"/>
              <a:t>What pedagogic actions might you initiate?</a:t>
            </a:r>
          </a:p>
        </p:txBody>
      </p:sp>
    </p:spTree>
    <p:extLst>
      <p:ext uri="{BB962C8B-B14F-4D97-AF65-F5344CB8AC3E}">
        <p14:creationId xmlns:p14="http://schemas.microsoft.com/office/powerpoint/2010/main" val="34389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6CA18C1-4660-2C42-845C-41D08FC1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Magic Square Reasoning</a:t>
            </a:r>
          </a:p>
        </p:txBody>
      </p:sp>
      <p:grpSp>
        <p:nvGrpSpPr>
          <p:cNvPr id="38915" name="Group 3">
            <a:extLst>
              <a:ext uri="{FF2B5EF4-FFF2-40B4-BE49-F238E27FC236}">
                <a16:creationId xmlns:a16="http://schemas.microsoft.com/office/drawing/2014/main" id="{7BB5D943-928D-4E48-B722-64900839654F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057400"/>
            <a:ext cx="2743200" cy="2743200"/>
            <a:chOff x="336" y="1296"/>
            <a:chExt cx="1728" cy="1728"/>
          </a:xfrm>
        </p:grpSpPr>
        <p:sp>
          <p:nvSpPr>
            <p:cNvPr id="38975" name="Line 4">
              <a:extLst>
                <a:ext uri="{FF2B5EF4-FFF2-40B4-BE49-F238E27FC236}">
                  <a16:creationId xmlns:a16="http://schemas.microsoft.com/office/drawing/2014/main" id="{93CD8ED9-2289-B946-A024-566244E70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296"/>
              <a:ext cx="0" cy="172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8976" name="Group 5">
              <a:extLst>
                <a:ext uri="{FF2B5EF4-FFF2-40B4-BE49-F238E27FC236}">
                  <a16:creationId xmlns:a16="http://schemas.microsoft.com/office/drawing/2014/main" id="{96D932A9-4379-6948-83D9-6D3F661BB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96"/>
              <a:ext cx="1728" cy="1728"/>
              <a:chOff x="336" y="1296"/>
              <a:chExt cx="1728" cy="1728"/>
            </a:xfrm>
          </p:grpSpPr>
          <p:sp>
            <p:nvSpPr>
              <p:cNvPr id="38977" name="Line 6">
                <a:extLst>
                  <a:ext uri="{FF2B5EF4-FFF2-40B4-BE49-F238E27FC236}">
                    <a16:creationId xmlns:a16="http://schemas.microsoft.com/office/drawing/2014/main" id="{CBE5C3CE-9057-594A-B46E-C9CE0F95E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78" name="Line 7">
                <a:extLst>
                  <a:ext uri="{FF2B5EF4-FFF2-40B4-BE49-F238E27FC236}">
                    <a16:creationId xmlns:a16="http://schemas.microsoft.com/office/drawing/2014/main" id="{FAE8935A-E439-C54A-8DFD-3B9267851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79" name="Line 8">
                <a:extLst>
                  <a:ext uri="{FF2B5EF4-FFF2-40B4-BE49-F238E27FC236}">
                    <a16:creationId xmlns:a16="http://schemas.microsoft.com/office/drawing/2014/main" id="{6862BF45-A7E5-BB4A-8392-659471FF4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8" y="1296"/>
                <a:ext cx="0" cy="1728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0" name="Line 9">
                <a:extLst>
                  <a:ext uri="{FF2B5EF4-FFF2-40B4-BE49-F238E27FC236}">
                    <a16:creationId xmlns:a16="http://schemas.microsoft.com/office/drawing/2014/main" id="{CE05A679-E5DF-9847-849F-3D32E979F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296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1" name="Line 10">
                <a:extLst>
                  <a:ext uri="{FF2B5EF4-FFF2-40B4-BE49-F238E27FC236}">
                    <a16:creationId xmlns:a16="http://schemas.microsoft.com/office/drawing/2014/main" id="{2EE76781-5109-9446-A182-D30F33E3E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1872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2" name="Line 11">
                <a:extLst>
                  <a:ext uri="{FF2B5EF4-FFF2-40B4-BE49-F238E27FC236}">
                    <a16:creationId xmlns:a16="http://schemas.microsoft.com/office/drawing/2014/main" id="{5724D5EE-A0A0-2B4F-A4A2-C1BD2EDEFD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2448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8983" name="Line 12">
                <a:extLst>
                  <a:ext uri="{FF2B5EF4-FFF2-40B4-BE49-F238E27FC236}">
                    <a16:creationId xmlns:a16="http://schemas.microsoft.com/office/drawing/2014/main" id="{23E5B667-B61F-7C47-9E65-9E0EC481C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" y="3024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B5FD7075-6301-1049-B70E-C45EC985A4C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209800"/>
            <a:ext cx="2438400" cy="2408238"/>
            <a:chOff x="1872" y="1392"/>
            <a:chExt cx="1536" cy="1517"/>
          </a:xfrm>
        </p:grpSpPr>
        <p:sp>
          <p:nvSpPr>
            <p:cNvPr id="38966" name="Text Box 14">
              <a:extLst>
                <a:ext uri="{FF2B5EF4-FFF2-40B4-BE49-F238E27FC236}">
                  <a16:creationId xmlns:a16="http://schemas.microsoft.com/office/drawing/2014/main" id="{C19BADC0-8E43-7843-B423-06C5AE6936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5</a:t>
              </a:r>
            </a:p>
          </p:txBody>
        </p:sp>
        <p:sp>
          <p:nvSpPr>
            <p:cNvPr id="38967" name="Text Box 15">
              <a:extLst>
                <a:ext uri="{FF2B5EF4-FFF2-40B4-BE49-F238E27FC236}">
                  <a16:creationId xmlns:a16="http://schemas.microsoft.com/office/drawing/2014/main" id="{166A7804-95B6-C241-BBC0-A22378D21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968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1</a:t>
              </a:r>
            </a:p>
          </p:txBody>
        </p:sp>
        <p:sp>
          <p:nvSpPr>
            <p:cNvPr id="38968" name="Text Box 16">
              <a:extLst>
                <a:ext uri="{FF2B5EF4-FFF2-40B4-BE49-F238E27FC236}">
                  <a16:creationId xmlns:a16="http://schemas.microsoft.com/office/drawing/2014/main" id="{DF2B4E4D-EBCC-5640-97D0-ADB21EA46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968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9</a:t>
              </a:r>
            </a:p>
          </p:txBody>
        </p:sp>
        <p:sp>
          <p:nvSpPr>
            <p:cNvPr id="38969" name="Text Box 17">
              <a:extLst>
                <a:ext uri="{FF2B5EF4-FFF2-40B4-BE49-F238E27FC236}">
                  <a16:creationId xmlns:a16="http://schemas.microsoft.com/office/drawing/2014/main" id="{79D1E6DA-CCAA-1A4D-B1AF-670F35586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392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2</a:t>
              </a:r>
            </a:p>
          </p:txBody>
        </p:sp>
        <p:sp>
          <p:nvSpPr>
            <p:cNvPr id="38970" name="Text Box 18">
              <a:extLst>
                <a:ext uri="{FF2B5EF4-FFF2-40B4-BE49-F238E27FC236}">
                  <a16:creationId xmlns:a16="http://schemas.microsoft.com/office/drawing/2014/main" id="{56B62551-9C35-8B49-A687-DDC376C27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2544"/>
              <a:ext cx="43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4</a:t>
              </a:r>
            </a:p>
          </p:txBody>
        </p:sp>
        <p:sp>
          <p:nvSpPr>
            <p:cNvPr id="38971" name="Text Box 19">
              <a:extLst>
                <a:ext uri="{FF2B5EF4-FFF2-40B4-BE49-F238E27FC236}">
                  <a16:creationId xmlns:a16="http://schemas.microsoft.com/office/drawing/2014/main" id="{BE4ABFBC-F24E-084D-9D68-8092DB07F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1392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6</a:t>
              </a:r>
            </a:p>
          </p:txBody>
        </p:sp>
        <p:sp>
          <p:nvSpPr>
            <p:cNvPr id="38972" name="Text Box 20">
              <a:extLst>
                <a:ext uri="{FF2B5EF4-FFF2-40B4-BE49-F238E27FC236}">
                  <a16:creationId xmlns:a16="http://schemas.microsoft.com/office/drawing/2014/main" id="{1DAFC6AF-E71C-DD44-AA24-847B54C99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8</a:t>
              </a:r>
            </a:p>
          </p:txBody>
        </p:sp>
        <p:sp>
          <p:nvSpPr>
            <p:cNvPr id="38973" name="Text Box 21">
              <a:extLst>
                <a:ext uri="{FF2B5EF4-FFF2-40B4-BE49-F238E27FC236}">
                  <a16:creationId xmlns:a16="http://schemas.microsoft.com/office/drawing/2014/main" id="{AB1C5285-22E6-D247-8C87-3264CE1AD2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544"/>
              <a:ext cx="28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3</a:t>
              </a:r>
            </a:p>
          </p:txBody>
        </p:sp>
        <p:sp>
          <p:nvSpPr>
            <p:cNvPr id="38974" name="Text Box 22">
              <a:extLst>
                <a:ext uri="{FF2B5EF4-FFF2-40B4-BE49-F238E27FC236}">
                  <a16:creationId xmlns:a16="http://schemas.microsoft.com/office/drawing/2014/main" id="{27A4AEA0-A185-F745-955B-0EED6AA56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1392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7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98870F0A-B7B5-F24E-999B-B3259CB0692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2160" y="1344"/>
            <a:chExt cx="1632" cy="1632"/>
          </a:xfrm>
        </p:grpSpPr>
        <p:sp>
          <p:nvSpPr>
            <p:cNvPr id="38962" name="Rectangle 24">
              <a:extLst>
                <a:ext uri="{FF2B5EF4-FFF2-40B4-BE49-F238E27FC236}">
                  <a16:creationId xmlns:a16="http://schemas.microsoft.com/office/drawing/2014/main" id="{2EF0F6A6-481B-B146-944A-4C039A306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20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63" name="Rectangle 25">
              <a:extLst>
                <a:ext uri="{FF2B5EF4-FFF2-40B4-BE49-F238E27FC236}">
                  <a16:creationId xmlns:a16="http://schemas.microsoft.com/office/drawing/2014/main" id="{04A71D2C-09F7-9C41-935A-3D930524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96"/>
              <a:ext cx="480" cy="480"/>
            </a:xfrm>
            <a:prstGeom prst="rect">
              <a:avLst/>
            </a:prstGeom>
            <a:solidFill>
              <a:srgbClr val="00FFFF"/>
            </a:solidFill>
            <a:ln w="5715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64" name="Rectangle 26">
              <a:extLst>
                <a:ext uri="{FF2B5EF4-FFF2-40B4-BE49-F238E27FC236}">
                  <a16:creationId xmlns:a16="http://schemas.microsoft.com/office/drawing/2014/main" id="{A3B1C54A-87D0-9B47-BBB8-7AFB364E1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65" name="Rectangle 27">
              <a:extLst>
                <a:ext uri="{FF2B5EF4-FFF2-40B4-BE49-F238E27FC236}">
                  <a16:creationId xmlns:a16="http://schemas.microsoft.com/office/drawing/2014/main" id="{DB166E0F-4ADD-2142-8A9F-D29054718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44"/>
              <a:ext cx="480" cy="480"/>
            </a:xfrm>
            <a:prstGeom prst="rect">
              <a:avLst/>
            </a:prstGeom>
            <a:solidFill>
              <a:schemeClr val="hlink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4B85E638-3E4B-184E-85A8-4D2BDE1759C6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2209800"/>
            <a:ext cx="2438400" cy="2362200"/>
            <a:chOff x="1872" y="1392"/>
            <a:chExt cx="1536" cy="1488"/>
          </a:xfrm>
        </p:grpSpPr>
        <p:sp>
          <p:nvSpPr>
            <p:cNvPr id="38960" name="Line 34">
              <a:extLst>
                <a:ext uri="{FF2B5EF4-FFF2-40B4-BE49-F238E27FC236}">
                  <a16:creationId xmlns:a16="http://schemas.microsoft.com/office/drawing/2014/main" id="{D414F474-8CED-C54B-B51A-AEED25CAA8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584"/>
              <a:ext cx="1536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961" name="Line 35">
              <a:extLst>
                <a:ext uri="{FF2B5EF4-FFF2-40B4-BE49-F238E27FC236}">
                  <a16:creationId xmlns:a16="http://schemas.microsoft.com/office/drawing/2014/main" id="{ED1C0FE7-0100-7846-88CD-1858E33F7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392"/>
              <a:ext cx="0" cy="1488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D47E980A-72F7-764D-A6B6-C88479333EA9}"/>
              </a:ext>
            </a:extLst>
          </p:cNvPr>
          <p:cNvGrpSpPr>
            <a:grpSpLocks/>
          </p:cNvGrpSpPr>
          <p:nvPr/>
        </p:nvGrpSpPr>
        <p:grpSpPr bwMode="auto">
          <a:xfrm>
            <a:off x="2057399" y="5675313"/>
            <a:ext cx="5142053" cy="573087"/>
            <a:chOff x="1296" y="3430"/>
            <a:chExt cx="3024" cy="361"/>
          </a:xfrm>
        </p:grpSpPr>
        <p:sp>
          <p:nvSpPr>
            <p:cNvPr id="110634" name="Rectangle 40">
              <a:extLst>
                <a:ext uri="{FF2B5EF4-FFF2-40B4-BE49-F238E27FC236}">
                  <a16:creationId xmlns:a16="http://schemas.microsoft.com/office/drawing/2014/main" id="{70F86782-B1FE-6848-85B5-DCE534DC0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 sz="2400"/>
            </a:p>
          </p:txBody>
        </p:sp>
        <p:sp>
          <p:nvSpPr>
            <p:cNvPr id="110635" name="Rectangle 41">
              <a:extLst>
                <a:ext uri="{FF2B5EF4-FFF2-40B4-BE49-F238E27FC236}">
                  <a16:creationId xmlns:a16="http://schemas.microsoft.com/office/drawing/2014/main" id="{CD77F00C-76DC-EE46-85F4-9212A178B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 sz="2400"/>
            </a:p>
          </p:txBody>
        </p:sp>
        <p:sp>
          <p:nvSpPr>
            <p:cNvPr id="110636" name="Text Box 42">
              <a:extLst>
                <a:ext uri="{FF2B5EF4-FFF2-40B4-BE49-F238E27FC236}">
                  <a16:creationId xmlns:a16="http://schemas.microsoft.com/office/drawing/2014/main" id="{F913E8B5-1472-0F4A-A6E9-3EA58B13F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–</a:t>
              </a:r>
            </a:p>
          </p:txBody>
        </p:sp>
        <p:sp>
          <p:nvSpPr>
            <p:cNvPr id="110637" name="Text Box 43">
              <a:extLst>
                <a:ext uri="{FF2B5EF4-FFF2-40B4-BE49-F238E27FC236}">
                  <a16:creationId xmlns:a16="http://schemas.microsoft.com/office/drawing/2014/main" id="{9B51DA6E-FC7D-4D40-BE41-E6C0314DC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" y="3430"/>
              <a:ext cx="6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/>
                <a:t>= 0</a:t>
              </a:r>
            </a:p>
          </p:txBody>
        </p:sp>
        <p:sp>
          <p:nvSpPr>
            <p:cNvPr id="110638" name="Text Box 44">
              <a:extLst>
                <a:ext uri="{FF2B5EF4-FFF2-40B4-BE49-F238E27FC236}">
                  <a16:creationId xmlns:a16="http://schemas.microsoft.com/office/drawing/2014/main" id="{CFA360A1-0F50-6F4F-8633-83F285DE2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chemeClr val="tx2"/>
                  </a:solidFill>
                </a:rPr>
                <a:t>Sum(</a:t>
              </a:r>
            </a:p>
          </p:txBody>
        </p:sp>
        <p:sp>
          <p:nvSpPr>
            <p:cNvPr id="38958" name="Text Box 45">
              <a:extLst>
                <a:ext uri="{FF2B5EF4-FFF2-40B4-BE49-F238E27FC236}">
                  <a16:creationId xmlns:a16="http://schemas.microsoft.com/office/drawing/2014/main" id="{F8F27977-7134-B444-B472-6E23C8762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3430"/>
              <a:ext cx="6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>
                  <a:solidFill>
                    <a:schemeClr val="tx2"/>
                  </a:solidFill>
                </a:rPr>
                <a:t>      )</a:t>
              </a:r>
            </a:p>
          </p:txBody>
        </p:sp>
        <p:sp>
          <p:nvSpPr>
            <p:cNvPr id="38959" name="Text Box 46">
              <a:extLst>
                <a:ext uri="{FF2B5EF4-FFF2-40B4-BE49-F238E27FC236}">
                  <a16:creationId xmlns:a16="http://schemas.microsoft.com/office/drawing/2014/main" id="{AAFC5DEC-115E-8246-B693-259A47E30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tx2"/>
                  </a:solidFill>
                </a:rPr>
                <a:t>Sum(       )</a:t>
              </a: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017DC85B-3DFE-224E-BA46-DD8C33550646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133600"/>
            <a:ext cx="2590800" cy="2590800"/>
            <a:chOff x="3696" y="1344"/>
            <a:chExt cx="1632" cy="1632"/>
          </a:xfrm>
        </p:grpSpPr>
        <p:sp>
          <p:nvSpPr>
            <p:cNvPr id="38945" name="Rectangle 48">
              <a:extLst>
                <a:ext uri="{FF2B5EF4-FFF2-40B4-BE49-F238E27FC236}">
                  <a16:creationId xmlns:a16="http://schemas.microsoft.com/office/drawing/2014/main" id="{E7E97563-0A4E-2E44-99A2-299DF9415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344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6" name="Rectangle 49">
              <a:extLst>
                <a:ext uri="{FF2B5EF4-FFF2-40B4-BE49-F238E27FC236}">
                  <a16:creationId xmlns:a16="http://schemas.microsoft.com/office/drawing/2014/main" id="{A281A2B7-9F9B-F541-8984-F719B0BF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7" name="Rectangle 50">
              <a:extLst>
                <a:ext uri="{FF2B5EF4-FFF2-40B4-BE49-F238E27FC236}">
                  <a16:creationId xmlns:a16="http://schemas.microsoft.com/office/drawing/2014/main" id="{4B69EE6D-C96C-094F-93C7-F7E8573A2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8" name="Rectangle 51">
              <a:extLst>
                <a:ext uri="{FF2B5EF4-FFF2-40B4-BE49-F238E27FC236}">
                  <a16:creationId xmlns:a16="http://schemas.microsoft.com/office/drawing/2014/main" id="{8ECAA870-68B7-6145-A170-1C270704B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9" name="Rectangle 52">
              <a:extLst>
                <a:ext uri="{FF2B5EF4-FFF2-40B4-BE49-F238E27FC236}">
                  <a16:creationId xmlns:a16="http://schemas.microsoft.com/office/drawing/2014/main" id="{62F5EF45-04FE-3546-A122-7BE62D588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50" name="Rectangle 53">
              <a:extLst>
                <a:ext uri="{FF2B5EF4-FFF2-40B4-BE49-F238E27FC236}">
                  <a16:creationId xmlns:a16="http://schemas.microsoft.com/office/drawing/2014/main" id="{0032B539-26A9-5446-8FF5-B52948A2E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51" name="Rectangle 54">
              <a:extLst>
                <a:ext uri="{FF2B5EF4-FFF2-40B4-BE49-F238E27FC236}">
                  <a16:creationId xmlns:a16="http://schemas.microsoft.com/office/drawing/2014/main" id="{C9152B49-D20E-124D-AD55-042A7EFB5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52" name="Rectangle 55">
              <a:extLst>
                <a:ext uri="{FF2B5EF4-FFF2-40B4-BE49-F238E27FC236}">
                  <a16:creationId xmlns:a16="http://schemas.microsoft.com/office/drawing/2014/main" id="{BBC3316B-B695-8B4D-8484-F6EC72567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9" name="Group 56">
            <a:extLst>
              <a:ext uri="{FF2B5EF4-FFF2-40B4-BE49-F238E27FC236}">
                <a16:creationId xmlns:a16="http://schemas.microsoft.com/office/drawing/2014/main" id="{F1B20715-3410-C846-8DBF-80DEC8635B3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048000"/>
            <a:ext cx="2590800" cy="1676400"/>
            <a:chOff x="3696" y="1920"/>
            <a:chExt cx="1632" cy="1056"/>
          </a:xfrm>
        </p:grpSpPr>
        <p:sp>
          <p:nvSpPr>
            <p:cNvPr id="38941" name="Rectangle 57">
              <a:extLst>
                <a:ext uri="{FF2B5EF4-FFF2-40B4-BE49-F238E27FC236}">
                  <a16:creationId xmlns:a16="http://schemas.microsoft.com/office/drawing/2014/main" id="{06BF2B3B-750F-E249-BFFB-E3FFC73B8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2496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2" name="Rectangle 58">
              <a:extLst>
                <a:ext uri="{FF2B5EF4-FFF2-40B4-BE49-F238E27FC236}">
                  <a16:creationId xmlns:a16="http://schemas.microsoft.com/office/drawing/2014/main" id="{945E38AF-349D-7740-B2BC-8F5A349FC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920"/>
              <a:ext cx="480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3" name="Rectangle 59">
              <a:extLst>
                <a:ext uri="{FF2B5EF4-FFF2-40B4-BE49-F238E27FC236}">
                  <a16:creationId xmlns:a16="http://schemas.microsoft.com/office/drawing/2014/main" id="{56099BFD-5820-3C49-9C4A-7C36F8D12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496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4" name="Rectangle 60">
              <a:extLst>
                <a:ext uri="{FF2B5EF4-FFF2-40B4-BE49-F238E27FC236}">
                  <a16:creationId xmlns:a16="http://schemas.microsoft.com/office/drawing/2014/main" id="{BAADAA9E-C90F-C149-B73A-2C330C2C9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480" cy="48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sp>
        <p:nvSpPr>
          <p:cNvPr id="12349" name="AutoShape 61">
            <a:extLst>
              <a:ext uri="{FF2B5EF4-FFF2-40B4-BE49-F238E27FC236}">
                <a16:creationId xmlns:a16="http://schemas.microsoft.com/office/drawing/2014/main" id="{198BE620-A35F-F14C-9E4A-E18927A26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657600"/>
            <a:ext cx="2536825" cy="914400"/>
          </a:xfrm>
          <a:prstGeom prst="wedgeRoundRectCallout">
            <a:avLst>
              <a:gd name="adj1" fmla="val 3005"/>
              <a:gd name="adj2" fmla="val -151389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solidFill>
                  <a:srgbClr val="FFFF00"/>
                </a:solidFill>
              </a:rPr>
              <a:t>Try to describe</a:t>
            </a:r>
            <a:br>
              <a:rPr lang="en-US" altLang="en-US" sz="2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them in words</a:t>
            </a:r>
          </a:p>
        </p:txBody>
      </p:sp>
      <p:sp>
        <p:nvSpPr>
          <p:cNvPr id="12350" name="AutoShape 62">
            <a:extLst>
              <a:ext uri="{FF2B5EF4-FFF2-40B4-BE49-F238E27FC236}">
                <a16:creationId xmlns:a16="http://schemas.microsoft.com/office/drawing/2014/main" id="{A3D27551-665A-6C4A-B08E-46A28259A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219200"/>
            <a:ext cx="2743200" cy="1752600"/>
          </a:xfrm>
          <a:prstGeom prst="wedgeRoundRectCallout">
            <a:avLst>
              <a:gd name="adj1" fmla="val -73148"/>
              <a:gd name="adj2" fmla="val 71194"/>
              <a:gd name="adj3" fmla="val 1666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 b="0">
                <a:solidFill>
                  <a:srgbClr val="800000"/>
                </a:solidFill>
              </a:rPr>
              <a:t>What other 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configurations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like this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give one sum</a:t>
            </a:r>
            <a:br>
              <a:rPr lang="en-US" altLang="en-US" sz="2000" b="0">
                <a:solidFill>
                  <a:srgbClr val="800000"/>
                </a:solidFill>
              </a:rPr>
            </a:br>
            <a:r>
              <a:rPr lang="en-US" altLang="en-US" sz="2000" b="0">
                <a:solidFill>
                  <a:srgbClr val="800000"/>
                </a:solidFill>
              </a:rPr>
              <a:t>equal to another?</a:t>
            </a:r>
          </a:p>
        </p:txBody>
      </p:sp>
      <p:grpSp>
        <p:nvGrpSpPr>
          <p:cNvPr id="10" name="Group 85">
            <a:extLst>
              <a:ext uri="{FF2B5EF4-FFF2-40B4-BE49-F238E27FC236}">
                <a16:creationId xmlns:a16="http://schemas.microsoft.com/office/drawing/2014/main" id="{CCBB73BA-CB40-EF44-A735-0F2B1E3A837E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57600"/>
            <a:ext cx="319088" cy="1143000"/>
            <a:chOff x="990600" y="3657600"/>
            <a:chExt cx="318755" cy="1143000"/>
          </a:xfrm>
        </p:grpSpPr>
        <p:sp>
          <p:nvSpPr>
            <p:cNvPr id="38938" name="Rectangle 67">
              <a:extLst>
                <a:ext uri="{FF2B5EF4-FFF2-40B4-BE49-F238E27FC236}">
                  <a16:creationId xmlns:a16="http://schemas.microsoft.com/office/drawing/2014/main" id="{A648018D-E82F-B54B-96B7-98FF8FDF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55" y="4086886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/>
            </a:p>
          </p:txBody>
        </p:sp>
        <p:sp>
          <p:nvSpPr>
            <p:cNvPr id="38939" name="Rectangle 76">
              <a:extLst>
                <a:ext uri="{FF2B5EF4-FFF2-40B4-BE49-F238E27FC236}">
                  <a16:creationId xmlns:a16="http://schemas.microsoft.com/office/drawing/2014/main" id="{4CD452D8-8694-8B4C-B95B-58AE652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55" y="3657600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40" name="Rectangle 80">
              <a:extLst>
                <a:ext uri="{FF2B5EF4-FFF2-40B4-BE49-F238E27FC236}">
                  <a16:creationId xmlns:a16="http://schemas.microsoft.com/office/drawing/2014/main" id="{54FC79D0-7E9D-C042-8BED-0D04A5708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0600" y="4495800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/>
            </a:p>
          </p:txBody>
        </p:sp>
      </p:grpSp>
      <p:grpSp>
        <p:nvGrpSpPr>
          <p:cNvPr id="11" name="Group 82">
            <a:extLst>
              <a:ext uri="{FF2B5EF4-FFF2-40B4-BE49-F238E27FC236}">
                <a16:creationId xmlns:a16="http://schemas.microsoft.com/office/drawing/2014/main" id="{1764A401-C497-C241-BA8F-7FB5D208295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514600"/>
            <a:ext cx="1066800" cy="304800"/>
            <a:chOff x="685800" y="2514600"/>
            <a:chExt cx="1066800" cy="304800"/>
          </a:xfrm>
        </p:grpSpPr>
        <p:sp>
          <p:nvSpPr>
            <p:cNvPr id="38935" name="Rectangle 64">
              <a:extLst>
                <a:ext uri="{FF2B5EF4-FFF2-40B4-BE49-F238E27FC236}">
                  <a16:creationId xmlns:a16="http://schemas.microsoft.com/office/drawing/2014/main" id="{A3EC2D75-4C7C-4148-848E-DFD462569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6" name="Rectangle 70">
              <a:extLst>
                <a:ext uri="{FF2B5EF4-FFF2-40B4-BE49-F238E27FC236}">
                  <a16:creationId xmlns:a16="http://schemas.microsoft.com/office/drawing/2014/main" id="{FAC4F5E1-088E-9140-874D-87778766C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7" name="Rectangle 81">
              <a:extLst>
                <a:ext uri="{FF2B5EF4-FFF2-40B4-BE49-F238E27FC236}">
                  <a16:creationId xmlns:a16="http://schemas.microsoft.com/office/drawing/2014/main" id="{01D8D97C-24DC-4F41-B8DE-0C10DA669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514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12" name="Group 84">
            <a:extLst>
              <a:ext uri="{FF2B5EF4-FFF2-40B4-BE49-F238E27FC236}">
                <a16:creationId xmlns:a16="http://schemas.microsoft.com/office/drawing/2014/main" id="{0F480FD3-0266-FA44-A463-992D9A6A30C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654425"/>
            <a:ext cx="1081088" cy="1146175"/>
            <a:chOff x="609600" y="3654095"/>
            <a:chExt cx="1080755" cy="1146505"/>
          </a:xfrm>
        </p:grpSpPr>
        <p:sp>
          <p:nvSpPr>
            <p:cNvPr id="38932" name="Rectangle 77">
              <a:extLst>
                <a:ext uri="{FF2B5EF4-FFF2-40B4-BE49-F238E27FC236}">
                  <a16:creationId xmlns:a16="http://schemas.microsoft.com/office/drawing/2014/main" id="{BE08D252-F15B-334A-A216-B985D1C74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555" y="3654095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3" name="Rectangle 79">
              <a:extLst>
                <a:ext uri="{FF2B5EF4-FFF2-40B4-BE49-F238E27FC236}">
                  <a16:creationId xmlns:a16="http://schemas.microsoft.com/office/drawing/2014/main" id="{B996F93E-F94C-5A4B-B070-4ED05F43D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" y="4495800"/>
              <a:ext cx="304800" cy="3048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rgbClr val="66FFCC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4" name="Text Box 82">
              <a:extLst>
                <a:ext uri="{FF2B5EF4-FFF2-40B4-BE49-F238E27FC236}">
                  <a16:creationId xmlns:a16="http://schemas.microsoft.com/office/drawing/2014/main" id="{0C3CB0B8-01F8-544B-9CC7-191C73878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538" y="4086679"/>
              <a:ext cx="310596" cy="369438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Arial Narrow" panose="020B0604020202020204" pitchFamily="34" charset="0"/>
                </a:rPr>
                <a:t>2</a:t>
              </a:r>
              <a:endParaRPr lang="en-US" altLang="en-US" sz="1800" dirty="0"/>
            </a:p>
          </p:txBody>
        </p:sp>
      </p:grpSp>
      <p:grpSp>
        <p:nvGrpSpPr>
          <p:cNvPr id="13" name="Group 83">
            <a:extLst>
              <a:ext uri="{FF2B5EF4-FFF2-40B4-BE49-F238E27FC236}">
                <a16:creationId xmlns:a16="http://schemas.microsoft.com/office/drawing/2014/main" id="{4A864991-1C93-A240-825E-C0722C793EC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133600"/>
            <a:ext cx="1066800" cy="1066800"/>
            <a:chOff x="685800" y="2133600"/>
            <a:chExt cx="1066800" cy="1066800"/>
          </a:xfrm>
        </p:grpSpPr>
        <p:sp>
          <p:nvSpPr>
            <p:cNvPr id="38929" name="Rectangle 65">
              <a:extLst>
                <a:ext uri="{FF2B5EF4-FFF2-40B4-BE49-F238E27FC236}">
                  <a16:creationId xmlns:a16="http://schemas.microsoft.com/office/drawing/2014/main" id="{3F88DFDD-EE17-9C4A-93D7-1B96E9E9C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2895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0" name="Rectangle 69">
              <a:extLst>
                <a:ext uri="{FF2B5EF4-FFF2-40B4-BE49-F238E27FC236}">
                  <a16:creationId xmlns:a16="http://schemas.microsoft.com/office/drawing/2014/main" id="{EDC1B119-35A8-B948-A661-99F1A67AF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" y="2133600"/>
              <a:ext cx="3048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38931" name="Text Box 72">
              <a:extLst>
                <a:ext uri="{FF2B5EF4-FFF2-40B4-BE49-F238E27FC236}">
                  <a16:creationId xmlns:a16="http://schemas.microsoft.com/office/drawing/2014/main" id="{19A66799-305B-E342-B1F4-02D5198EA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" y="24384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dirty="0">
                  <a:solidFill>
                    <a:schemeClr val="bg2"/>
                  </a:solidFill>
                  <a:latin typeface="Arial Narrow" panose="020B0604020202020204" pitchFamily="34" charset="0"/>
                </a:rPr>
                <a:t>2</a:t>
              </a:r>
              <a:endParaRPr lang="en-US" altLang="en-US" dirty="0"/>
            </a:p>
          </p:txBody>
        </p:sp>
      </p:grpSp>
      <p:sp>
        <p:nvSpPr>
          <p:cNvPr id="79" name="Rounded Rectangular Callout 78">
            <a:extLst>
              <a:ext uri="{FF2B5EF4-FFF2-40B4-BE49-F238E27FC236}">
                <a16:creationId xmlns:a16="http://schemas.microsoft.com/office/drawing/2014/main" id="{EFBEF951-AF32-4E41-8564-9710D74D6DB9}"/>
              </a:ext>
            </a:extLst>
          </p:cNvPr>
          <p:cNvSpPr/>
          <p:nvPr/>
        </p:nvSpPr>
        <p:spPr bwMode="auto">
          <a:xfrm>
            <a:off x="6019800" y="4648200"/>
            <a:ext cx="2895600" cy="838200"/>
          </a:xfrm>
          <a:prstGeom prst="wedgeRoundRectCallout">
            <a:avLst>
              <a:gd name="adj1" fmla="val -36258"/>
              <a:gd name="adj2" fmla="val 87723"/>
              <a:gd name="adj3" fmla="val 16667"/>
            </a:avLst>
          </a:prstGeom>
          <a:solidFill>
            <a:srgbClr val="B9CA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2pPr>
            <a:lvl3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3pPr>
            <a:lvl4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4pPr>
            <a:lvl5pPr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panose="03050602040202020205" pitchFamily="66" charset="77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 b="0" dirty="0">
                <a:solidFill>
                  <a:srgbClr val="0000B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colour-symmetric </a:t>
            </a:r>
            <a:br>
              <a:rPr lang="en-GB" altLang="en-US" sz="2000" b="0" dirty="0">
                <a:solidFill>
                  <a:srgbClr val="0000B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en-US" sz="2000" b="0" dirty="0">
                <a:solidFill>
                  <a:srgbClr val="0000B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arrangement?</a:t>
            </a:r>
          </a:p>
        </p:txBody>
      </p:sp>
    </p:spTree>
    <p:extLst>
      <p:ext uri="{BB962C8B-B14F-4D97-AF65-F5344CB8AC3E}">
        <p14:creationId xmlns:p14="http://schemas.microsoft.com/office/powerpoint/2010/main" val="6133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" grpId="0" animBg="1" autoUpdateAnimBg="0"/>
      <p:bldP spid="12349" grpId="1" animBg="1"/>
      <p:bldP spid="12350" grpId="0" animBg="1" autoUpdateAnimBg="0"/>
      <p:bldP spid="12350" grpId="1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B3E08A1-E6A0-114A-ABB2-579155DDC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305800" cy="1104900"/>
          </a:xfrm>
        </p:spPr>
        <p:txBody>
          <a:bodyPr anchor="t"/>
          <a:lstStyle/>
          <a:p>
            <a:r>
              <a:rPr lang="en-US" altLang="en-US">
                <a:ea typeface="ＭＳ Ｐゴシック" panose="020B0600070205080204" pitchFamily="34" charset="-128"/>
              </a:rPr>
              <a:t>More Magic Square Reasoning</a:t>
            </a:r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FF19016A-6B44-7E43-829A-D6D0A2F0CBA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524000"/>
            <a:ext cx="3657600" cy="3657600"/>
            <a:chOff x="2832" y="1104"/>
            <a:chExt cx="2304" cy="2304"/>
          </a:xfrm>
        </p:grpSpPr>
        <p:sp>
          <p:nvSpPr>
            <p:cNvPr id="41005" name="Rectangle 4">
              <a:extLst>
                <a:ext uri="{FF2B5EF4-FFF2-40B4-BE49-F238E27FC236}">
                  <a16:creationId xmlns:a16="http://schemas.microsoft.com/office/drawing/2014/main" id="{D603A6B0-B8D9-174C-8C0C-54FCBF15F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6" name="Rectangle 5">
              <a:extLst>
                <a:ext uri="{FF2B5EF4-FFF2-40B4-BE49-F238E27FC236}">
                  <a16:creationId xmlns:a16="http://schemas.microsoft.com/office/drawing/2014/main" id="{48B82CFA-DB99-1E4C-ADA2-23192051E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7" name="Rectangle 6">
              <a:extLst>
                <a:ext uri="{FF2B5EF4-FFF2-40B4-BE49-F238E27FC236}">
                  <a16:creationId xmlns:a16="http://schemas.microsoft.com/office/drawing/2014/main" id="{8DEF3F6B-117F-B447-967F-24544D353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8" name="Rectangle 7">
              <a:extLst>
                <a:ext uri="{FF2B5EF4-FFF2-40B4-BE49-F238E27FC236}">
                  <a16:creationId xmlns:a16="http://schemas.microsoft.com/office/drawing/2014/main" id="{4709A32B-D0FE-E147-B617-AEE20BDF2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04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9" name="Rectangle 8">
              <a:extLst>
                <a:ext uri="{FF2B5EF4-FFF2-40B4-BE49-F238E27FC236}">
                  <a16:creationId xmlns:a16="http://schemas.microsoft.com/office/drawing/2014/main" id="{BB5481F7-6B4D-B04A-9D07-08902202C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0" name="Rectangle 9">
              <a:extLst>
                <a:ext uri="{FF2B5EF4-FFF2-40B4-BE49-F238E27FC236}">
                  <a16:creationId xmlns:a16="http://schemas.microsoft.com/office/drawing/2014/main" id="{E67E819B-9DB4-B54A-BC58-705D672E9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1" name="Rectangle 10">
              <a:extLst>
                <a:ext uri="{FF2B5EF4-FFF2-40B4-BE49-F238E27FC236}">
                  <a16:creationId xmlns:a16="http://schemas.microsoft.com/office/drawing/2014/main" id="{AEF5995F-8D60-B847-86FE-8116FF5B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2" name="Rectangle 11">
              <a:extLst>
                <a:ext uri="{FF2B5EF4-FFF2-40B4-BE49-F238E27FC236}">
                  <a16:creationId xmlns:a16="http://schemas.microsoft.com/office/drawing/2014/main" id="{C25A099D-02F8-414D-BFBC-92E96F74B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680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3" name="Rectangle 12">
              <a:extLst>
                <a:ext uri="{FF2B5EF4-FFF2-40B4-BE49-F238E27FC236}">
                  <a16:creationId xmlns:a16="http://schemas.microsoft.com/office/drawing/2014/main" id="{BEDE9D99-0CA6-1649-A4F4-62BC458E1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4" name="Rectangle 13">
              <a:extLst>
                <a:ext uri="{FF2B5EF4-FFF2-40B4-BE49-F238E27FC236}">
                  <a16:creationId xmlns:a16="http://schemas.microsoft.com/office/drawing/2014/main" id="{C158E7CB-8FC2-F34E-9B87-9FAB6FF1D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5" name="Rectangle 14">
              <a:extLst>
                <a:ext uri="{FF2B5EF4-FFF2-40B4-BE49-F238E27FC236}">
                  <a16:creationId xmlns:a16="http://schemas.microsoft.com/office/drawing/2014/main" id="{30943D85-B8A6-0944-AB54-1A8B50189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6" name="Rectangle 15">
              <a:extLst>
                <a:ext uri="{FF2B5EF4-FFF2-40B4-BE49-F238E27FC236}">
                  <a16:creationId xmlns:a16="http://schemas.microsoft.com/office/drawing/2014/main" id="{7180215F-CD97-474C-A931-4DCE3A29D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256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7" name="Rectangle 16">
              <a:extLst>
                <a:ext uri="{FF2B5EF4-FFF2-40B4-BE49-F238E27FC236}">
                  <a16:creationId xmlns:a16="http://schemas.microsoft.com/office/drawing/2014/main" id="{B2F37AC1-FF43-0242-9992-A69E5A920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8" name="Rectangle 17">
              <a:extLst>
                <a:ext uri="{FF2B5EF4-FFF2-40B4-BE49-F238E27FC236}">
                  <a16:creationId xmlns:a16="http://schemas.microsoft.com/office/drawing/2014/main" id="{49E8F86D-852F-164D-B36B-3A557D2C7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19" name="Rectangle 18">
              <a:extLst>
                <a:ext uri="{FF2B5EF4-FFF2-40B4-BE49-F238E27FC236}">
                  <a16:creationId xmlns:a16="http://schemas.microsoft.com/office/drawing/2014/main" id="{3384BA60-67C8-4B48-B916-D7C452D53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20" name="Rectangle 19">
              <a:extLst>
                <a:ext uri="{FF2B5EF4-FFF2-40B4-BE49-F238E27FC236}">
                  <a16:creationId xmlns:a16="http://schemas.microsoft.com/office/drawing/2014/main" id="{8DC84B38-3497-7B49-86B3-87B0130F3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832"/>
              <a:ext cx="576" cy="576"/>
            </a:xfrm>
            <a:prstGeom prst="rect">
              <a:avLst/>
            </a:prstGeom>
            <a:noFill/>
            <a:ln w="5715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E447C62C-A043-EC4D-A59C-6477FF40C0ED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9" name="Rectangle 21">
              <a:extLst>
                <a:ext uri="{FF2B5EF4-FFF2-40B4-BE49-F238E27FC236}">
                  <a16:creationId xmlns:a16="http://schemas.microsoft.com/office/drawing/2014/main" id="{344B9B2A-EE20-C54D-90A1-EB8AB8DF1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0" name="Rectangle 22">
              <a:extLst>
                <a:ext uri="{FF2B5EF4-FFF2-40B4-BE49-F238E27FC236}">
                  <a16:creationId xmlns:a16="http://schemas.microsoft.com/office/drawing/2014/main" id="{8FDA2143-4D12-844C-A0F3-28B70F052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1" name="Rectangle 23">
              <a:extLst>
                <a:ext uri="{FF2B5EF4-FFF2-40B4-BE49-F238E27FC236}">
                  <a16:creationId xmlns:a16="http://schemas.microsoft.com/office/drawing/2014/main" id="{76163C0C-594F-E249-BC54-E261C19E9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2" name="Rectangle 24">
              <a:extLst>
                <a:ext uri="{FF2B5EF4-FFF2-40B4-BE49-F238E27FC236}">
                  <a16:creationId xmlns:a16="http://schemas.microsoft.com/office/drawing/2014/main" id="{66993B09-BE5F-894A-A281-35A69431B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28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3" name="Rectangle 25">
              <a:extLst>
                <a:ext uri="{FF2B5EF4-FFF2-40B4-BE49-F238E27FC236}">
                  <a16:creationId xmlns:a16="http://schemas.microsoft.com/office/drawing/2014/main" id="{A7C7E33B-D900-6C41-811D-DB130C8D7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1004" name="Rectangle 26">
              <a:extLst>
                <a:ext uri="{FF2B5EF4-FFF2-40B4-BE49-F238E27FC236}">
                  <a16:creationId xmlns:a16="http://schemas.microsoft.com/office/drawing/2014/main" id="{E22A338C-F2DF-C54C-8E32-A3716C682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4" name="Group 27">
            <a:extLst>
              <a:ext uri="{FF2B5EF4-FFF2-40B4-BE49-F238E27FC236}">
                <a16:creationId xmlns:a16="http://schemas.microsoft.com/office/drawing/2014/main" id="{5455D19A-64EA-F541-9421-E87D86217EB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2880" y="1152"/>
            <a:chExt cx="2208" cy="2208"/>
          </a:xfrm>
        </p:grpSpPr>
        <p:sp>
          <p:nvSpPr>
            <p:cNvPr id="40991" name="Rectangle 28">
              <a:extLst>
                <a:ext uri="{FF2B5EF4-FFF2-40B4-BE49-F238E27FC236}">
                  <a16:creationId xmlns:a16="http://schemas.microsoft.com/office/drawing/2014/main" id="{85052CDB-2FC3-E747-BA17-5F3FEB009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728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2" name="Rectangle 29">
              <a:extLst>
                <a:ext uri="{FF2B5EF4-FFF2-40B4-BE49-F238E27FC236}">
                  <a16:creationId xmlns:a16="http://schemas.microsoft.com/office/drawing/2014/main" id="{4021176A-FCAF-7A44-8FC5-532FFA39D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3" name="Rectangle 30">
              <a:extLst>
                <a:ext uri="{FF2B5EF4-FFF2-40B4-BE49-F238E27FC236}">
                  <a16:creationId xmlns:a16="http://schemas.microsoft.com/office/drawing/2014/main" id="{2B947DED-19E5-0F42-8E65-E8A56E130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30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4" name="Rectangle 31">
              <a:extLst>
                <a:ext uri="{FF2B5EF4-FFF2-40B4-BE49-F238E27FC236}">
                  <a16:creationId xmlns:a16="http://schemas.microsoft.com/office/drawing/2014/main" id="{2974A0E9-EF19-CA49-9894-771DFF69D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52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5" name="Rectangle 32">
              <a:extLst>
                <a:ext uri="{FF2B5EF4-FFF2-40B4-BE49-F238E27FC236}">
                  <a16:creationId xmlns:a16="http://schemas.microsoft.com/office/drawing/2014/main" id="{56415EE6-AC63-8845-961E-3EFF23093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6" name="Rectangle 33">
              <a:extLst>
                <a:ext uri="{FF2B5EF4-FFF2-40B4-BE49-F238E27FC236}">
                  <a16:creationId xmlns:a16="http://schemas.microsoft.com/office/drawing/2014/main" id="{10FDF12C-4F52-CA4A-AF66-5E9762A9F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52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7" name="Rectangle 34">
              <a:extLst>
                <a:ext uri="{FF2B5EF4-FFF2-40B4-BE49-F238E27FC236}">
                  <a16:creationId xmlns:a16="http://schemas.microsoft.com/office/drawing/2014/main" id="{FFB2B67F-381D-3447-8073-E4FA9DD19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30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8" name="Rectangle 35">
              <a:extLst>
                <a:ext uri="{FF2B5EF4-FFF2-40B4-BE49-F238E27FC236}">
                  <a16:creationId xmlns:a16="http://schemas.microsoft.com/office/drawing/2014/main" id="{374A8154-214D-E14D-BD82-12D1C6DB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880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A4A2E192-6093-8949-85A7-9880C8526584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600200"/>
            <a:ext cx="3505200" cy="3505200"/>
            <a:chOff x="3888" y="1248"/>
            <a:chExt cx="2208" cy="2208"/>
          </a:xfrm>
        </p:grpSpPr>
        <p:sp>
          <p:nvSpPr>
            <p:cNvPr id="40987" name="Rectangle 37">
              <a:extLst>
                <a:ext uri="{FF2B5EF4-FFF2-40B4-BE49-F238E27FC236}">
                  <a16:creationId xmlns:a16="http://schemas.microsoft.com/office/drawing/2014/main" id="{E5CBD68C-484B-C14C-800D-E57E3FAA2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248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88" name="Rectangle 38">
              <a:extLst>
                <a:ext uri="{FF2B5EF4-FFF2-40B4-BE49-F238E27FC236}">
                  <a16:creationId xmlns:a16="http://schemas.microsoft.com/office/drawing/2014/main" id="{66AAF7C2-AC02-264B-8E5D-5297D01A1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824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89" name="Rectangle 39">
              <a:extLst>
                <a:ext uri="{FF2B5EF4-FFF2-40B4-BE49-F238E27FC236}">
                  <a16:creationId xmlns:a16="http://schemas.microsoft.com/office/drawing/2014/main" id="{A7DAEECC-0E28-594E-B701-F9D4E9CA1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2400"/>
              <a:ext cx="480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90" name="Rectangle 40">
              <a:extLst>
                <a:ext uri="{FF2B5EF4-FFF2-40B4-BE49-F238E27FC236}">
                  <a16:creationId xmlns:a16="http://schemas.microsoft.com/office/drawing/2014/main" id="{23B470B0-220A-AE42-BF1D-132D6399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480" cy="48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</p:grpSp>
      <p:grpSp>
        <p:nvGrpSpPr>
          <p:cNvPr id="6" name="Group 41">
            <a:extLst>
              <a:ext uri="{FF2B5EF4-FFF2-40B4-BE49-F238E27FC236}">
                <a16:creationId xmlns:a16="http://schemas.microsoft.com/office/drawing/2014/main" id="{45458B51-E34E-A247-B84C-3503B6B14C4C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752600"/>
            <a:ext cx="3352800" cy="3200400"/>
            <a:chOff x="1872" y="1248"/>
            <a:chExt cx="2112" cy="2016"/>
          </a:xfrm>
        </p:grpSpPr>
        <p:sp>
          <p:nvSpPr>
            <p:cNvPr id="40983" name="Line 42">
              <a:extLst>
                <a:ext uri="{FF2B5EF4-FFF2-40B4-BE49-F238E27FC236}">
                  <a16:creationId xmlns:a16="http://schemas.microsoft.com/office/drawing/2014/main" id="{3256D651-116E-D14B-ADF2-6D9594F1C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968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4" name="Line 43">
              <a:extLst>
                <a:ext uri="{FF2B5EF4-FFF2-40B4-BE49-F238E27FC236}">
                  <a16:creationId xmlns:a16="http://schemas.microsoft.com/office/drawing/2014/main" id="{B91A9A4C-7301-8748-ABE8-6E760D0A18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544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5" name="Line 44">
              <a:extLst>
                <a:ext uri="{FF2B5EF4-FFF2-40B4-BE49-F238E27FC236}">
                  <a16:creationId xmlns:a16="http://schemas.microsoft.com/office/drawing/2014/main" id="{E90F0F00-5C86-424D-8382-0514D51F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1248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6" name="Line 45">
              <a:extLst>
                <a:ext uri="{FF2B5EF4-FFF2-40B4-BE49-F238E27FC236}">
                  <a16:creationId xmlns:a16="http://schemas.microsoft.com/office/drawing/2014/main" id="{0422E6BA-14C3-1E4E-A6D6-4A0957F2E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1248"/>
              <a:ext cx="0" cy="2016"/>
            </a:xfrm>
            <a:prstGeom prst="line">
              <a:avLst/>
            </a:prstGeom>
            <a:noFill/>
            <a:ln w="127000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6">
            <a:extLst>
              <a:ext uri="{FF2B5EF4-FFF2-40B4-BE49-F238E27FC236}">
                <a16:creationId xmlns:a16="http://schemas.microsoft.com/office/drawing/2014/main" id="{6E4B460D-AB12-BE45-8F58-C7EC6830F44A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1676400"/>
            <a:ext cx="3352800" cy="3276600"/>
            <a:chOff x="288" y="1104"/>
            <a:chExt cx="2112" cy="2064"/>
          </a:xfrm>
        </p:grpSpPr>
        <p:sp>
          <p:nvSpPr>
            <p:cNvPr id="40977" name="Line 47">
              <a:extLst>
                <a:ext uri="{FF2B5EF4-FFF2-40B4-BE49-F238E27FC236}">
                  <a16:creationId xmlns:a16="http://schemas.microsoft.com/office/drawing/2014/main" id="{7CE73596-23DB-4E46-B3E7-BC3E5B873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32" y="1152"/>
              <a:ext cx="1776" cy="2016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8" name="Line 48">
              <a:extLst>
                <a:ext uri="{FF2B5EF4-FFF2-40B4-BE49-F238E27FC236}">
                  <a16:creationId xmlns:a16="http://schemas.microsoft.com/office/drawing/2014/main" id="{95DFE3D3-F9F6-0D4C-AE2F-A9D2E7E4D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1872"/>
              <a:ext cx="2064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79" name="Line 49">
              <a:extLst>
                <a:ext uri="{FF2B5EF4-FFF2-40B4-BE49-F238E27FC236}">
                  <a16:creationId xmlns:a16="http://schemas.microsoft.com/office/drawing/2014/main" id="{2A3D6382-D8C3-5246-8630-29107A204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448"/>
              <a:ext cx="2112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0" name="Line 50">
              <a:extLst>
                <a:ext uri="{FF2B5EF4-FFF2-40B4-BE49-F238E27FC236}">
                  <a16:creationId xmlns:a16="http://schemas.microsoft.com/office/drawing/2014/main" id="{B7136FA0-8591-7A4E-AD5A-413874B98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152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1" name="Line 51">
              <a:extLst>
                <a:ext uri="{FF2B5EF4-FFF2-40B4-BE49-F238E27FC236}">
                  <a16:creationId xmlns:a16="http://schemas.microsoft.com/office/drawing/2014/main" id="{8FB9C28F-9738-A740-BA22-1632852CE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152"/>
              <a:ext cx="1824" cy="1920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982" name="Line 52">
              <a:extLst>
                <a:ext uri="{FF2B5EF4-FFF2-40B4-BE49-F238E27FC236}">
                  <a16:creationId xmlns:a16="http://schemas.microsoft.com/office/drawing/2014/main" id="{6E10DAC3-662A-B84A-951B-12E5414AE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" y="1104"/>
              <a:ext cx="0" cy="2016"/>
            </a:xfrm>
            <a:prstGeom prst="line">
              <a:avLst/>
            </a:prstGeom>
            <a:noFill/>
            <a:ln w="1270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53">
            <a:extLst>
              <a:ext uri="{FF2B5EF4-FFF2-40B4-BE49-F238E27FC236}">
                <a16:creationId xmlns:a16="http://schemas.microsoft.com/office/drawing/2014/main" id="{888BF136-470F-DE4F-9FEF-81AEE541CBB8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5516563"/>
            <a:ext cx="4800600" cy="579437"/>
            <a:chOff x="1296" y="3430"/>
            <a:chExt cx="3024" cy="365"/>
          </a:xfrm>
        </p:grpSpPr>
        <p:sp>
          <p:nvSpPr>
            <p:cNvPr id="40970" name="Rectangle 54">
              <a:extLst>
                <a:ext uri="{FF2B5EF4-FFF2-40B4-BE49-F238E27FC236}">
                  <a16:creationId xmlns:a16="http://schemas.microsoft.com/office/drawing/2014/main" id="{9FF89B74-CC0D-5941-A0CF-8747094F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3435"/>
              <a:ext cx="356" cy="35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71" name="Rectangle 55">
              <a:extLst>
                <a:ext uri="{FF2B5EF4-FFF2-40B4-BE49-F238E27FC236}">
                  <a16:creationId xmlns:a16="http://schemas.microsoft.com/office/drawing/2014/main" id="{02D06643-3753-7242-AA31-E829C2B36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0" y="3435"/>
              <a:ext cx="356" cy="356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40972" name="Text Box 56">
              <a:extLst>
                <a:ext uri="{FF2B5EF4-FFF2-40B4-BE49-F238E27FC236}">
                  <a16:creationId xmlns:a16="http://schemas.microsoft.com/office/drawing/2014/main" id="{69D41F34-0599-B74B-866E-96487AE1B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4" y="3430"/>
              <a:ext cx="3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Arial Narrow" panose="020B0604020202020204" pitchFamily="34" charset="0"/>
                </a:rPr>
                <a:t>–</a:t>
              </a:r>
            </a:p>
          </p:txBody>
        </p:sp>
        <p:sp>
          <p:nvSpPr>
            <p:cNvPr id="40973" name="Text Box 57">
              <a:extLst>
                <a:ext uri="{FF2B5EF4-FFF2-40B4-BE49-F238E27FC236}">
                  <a16:creationId xmlns:a16="http://schemas.microsoft.com/office/drawing/2014/main" id="{363BF214-7F25-AB49-BAC0-E6C7966EE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" y="3430"/>
              <a:ext cx="6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latin typeface="Arial Narrow" panose="020B0604020202020204" pitchFamily="34" charset="0"/>
                </a:rPr>
                <a:t>= 0</a:t>
              </a:r>
            </a:p>
          </p:txBody>
        </p:sp>
        <p:sp>
          <p:nvSpPr>
            <p:cNvPr id="40974" name="Text Box 58">
              <a:extLst>
                <a:ext uri="{FF2B5EF4-FFF2-40B4-BE49-F238E27FC236}">
                  <a16:creationId xmlns:a16="http://schemas.microsoft.com/office/drawing/2014/main" id="{FA5E409A-08C7-724C-8DE0-29E2848AE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430"/>
              <a:ext cx="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Sum(</a:t>
              </a:r>
            </a:p>
          </p:txBody>
        </p:sp>
        <p:sp>
          <p:nvSpPr>
            <p:cNvPr id="40975" name="Text Box 59">
              <a:extLst>
                <a:ext uri="{FF2B5EF4-FFF2-40B4-BE49-F238E27FC236}">
                  <a16:creationId xmlns:a16="http://schemas.microsoft.com/office/drawing/2014/main" id="{6AF4A297-34B7-FC43-8A76-53BE87649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3430"/>
              <a:ext cx="59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       )</a:t>
              </a:r>
            </a:p>
          </p:txBody>
        </p:sp>
        <p:sp>
          <p:nvSpPr>
            <p:cNvPr id="40976" name="Text Box 60">
              <a:extLst>
                <a:ext uri="{FF2B5EF4-FFF2-40B4-BE49-F238E27FC236}">
                  <a16:creationId xmlns:a16="http://schemas.microsoft.com/office/drawing/2014/main" id="{58114B1E-91E2-6740-BA2E-01A041DAD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430"/>
              <a:ext cx="115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1pPr>
              <a:lvl2pPr marL="37931725" indent="-37474525"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2pPr>
              <a:lvl3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3pPr>
              <a:lvl4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4pPr>
              <a:lvl5pPr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halkboard" panose="03050602040202020205" pitchFamily="66" charset="77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tx2"/>
                  </a:solidFill>
                  <a:latin typeface="Arial Narrow" panose="020B0604020202020204" pitchFamily="34" charset="0"/>
                </a:rPr>
                <a:t>Sum(      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5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5F97-38C6-724F-BF91-D624C03F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4BCD-E0B4-324F-8BA3-0ECAD886F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27" y="1014609"/>
            <a:ext cx="7886700" cy="1099440"/>
          </a:xfrm>
        </p:spPr>
        <p:txBody>
          <a:bodyPr/>
          <a:lstStyle/>
          <a:p>
            <a:r>
              <a:rPr lang="en-GB" dirty="0"/>
              <a:t>You have 17 counters to place in the diagram so that the two sets A and B have the same number of counters.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BFEA7-B027-E344-9717-179FF5F8E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695" y="1928632"/>
            <a:ext cx="3040605" cy="204702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C44554-C3D1-1F4A-AEB9-60D8EC269A9B}"/>
              </a:ext>
            </a:extLst>
          </p:cNvPr>
          <p:cNvSpPr txBox="1">
            <a:spLocks/>
          </p:cNvSpPr>
          <p:nvPr/>
        </p:nvSpPr>
        <p:spPr>
          <a:xfrm>
            <a:off x="437628" y="2157469"/>
            <a:ext cx="5465461" cy="18181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Most people end up finding an action which preserves the equality but rearranges the counters</a:t>
            </a:r>
          </a:p>
          <a:p>
            <a:r>
              <a:rPr lang="en-GB" dirty="0"/>
              <a:t>This is ‘preserving a balance’, or ‘keeping something invariant’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F22E26-B3D9-2846-ACE7-2DC4211B388B}"/>
              </a:ext>
            </a:extLst>
          </p:cNvPr>
          <p:cNvSpPr txBox="1">
            <a:spLocks/>
          </p:cNvSpPr>
          <p:nvPr/>
        </p:nvSpPr>
        <p:spPr>
          <a:xfrm>
            <a:off x="437628" y="4201753"/>
            <a:ext cx="8492281" cy="1909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432FF"/>
                </a:solidFill>
                <a:latin typeface="Chalkboard" charset="0"/>
                <a:ea typeface="Chalkboard" charset="0"/>
                <a:cs typeface="Chalkboar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same idea </a:t>
            </a:r>
            <a:r>
              <a:rPr lang="en-GB" sz="2600" dirty="0"/>
              <a:t>applies</a:t>
            </a:r>
            <a:r>
              <a:rPr lang="en-GB" dirty="0"/>
              <a:t> when you try to place the counters so that </a:t>
            </a:r>
            <a:br>
              <a:rPr lang="en-GB" dirty="0"/>
            </a:br>
            <a:r>
              <a:rPr lang="en-GB" dirty="0"/>
              <a:t>the ratio of the number in A to the number in B </a:t>
            </a:r>
            <a:br>
              <a:rPr lang="en-GB" dirty="0"/>
            </a:br>
            <a:r>
              <a:rPr lang="en-GB" dirty="0"/>
              <a:t>   is some specified ratio like 3 :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05C3F6-8DA3-F144-8FA4-B81A11500786}"/>
              </a:ext>
            </a:extLst>
          </p:cNvPr>
          <p:cNvSpPr txBox="1"/>
          <p:nvPr/>
        </p:nvSpPr>
        <p:spPr>
          <a:xfrm>
            <a:off x="5919187" y="2098356"/>
            <a:ext cx="3497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EC76A-51AD-FB4B-BDAE-9F16AF586892}"/>
              </a:ext>
            </a:extLst>
          </p:cNvPr>
          <p:cNvSpPr txBox="1"/>
          <p:nvPr/>
        </p:nvSpPr>
        <p:spPr>
          <a:xfrm>
            <a:off x="8275537" y="2065012"/>
            <a:ext cx="3305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3605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uiExpand="1" build="p" bldLvl="2"/>
      <p:bldP spid="6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162E-30DE-BC4D-9C7A-1E3660B9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65F52-27E3-5642-B213-121DFB962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John.Mason@open.ac.uk</a:t>
            </a:r>
            <a:endParaRPr lang="en-GB" dirty="0"/>
          </a:p>
          <a:p>
            <a:r>
              <a:rPr lang="en-GB" dirty="0" err="1"/>
              <a:t>PMTheta.com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42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CA3E4-5B38-514A-A021-76790BBD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FF60-38E6-2240-912F-21E133438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Has anyone here used a pair of scissors, or a wheel barrow, or a hammer?</a:t>
            </a:r>
          </a:p>
          <a:p>
            <a:r>
              <a:rPr lang="en-GB" dirty="0"/>
              <a:t>Has anyone here ever picked up a tray with several things on it, and held it up in one hand?</a:t>
            </a:r>
          </a:p>
          <a:p>
            <a:r>
              <a:rPr lang="en-GB" dirty="0"/>
              <a:t>Has anyone here used the image of a ‘balance’ when simplifying or solving equations?</a:t>
            </a:r>
          </a:p>
        </p:txBody>
      </p:sp>
    </p:spTree>
    <p:extLst>
      <p:ext uri="{BB962C8B-B14F-4D97-AF65-F5344CB8AC3E}">
        <p14:creationId xmlns:p14="http://schemas.microsoft.com/office/powerpoint/2010/main" val="42314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C9A13-A2D2-2F46-B40D-4364DD4EA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8B0E-0233-8F4B-9EB2-F5C3C2CD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07" y="1014609"/>
            <a:ext cx="7886700" cy="5293594"/>
          </a:xfrm>
        </p:spPr>
        <p:txBody>
          <a:bodyPr/>
          <a:lstStyle/>
          <a:p>
            <a:r>
              <a:rPr lang="en-GB" dirty="0"/>
              <a:t>My plan is to indicate how the notion of </a:t>
            </a:r>
            <a:r>
              <a:rPr lang="en-GB" dirty="0">
                <a:solidFill>
                  <a:srgbClr val="FF0000"/>
                </a:solidFill>
              </a:rPr>
              <a:t>balance </a:t>
            </a:r>
            <a:r>
              <a:rPr lang="en-GB" dirty="0"/>
              <a:t>is fundamental to mathematical thinking, at all levels.</a:t>
            </a:r>
          </a:p>
          <a:p>
            <a:r>
              <a:rPr lang="en-GB" dirty="0"/>
              <a:t>Start with some simple reasoning</a:t>
            </a:r>
          </a:p>
          <a:p>
            <a:pPr lvl="1"/>
            <a:r>
              <a:rPr lang="en-GB" dirty="0"/>
              <a:t>See how it can become more complex as learners become more sophisticated</a:t>
            </a:r>
          </a:p>
          <a:p>
            <a:r>
              <a:rPr lang="en-GB" dirty="0"/>
              <a:t>Magic Square Reasoning</a:t>
            </a:r>
          </a:p>
          <a:p>
            <a:pPr lvl="1"/>
            <a:r>
              <a:rPr lang="en-GB" dirty="0"/>
              <a:t>Leading to algebraic reasoning about equations</a:t>
            </a:r>
          </a:p>
          <a:p>
            <a:r>
              <a:rPr lang="en-GB" dirty="0"/>
              <a:t>Building on and developing intuitions about </a:t>
            </a:r>
            <a:br>
              <a:rPr lang="en-GB" dirty="0"/>
            </a:br>
            <a:r>
              <a:rPr lang="en-GB" dirty="0"/>
              <a:t>the Centre of Mass</a:t>
            </a:r>
          </a:p>
          <a:p>
            <a:pPr lvl="1"/>
            <a:r>
              <a:rPr lang="en-GB" dirty="0"/>
              <a:t>Leads to the principle of moments</a:t>
            </a:r>
          </a:p>
          <a:p>
            <a:r>
              <a:rPr lang="en-GB" dirty="0"/>
              <a:t>Single Fulcrum balance beams</a:t>
            </a:r>
          </a:p>
          <a:p>
            <a:r>
              <a:rPr lang="en-GB" dirty="0"/>
              <a:t>Double Fulcra balance beams</a:t>
            </a:r>
          </a:p>
          <a:p>
            <a:r>
              <a:rPr lang="en-GB" dirty="0"/>
              <a:t>Complex Fulcra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7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9573E-EEE7-A04D-A939-6E13DB3A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Encounter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47F9B-96A0-ED45-B5A8-1109DB245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12267"/>
            <a:ext cx="4255866" cy="1666600"/>
          </a:xfrm>
        </p:spPr>
        <p:txBody>
          <a:bodyPr/>
          <a:lstStyle/>
          <a:p>
            <a:r>
              <a:rPr lang="en-GB" dirty="0"/>
              <a:t>What can you say about the masses A and C?</a:t>
            </a:r>
          </a:p>
          <a:p>
            <a:pPr lvl="1"/>
            <a:r>
              <a:rPr lang="en-GB" dirty="0"/>
              <a:t>It is meant to be a </a:t>
            </a:r>
            <a:br>
              <a:rPr lang="en-GB" dirty="0"/>
            </a:br>
            <a:r>
              <a:rPr lang="en-GB" dirty="0"/>
              <a:t>2-dimensional picture, </a:t>
            </a:r>
            <a:br>
              <a:rPr lang="en-GB" dirty="0"/>
            </a:br>
            <a:r>
              <a:rPr lang="en-GB" dirty="0"/>
              <a:t>not 3-dimensional!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A06C3-C3C0-6C46-AD0F-46ADE787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693" y="949285"/>
            <a:ext cx="27432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659E-EE36-2944-82C4-CE0D672F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Pedagogic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0DBC6-0105-2E4B-BA08-37931B805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diagram is WRONG, physically!</a:t>
            </a:r>
          </a:p>
          <a:p>
            <a:r>
              <a:rPr lang="en-GB" dirty="0"/>
              <a:t>Is it appropriate to use misleading or wrong ideas at one stage, so that they have to be corrected later?</a:t>
            </a:r>
          </a:p>
          <a:p>
            <a:pPr lvl="1"/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“Multiplication makes bigger”</a:t>
            </a:r>
          </a:p>
          <a:p>
            <a:pPr lvl="1"/>
            <a:r>
              <a:rPr lang="en-GB" dirty="0"/>
              <a:t>“to multiply by 10 put a zero at the end”</a:t>
            </a:r>
          </a:p>
          <a:p>
            <a:pPr lvl="1"/>
            <a:r>
              <a:rPr lang="en-GB" dirty="0"/>
              <a:t>…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BD259B-022D-4E44-9D45-1B65A087B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531320"/>
            <a:ext cx="820033" cy="6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F790-F746-4B47-A63B-57DBD6A8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Physically Correct Diagrams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00A7D-18D1-0143-A767-20C7E35C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929" y="1521267"/>
            <a:ext cx="2743200" cy="287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DE8CF-1EC0-1343-BED8-639051995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37" y="1521267"/>
            <a:ext cx="2743200" cy="287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56E12-07A5-3749-BDB4-2497E2688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967" y="1521267"/>
            <a:ext cx="2743200" cy="2870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C4C97-6134-E84F-B105-1289E3242598}"/>
              </a:ext>
            </a:extLst>
          </p:cNvPr>
          <p:cNvSpPr txBox="1"/>
          <p:nvPr/>
        </p:nvSpPr>
        <p:spPr>
          <a:xfrm>
            <a:off x="700959" y="5175917"/>
            <a:ext cx="744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The angle of tilt takes into account both the masses A and C, </a:t>
            </a:r>
            <a:br>
              <a:rPr lang="en-GB" sz="2000" dirty="0">
                <a:latin typeface="Chalkboard" charset="0"/>
                <a:ea typeface="Chalkboard" charset="0"/>
                <a:cs typeface="Chalkboard" charset="0"/>
              </a:rPr>
            </a:br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and the mass of the ‘bar’ or ‘coat hanger’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3F7E7-3103-BF44-8C10-B7EBDAAD54E2}"/>
              </a:ext>
            </a:extLst>
          </p:cNvPr>
          <p:cNvCxnSpPr/>
          <p:nvPr/>
        </p:nvCxnSpPr>
        <p:spPr>
          <a:xfrm>
            <a:off x="208344" y="1521267"/>
            <a:ext cx="2731626" cy="287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E26D1E-21C2-0541-88DF-C81B18CBB353}"/>
              </a:ext>
            </a:extLst>
          </p:cNvPr>
          <p:cNvCxnSpPr>
            <a:cxnSpLocks/>
          </p:cNvCxnSpPr>
          <p:nvPr/>
        </p:nvCxnSpPr>
        <p:spPr>
          <a:xfrm flipV="1">
            <a:off x="165904" y="1521267"/>
            <a:ext cx="2758633" cy="287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4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DED-7173-D34A-B719-5AA0A9E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DCA41-8487-3145-A230-01F9A79D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106266"/>
            <a:ext cx="4660900" cy="3441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042EC-2EB4-5C4F-9556-744ABADEEF60}"/>
              </a:ext>
            </a:extLst>
          </p:cNvPr>
          <p:cNvSpPr txBox="1"/>
          <p:nvPr/>
        </p:nvSpPr>
        <p:spPr>
          <a:xfrm>
            <a:off x="6377651" y="1770926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E2A7F-F26C-9441-B18D-62BBA3E0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06266"/>
            <a:ext cx="4660900" cy="344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1D5BB-F89B-4D42-AFEC-329A2F079436}"/>
              </a:ext>
            </a:extLst>
          </p:cNvPr>
          <p:cNvSpPr txBox="1"/>
          <p:nvPr/>
        </p:nvSpPr>
        <p:spPr>
          <a:xfrm>
            <a:off x="6412371" y="2372809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2FC5-8621-6945-8D2A-250A1102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106266"/>
            <a:ext cx="4292600" cy="3695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FA7E5-34B9-C344-A258-A2AF43EFC369}"/>
              </a:ext>
            </a:extLst>
          </p:cNvPr>
          <p:cNvSpPr txBox="1"/>
          <p:nvPr/>
        </p:nvSpPr>
        <p:spPr>
          <a:xfrm>
            <a:off x="6446707" y="3008376"/>
            <a:ext cx="176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+ D &gt; A +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EEA65C-FC64-7742-82B8-BD353A1962B8}"/>
              </a:ext>
            </a:extLst>
          </p:cNvPr>
          <p:cNvSpPr txBox="1"/>
          <p:nvPr/>
        </p:nvSpPr>
        <p:spPr>
          <a:xfrm>
            <a:off x="5666933" y="867575"/>
            <a:ext cx="303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Express a relationship between the masses</a:t>
            </a:r>
          </a:p>
        </p:txBody>
      </p:sp>
    </p:spTree>
    <p:extLst>
      <p:ext uri="{BB962C8B-B14F-4D97-AF65-F5344CB8AC3E}">
        <p14:creationId xmlns:p14="http://schemas.microsoft.com/office/powerpoint/2010/main" val="14130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DED-7173-D34A-B719-5AA0A9EC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Systematic 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DCA41-8487-3145-A230-01F9A79D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266"/>
            <a:ext cx="2655706" cy="1961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C042EC-2EB4-5C4F-9556-744ABADEEF60}"/>
              </a:ext>
            </a:extLst>
          </p:cNvPr>
          <p:cNvSpPr txBox="1"/>
          <p:nvPr/>
        </p:nvSpPr>
        <p:spPr>
          <a:xfrm>
            <a:off x="798653" y="3287166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&gt; 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E2A7F-F26C-9441-B18D-62BBA3E0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23" y="1041491"/>
            <a:ext cx="2743426" cy="2025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11D5BB-F89B-4D42-AFEC-329A2F079436}"/>
              </a:ext>
            </a:extLst>
          </p:cNvPr>
          <p:cNvSpPr txBox="1"/>
          <p:nvPr/>
        </p:nvSpPr>
        <p:spPr>
          <a:xfrm>
            <a:off x="3750941" y="329878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A = 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8C2FC5-8621-6945-8D2A-250A1102E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921" y="1014609"/>
            <a:ext cx="2615743" cy="2252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5FA7E5-34B9-C344-A258-A2AF43EFC369}"/>
              </a:ext>
            </a:extLst>
          </p:cNvPr>
          <p:cNvSpPr txBox="1"/>
          <p:nvPr/>
        </p:nvSpPr>
        <p:spPr>
          <a:xfrm>
            <a:off x="6549543" y="3420176"/>
            <a:ext cx="176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000" dirty="0">
                <a:latin typeface="Chalkboard" charset="0"/>
                <a:ea typeface="Chalkboard" charset="0"/>
                <a:cs typeface="Chalkboard" charset="0"/>
              </a:rPr>
              <a:t>C + D &gt; A + B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20D701D-F56C-CA45-B8BF-826B7BC92486}"/>
              </a:ext>
            </a:extLst>
          </p:cNvPr>
          <p:cNvSpPr/>
          <p:nvPr/>
        </p:nvSpPr>
        <p:spPr>
          <a:xfrm>
            <a:off x="370309" y="3806213"/>
            <a:ext cx="4919240" cy="914400"/>
          </a:xfrm>
          <a:prstGeom prst="roundRect">
            <a:avLst/>
          </a:prstGeom>
          <a:solidFill>
            <a:srgbClr val="AB79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Express to someone else </a:t>
            </a:r>
            <a:br>
              <a:rPr lang="en-GB" sz="2000" dirty="0">
                <a:solidFill>
                  <a:srgbClr val="FFFF00"/>
                </a:solidFill>
              </a:rPr>
            </a:br>
            <a:r>
              <a:rPr lang="en-GB" sz="2000" dirty="0">
                <a:solidFill>
                  <a:srgbClr val="FFFF00"/>
                </a:solidFill>
              </a:rPr>
              <a:t>what principles you have recognised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E677C20-0B8F-4A48-8E84-5008823EF298}"/>
              </a:ext>
            </a:extLst>
          </p:cNvPr>
          <p:cNvSpPr/>
          <p:nvPr/>
        </p:nvSpPr>
        <p:spPr>
          <a:xfrm>
            <a:off x="2304706" y="4613112"/>
            <a:ext cx="3713528" cy="154517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855F33"/>
                </a:solidFill>
              </a:rPr>
              <a:t>Now draw a schematic bent-bar</a:t>
            </a:r>
            <a:br>
              <a:rPr lang="en-GB" sz="2000" dirty="0">
                <a:solidFill>
                  <a:srgbClr val="855F33"/>
                </a:solidFill>
              </a:rPr>
            </a:br>
            <a:r>
              <a:rPr lang="en-GB" sz="2000" dirty="0">
                <a:solidFill>
                  <a:srgbClr val="855F33"/>
                </a:solidFill>
              </a:rPr>
              <a:t>which would be read as</a:t>
            </a:r>
          </a:p>
          <a:p>
            <a:pPr algn="ctr"/>
            <a:r>
              <a:rPr lang="en-GB" sz="2000" dirty="0">
                <a:solidFill>
                  <a:srgbClr val="855F33"/>
                </a:solidFill>
              </a:rPr>
              <a:t>A + F &gt; 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DCF412B-BAA1-E54F-8E1D-7823AF41F47C}"/>
              </a:ext>
            </a:extLst>
          </p:cNvPr>
          <p:cNvSpPr/>
          <p:nvPr/>
        </p:nvSpPr>
        <p:spPr>
          <a:xfrm>
            <a:off x="4878769" y="5652976"/>
            <a:ext cx="1842504" cy="6134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And another!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4CCF2C5-90EC-8C4C-B3AD-85D56AF5DAC9}"/>
              </a:ext>
            </a:extLst>
          </p:cNvPr>
          <p:cNvSpPr/>
          <p:nvPr/>
        </p:nvSpPr>
        <p:spPr>
          <a:xfrm>
            <a:off x="5448502" y="6158285"/>
            <a:ext cx="1842504" cy="61345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00"/>
                </a:solidFill>
              </a:rPr>
              <a:t>And another!</a:t>
            </a:r>
          </a:p>
        </p:txBody>
      </p:sp>
    </p:spTree>
    <p:extLst>
      <p:ext uri="{BB962C8B-B14F-4D97-AF65-F5344CB8AC3E}">
        <p14:creationId xmlns:p14="http://schemas.microsoft.com/office/powerpoint/2010/main" val="36430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1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B7942"/>
        </a:solidFill>
        <a:ln>
          <a:solidFill>
            <a:schemeClr val="tx1"/>
          </a:solidFill>
        </a:ln>
      </a:spPr>
      <a:bodyPr rtlCol="0" anchor="ctr"/>
      <a:lstStyle>
        <a:defPPr algn="ctr">
          <a:defRPr sz="2000">
            <a:solidFill>
              <a:srgbClr val="FFFF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Chalkboard" charset="0"/>
            <a:ea typeface="Chalkboard" charset="0"/>
            <a:cs typeface="Chalkboar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266CBBC0-D244-7347-801A-1958D987A020}" vid="{EDE611A9-898C-6240-80DA-EB3238CCAF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5201</TotalTime>
  <Words>1051</Words>
  <Application>Microsoft Macintosh PowerPoint</Application>
  <PresentationFormat>On-screen Show (4:3)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Calibri Light</vt:lpstr>
      <vt:lpstr>Chalkboard</vt:lpstr>
      <vt:lpstr>Lucida Grande</vt:lpstr>
      <vt:lpstr>Times</vt:lpstr>
      <vt:lpstr>Office Theme</vt:lpstr>
      <vt:lpstr>Balance in Mathematics</vt:lpstr>
      <vt:lpstr>Throat Clearing</vt:lpstr>
      <vt:lpstr>Prelude</vt:lpstr>
      <vt:lpstr>Plan</vt:lpstr>
      <vt:lpstr>First Encounter</vt:lpstr>
      <vt:lpstr>Pedagogic Issue</vt:lpstr>
      <vt:lpstr>Physically Correct Diagrams</vt:lpstr>
      <vt:lpstr>Systematic Development</vt:lpstr>
      <vt:lpstr>Systematic Development</vt:lpstr>
      <vt:lpstr>Resolution: A + F &gt; D</vt:lpstr>
      <vt:lpstr>From Actual Masses to Diagram</vt:lpstr>
      <vt:lpstr>Further Development</vt:lpstr>
      <vt:lpstr>More Challenging</vt:lpstr>
      <vt:lpstr>More Challenging</vt:lpstr>
      <vt:lpstr>Challenge</vt:lpstr>
      <vt:lpstr>Newton’s Centre of Mass</vt:lpstr>
      <vt:lpstr>From Balances to Levers</vt:lpstr>
      <vt:lpstr>Where we could go</vt:lpstr>
      <vt:lpstr>Fulcra</vt:lpstr>
      <vt:lpstr>Magic Square Reasoning</vt:lpstr>
      <vt:lpstr>More Magic Square Reasoning</vt:lpstr>
      <vt:lpstr>Set Ratios</vt:lpstr>
      <vt:lpstr>Follow-Up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John Mason</cp:lastModifiedBy>
  <cp:revision>78</cp:revision>
  <dcterms:created xsi:type="dcterms:W3CDTF">2017-06-17T10:17:52Z</dcterms:created>
  <dcterms:modified xsi:type="dcterms:W3CDTF">2020-02-03T17:16:17Z</dcterms:modified>
</cp:coreProperties>
</file>