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7" r:id="rId16"/>
    <p:sldId id="276" r:id="rId17"/>
    <p:sldId id="271" r:id="rId18"/>
    <p:sldId id="272" r:id="rId19"/>
    <p:sldId id="273" r:id="rId20"/>
    <p:sldId id="274" r:id="rId21"/>
    <p:sldId id="275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7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4E03B-F6B2-497A-81B3-0935397BD7C1}" type="datetimeFigureOut">
              <a:rPr lang="en-GB" smtClean="0"/>
              <a:pPr/>
              <a:t>31/10/2015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5FFE7-946A-487D-AF18-B6687DD5ACD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4598611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Workshop: Implications for mental and written calculations KS1/2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Anne Watson</a:t>
            </a:r>
          </a:p>
          <a:p>
            <a:r>
              <a:rPr lang="en-GB" dirty="0" err="1" smtClean="0"/>
              <a:t>Balcarras</a:t>
            </a:r>
            <a:endParaRPr lang="en-GB" dirty="0" smtClean="0"/>
          </a:p>
          <a:p>
            <a:r>
              <a:rPr lang="en-GB" dirty="0" smtClean="0"/>
              <a:t>2013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988" name="Picture 4" descr="http://motivate.maths.org/conferences/conf80/Images/100squa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48680"/>
            <a:ext cx="5904656" cy="5904656"/>
          </a:xfrm>
          <a:prstGeom prst="rect">
            <a:avLst/>
          </a:prstGeom>
          <a:noFill/>
        </p:spPr>
      </p:pic>
      <p:sp>
        <p:nvSpPr>
          <p:cNvPr id="41986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9156" name="Picture 4" descr="http://reflectionsintheword.files.wordpress.com/2012/08/pouring-water-into-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6912768" cy="5840298"/>
          </a:xfrm>
          <a:prstGeom prst="rect">
            <a:avLst/>
          </a:prstGeom>
          <a:noFill/>
        </p:spPr>
      </p:pic>
      <p:sp>
        <p:nvSpPr>
          <p:cNvPr id="49154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713" y="1955800"/>
            <a:ext cx="4600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132" name="Picture 4" descr="http://us.cdn3.123rf.com/168nwm/robeo/robeo0706/robeo070600102/1079741-a-blank-section-of-video-tape-in-a-pi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6120681" cy="4116886"/>
          </a:xfrm>
          <a:prstGeom prst="rect">
            <a:avLst/>
          </a:prstGeom>
          <a:noFill/>
        </p:spPr>
      </p:pic>
      <p:sp>
        <p:nvSpPr>
          <p:cNvPr id="48130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36" name="Picture 4" descr="http://www.greatlittleminds.com/images/printable-graph-paper/printable-graph-paper-1cm-sq-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47373" y="-355085"/>
            <a:ext cx="5393269" cy="7632847"/>
          </a:xfrm>
          <a:prstGeom prst="rect">
            <a:avLst/>
          </a:prstGeom>
          <a:noFill/>
        </p:spPr>
      </p:pic>
      <p:sp>
        <p:nvSpPr>
          <p:cNvPr id="44034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GB" dirty="0" smtClean="0"/>
              <a:t>M		materials (different images/actions)</a:t>
            </a:r>
          </a:p>
          <a:p>
            <a:pPr lvl="1">
              <a:buNone/>
            </a:pPr>
            <a:r>
              <a:rPr lang="en-GB" dirty="0" smtClean="0"/>
              <a:t>P			pupils’ notation (recording)</a:t>
            </a:r>
          </a:p>
          <a:p>
            <a:pPr lvl="1">
              <a:buNone/>
            </a:pPr>
            <a:r>
              <a:rPr lang="en-GB" dirty="0" smtClean="0"/>
              <a:t>S  		standard notation (to column methods)</a:t>
            </a:r>
          </a:p>
          <a:p>
            <a:pPr lvl="1">
              <a:buNone/>
            </a:pPr>
            <a:r>
              <a:rPr lang="en-GB" dirty="0" smtClean="0"/>
              <a:t>H              learning ‘by heart’ (resources)</a:t>
            </a:r>
          </a:p>
          <a:p>
            <a:pPr lvl="1">
              <a:buNone/>
            </a:pPr>
            <a:r>
              <a:rPr lang="en-GB" dirty="0" smtClean="0"/>
              <a:t>C			conceptual learning (meaning)</a:t>
            </a:r>
          </a:p>
          <a:p>
            <a:pPr lvl="1">
              <a:buNone/>
            </a:pPr>
            <a:r>
              <a:rPr lang="en-GB" dirty="0" smtClean="0"/>
              <a:t>F			fluency (techniques and facts)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 to new NC draft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n.b</a:t>
            </a:r>
            <a:r>
              <a:rPr lang="en-GB" dirty="0" smtClean="0"/>
              <a:t>. this is NOT the final product or in the final layout</a:t>
            </a:r>
          </a:p>
          <a:p>
            <a:endParaRPr lang="en-GB" dirty="0" smtClean="0"/>
          </a:p>
          <a:p>
            <a:r>
              <a:rPr lang="en-GB" dirty="0" smtClean="0"/>
              <a:t>Progression</a:t>
            </a:r>
          </a:p>
          <a:p>
            <a:pPr lvl="1"/>
            <a:r>
              <a:rPr lang="en-GB" dirty="0" smtClean="0"/>
              <a:t>(</a:t>
            </a:r>
            <a:r>
              <a:rPr lang="en-GB" dirty="0" err="1" smtClean="0"/>
              <a:t>i</a:t>
            </a:r>
            <a:r>
              <a:rPr lang="en-GB" dirty="0" smtClean="0"/>
              <a:t>) free choice</a:t>
            </a:r>
          </a:p>
          <a:p>
            <a:pPr lvl="1"/>
            <a:r>
              <a:rPr lang="en-GB" dirty="0" smtClean="0"/>
              <a:t>(ii) division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ebmaths.files.wordpress.com/2009/07/coun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719970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0" name="Picture 4" descr="http://3.bp.blogspot.com/-n3OeQO8X7YI/TWVhyRKSxmI/AAAAAAAAAAU/-9i88cXsps0/s1600/P100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4896544" cy="6455707"/>
          </a:xfrm>
          <a:prstGeom prst="rect">
            <a:avLst/>
          </a:prstGeom>
          <a:noFill/>
        </p:spPr>
      </p:pic>
      <p:sp>
        <p:nvSpPr>
          <p:cNvPr id="19458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24" name="Picture 4" descr="http://clc2.uniservity.com/GroupDownloadAttachment.asp?GroupId=20075633&amp;AttachmentID=13269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5976664" cy="5976664"/>
          </a:xfrm>
          <a:prstGeom prst="rect">
            <a:avLst/>
          </a:prstGeom>
          <a:noFill/>
        </p:spPr>
      </p:pic>
      <p:sp>
        <p:nvSpPr>
          <p:cNvPr id="30722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436" name="Picture 4" descr="http://infodesign.com.au/wp-content/uploads/worksho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552728" cy="5700873"/>
          </a:xfrm>
          <a:prstGeom prst="rect">
            <a:avLst/>
          </a:prstGeom>
          <a:noFill/>
        </p:spPr>
      </p:pic>
      <p:sp>
        <p:nvSpPr>
          <p:cNvPr id="18434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748" name="Picture 4" descr="http://www.redbee.biz/catalog/3125202_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3264"/>
            <a:ext cx="6624736" cy="6624736"/>
          </a:xfrm>
          <a:prstGeom prst="rect">
            <a:avLst/>
          </a:prstGeom>
          <a:noFill/>
        </p:spPr>
      </p:pic>
      <p:sp>
        <p:nvSpPr>
          <p:cNvPr id="31746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AutoShape 11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780" name="Picture 12" descr="http://www.schools.nsw.edu.au/learning/7-12assessments/naplan/teachstrategies/yr2008/numeracy/NN_Numb/images/numb_table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7776864" cy="2402187"/>
          </a:xfrm>
          <a:prstGeom prst="rect">
            <a:avLst/>
          </a:prstGeom>
          <a:noFill/>
        </p:spPr>
      </p:pic>
      <p:sp>
        <p:nvSpPr>
          <p:cNvPr id="32778" name="AutoShape 10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GB" dirty="0" smtClean="0"/>
              <a:t>M		materials (different images/actions)</a:t>
            </a:r>
          </a:p>
          <a:p>
            <a:pPr lvl="1">
              <a:buNone/>
            </a:pPr>
            <a:r>
              <a:rPr lang="en-GB" dirty="0" smtClean="0"/>
              <a:t>P			pupils’ notation (recording)</a:t>
            </a:r>
          </a:p>
          <a:p>
            <a:pPr lvl="1">
              <a:buNone/>
            </a:pPr>
            <a:r>
              <a:rPr lang="en-GB" dirty="0" smtClean="0"/>
              <a:t>S  		standard notation (to column methods)</a:t>
            </a:r>
          </a:p>
          <a:p>
            <a:pPr lvl="1">
              <a:buNone/>
            </a:pPr>
            <a:r>
              <a:rPr lang="en-GB" dirty="0" smtClean="0"/>
              <a:t>H              learning ‘by heart’ (resources)</a:t>
            </a:r>
          </a:p>
          <a:p>
            <a:pPr lvl="1">
              <a:buNone/>
            </a:pPr>
            <a:r>
              <a:rPr lang="en-GB" dirty="0" smtClean="0"/>
              <a:t>C			conceptual learning (meaning)</a:t>
            </a:r>
          </a:p>
          <a:p>
            <a:pPr lvl="1">
              <a:buNone/>
            </a:pPr>
            <a:r>
              <a:rPr lang="en-GB" dirty="0" smtClean="0"/>
              <a:t>F			fluency (techniques and facts)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2390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5" descr="Sh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485775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60350"/>
            <a:ext cx="72390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4541057a-i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63373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549275"/>
            <a:ext cx="72390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7652" name="Picture 4" descr="italian_cookies_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226175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4" descr="IW-1-93-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268413"/>
            <a:ext cx="63357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4" descr="PouringTea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9596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Anne Watson\AppData\Local\Microsoft\Windows\Temporary Internet Files\Content.IE5\TRWOJKT0\MC90044134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4649948" cy="4649948"/>
          </a:xfrm>
          <a:prstGeom prst="rect">
            <a:avLst/>
          </a:prstGeom>
          <a:noFill/>
        </p:spPr>
      </p:pic>
      <p:pic>
        <p:nvPicPr>
          <p:cNvPr id="2051" name="Picture 3" descr="C:\Users\Anne Watson\AppData\Local\Microsoft\Windows\Temporary Internet Files\Content.IE5\V2W5IC02\MC90043384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6531" y="2833786"/>
            <a:ext cx="3099965" cy="3099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Division as inverse of area model for multiplication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Long Division - Part 1 on </a:t>
            </a:r>
            <a:r>
              <a:rPr lang="en-GB" dirty="0" err="1" smtClean="0">
                <a:hlinkClick r:id="rId2"/>
              </a:rPr>
              <a:t>Vimeo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2" name="Picture 4" descr="http://cfi-sinergia.epfl.ch/files/content/sites/cfi-sinergia/files/WORKSHOPS/Worksho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0768"/>
            <a:ext cx="4608512" cy="4012262"/>
          </a:xfrm>
          <a:prstGeom prst="rect">
            <a:avLst/>
          </a:prstGeom>
          <a:noFill/>
        </p:spPr>
      </p:pic>
      <p:sp>
        <p:nvSpPr>
          <p:cNvPr id="17410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Division/multiplication as scaling</a:t>
            </a:r>
            <a:endParaRPr lang="en-GB" dirty="0"/>
          </a:p>
        </p:txBody>
      </p:sp>
      <p:pic>
        <p:nvPicPr>
          <p:cNvPr id="4" name="Anne's Elasti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CIM\101MSDCF\DSC01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dirty="0" smtClean="0"/>
              <a:t>Learning arithmetic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069160"/>
          </a:xfrm>
        </p:spPr>
        <p:txBody>
          <a:bodyPr>
            <a:normAutofit/>
          </a:bodyPr>
          <a:lstStyle/>
          <a:p>
            <a:r>
              <a:rPr lang="en-GB" dirty="0" smtClean="0"/>
              <a:t>Meaning - quantities, materials, realistic situations (image/action)</a:t>
            </a:r>
          </a:p>
          <a:p>
            <a:r>
              <a:rPr lang="en-GB" dirty="0" smtClean="0"/>
              <a:t>Meaning - within mathematics, using the number system (diagram/icon)</a:t>
            </a:r>
          </a:p>
          <a:p>
            <a:r>
              <a:rPr lang="en-GB" dirty="0" smtClean="0"/>
              <a:t>Mental method – number facts, derived facts, memory, image</a:t>
            </a:r>
          </a:p>
          <a:p>
            <a:r>
              <a:rPr lang="en-GB" dirty="0" smtClean="0"/>
              <a:t>Notation – symbols, layout</a:t>
            </a:r>
          </a:p>
          <a:p>
            <a:r>
              <a:rPr lang="en-GB" dirty="0" smtClean="0"/>
              <a:t>Written method – number facts, layout, shortcuts, inner talk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Do  </a:t>
            </a:r>
          </a:p>
          <a:p>
            <a:r>
              <a:rPr lang="en-GB" dirty="0" smtClean="0"/>
              <a:t>Talk  </a:t>
            </a:r>
          </a:p>
          <a:p>
            <a:r>
              <a:rPr lang="en-GB" dirty="0" smtClean="0"/>
              <a:t>Record</a:t>
            </a:r>
          </a:p>
          <a:p>
            <a:pPr>
              <a:buNone/>
            </a:pPr>
            <a:r>
              <a:rPr lang="en-GB" dirty="0" smtClean="0"/>
              <a:t>(Open University)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Enactive</a:t>
            </a:r>
          </a:p>
          <a:p>
            <a:r>
              <a:rPr lang="en-GB" dirty="0" smtClean="0"/>
              <a:t>Iconic</a:t>
            </a:r>
          </a:p>
          <a:p>
            <a:r>
              <a:rPr lang="en-GB" dirty="0" smtClean="0"/>
              <a:t>Symbolic</a:t>
            </a:r>
          </a:p>
          <a:p>
            <a:pPr>
              <a:buNone/>
            </a:pPr>
            <a:r>
              <a:rPr lang="en-GB" dirty="0" smtClean="0"/>
              <a:t>(Bruner)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upload.wikimedia.org/wikipedia/commons/1/19/Punt-building-workshop-in-Oxf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181850" cy="4772025"/>
          </a:xfrm>
          <a:prstGeom prst="rect">
            <a:avLst/>
          </a:prstGeom>
          <a:noFill/>
        </p:spPr>
      </p:pic>
      <p:sp>
        <p:nvSpPr>
          <p:cNvPr id="1026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</a:t>
            </a:r>
            <a:r>
              <a:rPr lang="en-GB" dirty="0" smtClean="0"/>
              <a:t>orkshop: Implications for mental and written calculations KS1/2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 gain familiarity with the draft NC through exploring calculation:</a:t>
            </a:r>
          </a:p>
          <a:p>
            <a:pPr lvl="1"/>
            <a:r>
              <a:rPr lang="en-GB" dirty="0" smtClean="0"/>
              <a:t>implications for materials</a:t>
            </a:r>
          </a:p>
          <a:p>
            <a:pPr lvl="1"/>
            <a:r>
              <a:rPr lang="en-GB" dirty="0" smtClean="0"/>
              <a:t>implications for notation</a:t>
            </a:r>
          </a:p>
          <a:p>
            <a:pPr lvl="1"/>
            <a:r>
              <a:rPr lang="en-GB" dirty="0" smtClean="0"/>
              <a:t>implications for learning ‘by heart’</a:t>
            </a:r>
          </a:p>
          <a:p>
            <a:pPr lvl="1"/>
            <a:r>
              <a:rPr lang="en-GB" dirty="0" smtClean="0"/>
              <a:t>implications for learning concepts</a:t>
            </a:r>
          </a:p>
          <a:p>
            <a:pPr lvl="1"/>
            <a:r>
              <a:rPr lang="en-GB" dirty="0" smtClean="0"/>
              <a:t>implications for becoming fluent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3" name="Picture 3" descr="http://www.tos-uk.org.uk/images/DenOmTedd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31222" cy="6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108" name="Picture 4" descr="http://webmaths.files.wordpress.com/2009/07/coun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3719970" cy="3600400"/>
          </a:xfrm>
          <a:prstGeom prst="rect">
            <a:avLst/>
          </a:prstGeom>
          <a:noFill/>
        </p:spPr>
      </p:pic>
      <p:sp>
        <p:nvSpPr>
          <p:cNvPr id="47106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111" name="AutoShape 7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112" name="Picture 8" descr="http://i.ebayimg.com/00/s/MTAyWDIzMA==/z/dt0AAMXQBwlRJBSp/$T2eC16h,!)sE9swmcMgDBRJBSp(P9!~~60_35.JPG?set_id=8800004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45024"/>
            <a:ext cx="4708758" cy="2088232"/>
          </a:xfrm>
          <a:prstGeom prst="rect">
            <a:avLst/>
          </a:prstGeom>
          <a:noFill/>
        </p:spPr>
      </p:pic>
      <p:sp>
        <p:nvSpPr>
          <p:cNvPr id="47110" name="AutoShape 6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6084" name="Picture 4" descr="http://www.learningsupplies.co.uk/WebRoot/Store3/Shops/es136647/4CB1/B6C6/949F/1B1C/40E3/0A0F/1119/C429/Snap_cub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528392" cy="3528392"/>
          </a:xfrm>
          <a:prstGeom prst="rect">
            <a:avLst/>
          </a:prstGeom>
          <a:noFill/>
        </p:spPr>
      </p:pic>
      <p:sp>
        <p:nvSpPr>
          <p:cNvPr id="46082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087" name="AutoShape 7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6088" name="Picture 8" descr="http://www.transum.org/Software/Investigations/Images/ste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7" y="3573016"/>
            <a:ext cx="5195769" cy="2376264"/>
          </a:xfrm>
          <a:prstGeom prst="rect">
            <a:avLst/>
          </a:prstGeom>
          <a:noFill/>
        </p:spPr>
      </p:pic>
      <p:sp>
        <p:nvSpPr>
          <p:cNvPr id="46086" name="AutoShape 6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3" descr="res://C:\Program%20Files\Nuance\NaturallySpeaking11\Program\web_ie.dll/ARROW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700" name="Picture 4" descr="http://upload.wikimedia.org/wikipedia/commons/thumb/8/85/Cuisenaire_staircase.JPG/220px-Cuisenaire_stairc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3"/>
            <a:ext cx="5400600" cy="4762347"/>
          </a:xfrm>
          <a:prstGeom prst="rect">
            <a:avLst/>
          </a:prstGeom>
          <a:noFill/>
        </p:spPr>
      </p:pic>
      <p:sp>
        <p:nvSpPr>
          <p:cNvPr id="29698" name="AutoShape 2" descr="res://C:\Program%20Files\Nuance\NaturallySpeaking11\Program\web_ie.dll/QMARK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169</Words>
  <Application>Microsoft Office PowerPoint</Application>
  <PresentationFormat>On-screen Show (4:3)</PresentationFormat>
  <Paragraphs>46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Workshop: Implications for mental and written calculations KS1/2</vt:lpstr>
      <vt:lpstr>Slide 2</vt:lpstr>
      <vt:lpstr>Slide 3</vt:lpstr>
      <vt:lpstr>Slide 4</vt:lpstr>
      <vt:lpstr>Workshop: Implications for mental and written calculations KS1/2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Intro to new NC draft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Division as inverse of area model for multiplication</vt:lpstr>
      <vt:lpstr>Division/multiplication as scaling</vt:lpstr>
      <vt:lpstr>Slide 31</vt:lpstr>
      <vt:lpstr>Learning arithmetic</vt:lpstr>
      <vt:lpstr>Slide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 Watson</dc:creator>
  <cp:lastModifiedBy>Anne Watson</cp:lastModifiedBy>
  <cp:revision>8</cp:revision>
  <dcterms:created xsi:type="dcterms:W3CDTF">2013-06-13T18:48:12Z</dcterms:created>
  <dcterms:modified xsi:type="dcterms:W3CDTF">2015-10-31T08:09:08Z</dcterms:modified>
</cp:coreProperties>
</file>