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46"/>
  </p:notesMasterIdLst>
  <p:handoutMasterIdLst>
    <p:handoutMasterId r:id="rId47"/>
  </p:handoutMasterIdLst>
  <p:sldIdLst>
    <p:sldId id="336" r:id="rId4"/>
    <p:sldId id="715" r:id="rId5"/>
    <p:sldId id="735" r:id="rId6"/>
    <p:sldId id="716" r:id="rId7"/>
    <p:sldId id="726" r:id="rId8"/>
    <p:sldId id="677" r:id="rId9"/>
    <p:sldId id="740" r:id="rId10"/>
    <p:sldId id="736" r:id="rId11"/>
    <p:sldId id="741" r:id="rId12"/>
    <p:sldId id="742" r:id="rId13"/>
    <p:sldId id="743" r:id="rId14"/>
    <p:sldId id="696" r:id="rId15"/>
    <p:sldId id="710" r:id="rId16"/>
    <p:sldId id="672" r:id="rId17"/>
    <p:sldId id="706" r:id="rId18"/>
    <p:sldId id="739" r:id="rId19"/>
    <p:sldId id="738" r:id="rId20"/>
    <p:sldId id="737" r:id="rId21"/>
    <p:sldId id="711" r:id="rId22"/>
    <p:sldId id="713" r:id="rId23"/>
    <p:sldId id="708" r:id="rId24"/>
    <p:sldId id="709" r:id="rId25"/>
    <p:sldId id="712" r:id="rId26"/>
    <p:sldId id="430" r:id="rId27"/>
    <p:sldId id="547" r:id="rId28"/>
    <p:sldId id="676" r:id="rId29"/>
    <p:sldId id="705" r:id="rId30"/>
    <p:sldId id="675" r:id="rId31"/>
    <p:sldId id="717" r:id="rId32"/>
    <p:sldId id="719" r:id="rId33"/>
    <p:sldId id="720" r:id="rId34"/>
    <p:sldId id="744" r:id="rId35"/>
    <p:sldId id="732" r:id="rId36"/>
    <p:sldId id="727" r:id="rId37"/>
    <p:sldId id="728" r:id="rId38"/>
    <p:sldId id="729" r:id="rId39"/>
    <p:sldId id="730" r:id="rId40"/>
    <p:sldId id="731" r:id="rId41"/>
    <p:sldId id="734" r:id="rId42"/>
    <p:sldId id="733" r:id="rId43"/>
    <p:sldId id="725" r:id="rId44"/>
    <p:sldId id="724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art One" id="{74451F8A-9042-8A41-8C55-BD4A25B159F1}">
          <p14:sldIdLst>
            <p14:sldId id="336"/>
            <p14:sldId id="715"/>
            <p14:sldId id="735"/>
          </p14:sldIdLst>
        </p14:section>
        <p14:section name="Tasks" id="{8E6F4565-849B-F04C-AE4C-9C28A378A08B}">
          <p14:sldIdLst>
            <p14:sldId id="716"/>
            <p14:sldId id="726"/>
            <p14:sldId id="677"/>
            <p14:sldId id="740"/>
            <p14:sldId id="736"/>
            <p14:sldId id="741"/>
            <p14:sldId id="742"/>
            <p14:sldId id="743"/>
            <p14:sldId id="696"/>
            <p14:sldId id="710"/>
            <p14:sldId id="672"/>
            <p14:sldId id="706"/>
            <p14:sldId id="739"/>
            <p14:sldId id="738"/>
            <p14:sldId id="737"/>
            <p14:sldId id="711"/>
            <p14:sldId id="713"/>
            <p14:sldId id="708"/>
            <p14:sldId id="709"/>
            <p14:sldId id="712"/>
          </p14:sldIdLst>
        </p14:section>
        <p14:section name="Reflection" id="{8B127D93-7722-984A-9C97-77469B3A72E0}">
          <p14:sldIdLst>
            <p14:sldId id="430"/>
            <p14:sldId id="547"/>
          </p14:sldIdLst>
        </p14:section>
        <p14:section name="Extra Tasks" id="{D385ECF5-A1FB-AD4B-8BDD-9379933D0399}">
          <p14:sldIdLst>
            <p14:sldId id="676"/>
            <p14:sldId id="705"/>
            <p14:sldId id="675"/>
            <p14:sldId id="717"/>
            <p14:sldId id="719"/>
            <p14:sldId id="720"/>
          </p14:sldIdLst>
        </p14:section>
        <p14:section name="Powers" id="{EE67ADD9-BAFB-CD4C-84BD-73441D9D3ABB}">
          <p14:sldIdLst>
            <p14:sldId id="744"/>
            <p14:sldId id="732"/>
            <p14:sldId id="727"/>
            <p14:sldId id="728"/>
            <p14:sldId id="729"/>
            <p14:sldId id="730"/>
            <p14:sldId id="731"/>
          </p14:sldIdLst>
        </p14:section>
        <p14:section name="Reflection" id="{4039FF53-26E8-A347-B3B8-FABE52C7595E}">
          <p14:sldIdLst>
            <p14:sldId id="734"/>
            <p14:sldId id="733"/>
            <p14:sldId id="725"/>
            <p14:sldId id="7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FF"/>
    <a:srgbClr val="00279F"/>
    <a:srgbClr val="3400FF"/>
    <a:srgbClr val="FFFFFF"/>
    <a:srgbClr val="666666"/>
    <a:srgbClr val="8E8E8E"/>
    <a:srgbClr val="999999"/>
    <a:srgbClr val="51FF1F"/>
    <a:srgbClr val="FF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1" autoAdjust="0"/>
    <p:restoredTop sz="94660"/>
  </p:normalViewPr>
  <p:slideViewPr>
    <p:cSldViewPr>
      <p:cViewPr>
        <p:scale>
          <a:sx n="81" d="100"/>
          <a:sy n="81" d="100"/>
        </p:scale>
        <p:origin x="-1112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02/02/16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C5DDF335-A5CF-F344-845D-53ACE2155617}" type="slidenum">
              <a:rPr lang="en-US" sz="1200" b="0">
                <a:latin typeface="Lucida Grande" charset="0"/>
              </a:rPr>
              <a:pPr/>
              <a:t>26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Dave Hewitt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s THOAN sequences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Ways in which teachers have cast the notion of mathematical powers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2B97FF60-FDF4-C842-A926-0C3843F171D0}" type="slidenum">
              <a:rPr lang="en-US" altLang="ko-KR" sz="1200" b="0">
                <a:latin typeface="Lucida Grande" charset="0"/>
              </a:rPr>
              <a:pPr/>
              <a:t>39</a:t>
            </a:fld>
            <a:endParaRPr lang="en-US" altLang="ko-KR" sz="1200" b="0">
              <a:latin typeface="Lucida Grande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ko-KR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88ECB9E1-FC2E-4242-A657-1B36695DA48A}" type="slidenum">
              <a:rPr lang="en-US" sz="1200" b="0">
                <a:latin typeface="Lucida Grande" charset="0"/>
              </a:rPr>
              <a:pPr/>
              <a:t>4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• 153 – 87 = ?  Orally; visibly; </a:t>
            </a:r>
          </a:p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•That is arithmetic; Now let’s do some mathematics!</a:t>
            </a:r>
          </a:p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     Two volunteers: think of a three digit number and a two digit number.</a:t>
            </a:r>
          </a:p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• We’re going to subtract the smaller from the larger but before we do, lets add one to both.</a:t>
            </a:r>
          </a:p>
          <a:p>
            <a:pPr eaLnBrk="1" hangingPunct="1"/>
            <a:r>
              <a:rPr lang="en-GB" dirty="0">
                <a:ea typeface="ＭＳ Ｐゴシック" charset="0"/>
                <a:cs typeface="ＭＳ Ｐゴシック" charset="0"/>
              </a:rPr>
              <a:t>      What’s the difference now?</a:t>
            </a:r>
          </a:p>
          <a:p>
            <a:pPr eaLnBrk="1" hangingPunct="1"/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5BF71E71-56E0-6345-8068-E495BA35BD93}" type="slidenum">
              <a:rPr lang="en-US" sz="1200" b="0">
                <a:latin typeface="Lucida Grande" charset="0"/>
              </a:rPr>
              <a:pPr/>
              <a:t>6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What if the objects were still, but your attention was flitting about, not knowing what to settle on?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0DEE350-7F11-BF4A-B774-54F47B38F802}" type="slidenum">
              <a:rPr lang="en-US" sz="1200" b="0">
                <a:latin typeface="Lucida Grande" charset="0"/>
              </a:rPr>
              <a:pPr/>
              <a:t>13</a:t>
            </a:fld>
            <a:endParaRPr lang="en-US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Frequency Tables and means</a:t>
            </a:r>
          </a:p>
          <a:p>
            <a:r>
              <a:rPr lang="en-GB" dirty="0"/>
              <a:t>Seeking </a:t>
            </a:r>
            <a:r>
              <a:rPr lang="en-GB" dirty="0" smtClean="0"/>
              <a:t>relationships</a:t>
            </a:r>
          </a:p>
          <a:p>
            <a:r>
              <a:rPr lang="en-GB" dirty="0" smtClean="0"/>
              <a:t>Parking first impulse?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7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might be interesting is how you need to control your attention.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8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Withdrawing from action and reflecting</a:t>
            </a:r>
          </a:p>
          <a:p>
            <a:r>
              <a:rPr lang="en-GB" dirty="0" smtClean="0"/>
              <a:t>Immersion in</a:t>
            </a:r>
            <a:r>
              <a:rPr lang="en-GB" baseline="0" dirty="0" smtClean="0"/>
              <a:t> mathematical thinking, not ‘memorising’ classroom rubric!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4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15 x 4 + 1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4F5CD-3535-4DEC-A125-58A9EE006CB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36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736"/>
            <a:ext cx="842493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6453336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8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800" b="0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chemeClr val="bg1">
              <a:lumMod val="75000"/>
            </a:schemeClr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34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5699" y="2132856"/>
            <a:ext cx="8712968" cy="1440160"/>
          </a:xfrm>
        </p:spPr>
        <p:txBody>
          <a:bodyPr anchor="t"/>
          <a:lstStyle/>
          <a:p>
            <a:pPr algn="ctr">
              <a:defRPr/>
            </a:pPr>
            <a: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  <a:t>Developing Learners Undoubted Powers </a:t>
            </a:r>
            <a: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Chalkboard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  <a:t>Think Mathematically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947085" y="4581128"/>
            <a:ext cx="3185487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John Mason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0" smtClean="0">
                <a:solidFill>
                  <a:srgbClr val="00002A"/>
                </a:solidFill>
              </a:rPr>
              <a:t>Mathematics </a:t>
            </a:r>
            <a:r>
              <a:rPr lang="en-US" sz="2400" b="0" dirty="0" smtClean="0">
                <a:solidFill>
                  <a:srgbClr val="00002A"/>
                </a:solidFill>
              </a:rPr>
              <a:t>Mastery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London</a:t>
            </a:r>
            <a:br>
              <a:rPr lang="en-US" sz="2400" b="0" dirty="0" smtClean="0">
                <a:solidFill>
                  <a:srgbClr val="00002A"/>
                </a:solidFill>
              </a:rPr>
            </a:br>
            <a:r>
              <a:rPr lang="en-US" sz="2400" b="0" dirty="0" smtClean="0">
                <a:solidFill>
                  <a:srgbClr val="00002A"/>
                </a:solidFill>
              </a:rPr>
              <a:t>Feb 2016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Exchange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3384376"/>
          </a:xfrm>
        </p:spPr>
        <p:txBody>
          <a:bodyPr/>
          <a:lstStyle/>
          <a:p>
            <a:r>
              <a:rPr lang="en-GB" dirty="0"/>
              <a:t>Please put some of your GREEN counters in a line</a:t>
            </a:r>
          </a:p>
          <a:p>
            <a:r>
              <a:rPr lang="en-GB" dirty="0"/>
              <a:t>You are going to exchange two GREENS for a single </a:t>
            </a:r>
            <a:r>
              <a:rPr lang="en-GB" dirty="0" smtClean="0"/>
              <a:t>RED and </a:t>
            </a:r>
            <a:r>
              <a:rPr lang="en-GB" dirty="0"/>
              <a:t>keep doing that until you can no longer do it</a:t>
            </a:r>
            <a:r>
              <a:rPr lang="en-GB" dirty="0" smtClean="0"/>
              <a:t>.</a:t>
            </a:r>
          </a:p>
          <a:p>
            <a:r>
              <a:rPr lang="en-GB" dirty="0" smtClean="0"/>
              <a:t>Imagine how you will lay it out so that someone else can see the exchange you have made.</a:t>
            </a:r>
          </a:p>
          <a:p>
            <a:r>
              <a:rPr lang="en-GB" dirty="0" smtClean="0"/>
              <a:t>Now DO IT!</a:t>
            </a:r>
            <a:endParaRPr lang="en-GB" dirty="0"/>
          </a:p>
          <a:p>
            <a:r>
              <a:rPr lang="en-GB" dirty="0"/>
              <a:t>What arithmetic operation have you illustrated or enacted?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411760" y="4581128"/>
            <a:ext cx="4680520" cy="122413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Division</a:t>
            </a:r>
            <a:b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</a:b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possibly with remainder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2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Another Exchange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396775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b="0" dirty="0">
                <a:solidFill>
                  <a:schemeClr val="accent3">
                    <a:lumMod val="50000"/>
                  </a:schemeClr>
                </a:solidFill>
              </a:rPr>
              <a:t>Please put some of your RED counters in a line.</a:t>
            </a:r>
          </a:p>
          <a:p>
            <a:r>
              <a:rPr lang="en-GB" b="0" dirty="0">
                <a:solidFill>
                  <a:schemeClr val="accent3">
                    <a:lumMod val="50000"/>
                  </a:schemeClr>
                </a:solidFill>
              </a:rPr>
              <a:t>You are going to exchange each </a:t>
            </a:r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</a:rPr>
              <a:t>RED 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</a:rPr>
              <a:t>for two </a:t>
            </a:r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</a:rPr>
              <a:t>GREENS and 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</a:rPr>
              <a:t>a YELLOW</a:t>
            </a:r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</a:rPr>
              <a:t>Imagine how you will lay them out so that someone else can see the exchange you have made.</a:t>
            </a:r>
          </a:p>
          <a:p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</a:rPr>
              <a:t>Now DO IT!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b="0" dirty="0">
                <a:solidFill>
                  <a:schemeClr val="accent3">
                    <a:lumMod val="50000"/>
                  </a:schemeClr>
                </a:solidFill>
              </a:rPr>
              <a:t>What arithmetic operation have you illustrated or </a:t>
            </a:r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</a:rPr>
              <a:t>enacted?</a:t>
            </a:r>
            <a:endParaRPr lang="en-GB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87824" y="5013176"/>
            <a:ext cx="4680520" cy="122413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Multiplication</a:t>
            </a:r>
            <a:b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</a:b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with a hint of</a:t>
            </a:r>
            <a:r>
              <a:rPr lang="en-GB" b="0" dirty="0">
                <a:solidFill>
                  <a:srgbClr val="800000"/>
                </a:solidFill>
                <a:latin typeface="Chalkboard" pitchFamily="-111" charset="0"/>
              </a:rPr>
              <a:t>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ratio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8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Counting as a context</a:t>
            </a:r>
          </a:p>
          <a:p>
            <a:pPr lvl="1"/>
            <a:r>
              <a:rPr lang="en-GB" dirty="0" smtClean="0"/>
              <a:t>Recitation of ‘poem’</a:t>
            </a:r>
          </a:p>
          <a:p>
            <a:pPr lvl="1"/>
            <a:r>
              <a:rPr lang="en-GB" dirty="0" smtClean="0"/>
              <a:t>Enumeration: counting something</a:t>
            </a:r>
          </a:p>
          <a:p>
            <a:r>
              <a:rPr lang="en-GB" dirty="0" smtClean="0"/>
              <a:t>1, 2, 3, 4, </a:t>
            </a:r>
          </a:p>
          <a:p>
            <a:r>
              <a:rPr lang="en-GB" dirty="0" smtClean="0"/>
              <a:t>2, 3, 4, 5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797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GB"/>
              <a:t>Counting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724128" y="1268413"/>
            <a:ext cx="3169047" cy="19445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400" b="0" dirty="0">
                <a:solidFill>
                  <a:srgbClr val="631908"/>
                </a:solidFill>
              </a:rPr>
              <a:t>What if the objects were still, but your attention was darting about?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331640" y="2492896"/>
            <a:ext cx="432048" cy="43204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23728" y="3140968"/>
            <a:ext cx="432048" cy="43204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87824" y="1988840"/>
            <a:ext cx="432048" cy="43204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79912" y="3068960"/>
            <a:ext cx="432048" cy="43204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475656" y="4149080"/>
            <a:ext cx="432048" cy="43204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15816" y="4437112"/>
            <a:ext cx="432048" cy="43204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83968" y="4221088"/>
            <a:ext cx="432048" cy="43204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19672" y="1412776"/>
            <a:ext cx="432048" cy="43204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7504" y="1124744"/>
            <a:ext cx="5184576" cy="4176464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2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1.11214E-7 C 0.04516 -1.11214E-7 0.09448 0.04449 0.09448 0.09963 C 0.09448 0.15454 0.04516 0.19949 -0.01528 0.19949 C -0.07589 0.19949 -0.12504 0.15454 -0.12504 0.09963 C -0.12504 0.04449 -0.07589 -1.11214E-7 -0.01528 -1.11214E-7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6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657E-7 4.2354E-6 C 0.01945 4.2354E-6 0.03543 0.0746 0.03543 0.16682 C 0.03543 0.2588 0.01945 0.33364 -3.71657E-7 0.33364 C -0.01945 0.33364 -0.03525 0.2588 -0.03525 0.16682 C -0.03525 0.0746 -0.01945 4.2354E-6 -3.71657E-7 4.2354E-6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8246E-7 9.4532E-7 C 0.06895 9.4532E-7 0.12504 -0.02595 0.12504 -0.05792 C 0.12504 -0.0899 0.06895 -0.11585 -9.48246E-7 -0.11585 C -0.06895 -0.11585 -0.12504 -0.0899 -0.12504 -0.05792 C -0.12504 -0.02595 -0.06895 9.4532E-7 -9.48246E-7 9.4532E-7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9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377E-6 2.92864E-6 C -1.66377E-6 -0.01622 -0.01563 -0.0292 -0.03491 -0.0292 L -0.11497 -0.0292 C -0.13407 -0.0292 -0.14988 -0.01622 -0.14988 2.92864E-6 L -0.14988 0.06673 C -0.14988 0.08271 -0.13407 0.09661 -0.11497 0.09661 L -0.03491 0.09661 C -0.01563 0.09661 -1.66377E-6 0.08271 -1.66377E-6 0.06673 Z " pathEditMode="relative" rAng="0" ptsTypes="fFfFfFff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3" y="336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1657E-7 -3.4013E-6 L -0.05141 -0.11214 L -0.10264 -3.4013E-6 L -0.05141 0.11214 L 3.71657E-7 -3.4013E-6 Z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1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699E-6 -0.03521 C 0.00209 -0.04054 0.01199 -0.09569 0.037 -0.09198 C 0.07503 -0.08665 0.08997 -0.04749 0.12505 -0.08665 C 0.14693 -0.10982 0.17298 -0.16821 0.19208 -0.16659 C 0.23498 -0.16473 0.24401 -0.10449 0.24401 -0.04935 C 0.24505 0.0285 0.18896 0.09407 0.12105 0.10126 C 0.05193 0.10682 -0.00503 0.02317 -3.72699E-6 -0.03521 Z " pathEditMode="relative" rAng="0" ptsTypes="fffffff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1" y="4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1.01946E-6 C 0.02675 -1.01946E-6 0.07069 -0.03313 0.07069 -0.07368 C 0.07069 -0.11446 0.02675 -0.14736 -0.02726 -0.14736 C -0.08127 -0.14736 -0.12504 -0.11446 -0.12504 -0.07368 C -0.12504 -0.03313 -0.08127 -1.01946E-6 -0.02726 -1.01946E-6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366E-6 -2.05746E-6 C -0.03838 -2.05746E-6 -0.06929 -0.05885 -0.06929 -0.13137 C -0.06929 -0.20389 -0.03838 -0.26297 -1.74366E-6 -0.26297 C 0.03856 -0.26297 0.06999 -0.20389 0.06999 -0.13137 C 0.06999 -0.05885 0.03856 -2.05746E-6 -1.74366E-6 -2.05746E-6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3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ounded Rectangular Callout 92"/>
          <p:cNvSpPr/>
          <p:nvPr/>
        </p:nvSpPr>
        <p:spPr bwMode="auto">
          <a:xfrm>
            <a:off x="4211960" y="5661248"/>
            <a:ext cx="4824536" cy="792088"/>
          </a:xfrm>
          <a:prstGeom prst="wedgeRoundRectCallout">
            <a:avLst>
              <a:gd name="adj1" fmla="val -51920"/>
              <a:gd name="adj2" fmla="val -96253"/>
              <a:gd name="adj3" fmla="val 16667"/>
            </a:avLst>
          </a:prstGeom>
          <a:solidFill>
            <a:srgbClr val="0D5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Notice what you do with your attention to make sense of these ways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240160" y="404664"/>
            <a:ext cx="3508304" cy="3594528"/>
            <a:chOff x="1835696" y="1229408"/>
            <a:chExt cx="3508304" cy="3594528"/>
          </a:xfrm>
        </p:grpSpPr>
        <p:sp>
          <p:nvSpPr>
            <p:cNvPr id="2" name="Rectangle 1"/>
            <p:cNvSpPr/>
            <p:nvPr/>
          </p:nvSpPr>
          <p:spPr bwMode="auto">
            <a:xfrm>
              <a:off x="1835696" y="122940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195736" y="1229408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588432" y="122940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981128" y="122940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373824" y="1229408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766520" y="122940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159216" y="122940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551912" y="1229408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944608" y="122940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35696" y="1628800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195736" y="162880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88432" y="162880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81128" y="1628800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373824" y="162880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766520" y="162880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59216" y="1628800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551912" y="162880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44608" y="162880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835696" y="202819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195736" y="202819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88432" y="2028192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981128" y="202819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73824" y="202819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766520" y="202819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159216" y="202819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551912" y="202819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944608" y="202819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835696" y="242758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195736" y="2427584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588432" y="242758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981128" y="242758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373824" y="2427584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766520" y="242758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159216" y="242758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51912" y="2427584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44608" y="242758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835696" y="2826976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195736" y="2826976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88432" y="2826976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981128" y="2826976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373824" y="2826976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766520" y="2826976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59216" y="2826976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551912" y="2826976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944608" y="2826976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835696" y="322636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195736" y="322636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588432" y="322636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981128" y="322636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373824" y="322636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766520" y="3226368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159216" y="322636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551912" y="322636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944608" y="3226368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835696" y="362576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195736" y="3625760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588432" y="362576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981128" y="362576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373824" y="3625760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766520" y="362576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159216" y="362576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551912" y="3625760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944608" y="3625760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835696" y="4025152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195736" y="402515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588432" y="402515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981128" y="4025152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373824" y="402515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766520" y="402515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4159216" y="4025152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551912" y="402515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4944608" y="4025152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35696" y="442454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195736" y="442454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588432" y="442454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981128" y="442454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373824" y="442454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766520" y="442454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159216" y="442454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551912" y="4424544"/>
              <a:ext cx="399392" cy="39939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944608" y="4424544"/>
              <a:ext cx="399392" cy="39939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83" name="Title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Count</a:t>
            </a:r>
          </a:p>
        </p:txBody>
      </p:sp>
      <p:sp>
        <p:nvSpPr>
          <p:cNvPr id="84" name="Content Placeholder 83"/>
          <p:cNvSpPr>
            <a:spLocks noGrp="1"/>
          </p:cNvSpPr>
          <p:nvPr>
            <p:ph idx="1"/>
          </p:nvPr>
        </p:nvSpPr>
        <p:spPr>
          <a:xfrm>
            <a:off x="251520" y="836712"/>
            <a:ext cx="4680520" cy="864096"/>
          </a:xfrm>
        </p:spPr>
        <p:txBody>
          <a:bodyPr/>
          <a:lstStyle/>
          <a:p>
            <a:r>
              <a:rPr lang="en-GB"/>
              <a:t>How many white squares are there?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5580112" y="4149080"/>
            <a:ext cx="3240360" cy="115212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800000"/>
                </a:solidFill>
                <a:latin typeface="Chalkboard" pitchFamily="-111" charset="0"/>
              </a:rPr>
              <a:t>Notice the effect on your attention between these two task types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87" name="Content Placeholder 83"/>
          <p:cNvSpPr txBox="1">
            <a:spLocks/>
          </p:cNvSpPr>
          <p:nvPr/>
        </p:nvSpPr>
        <p:spPr bwMode="auto">
          <a:xfrm>
            <a:off x="179512" y="2492896"/>
            <a:ext cx="3941440" cy="129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In how many different ways can you count the white squares?</a:t>
            </a:r>
          </a:p>
        </p:txBody>
      </p:sp>
      <p:sp>
        <p:nvSpPr>
          <p:cNvPr id="88" name="Rounded Rectangle 87"/>
          <p:cNvSpPr/>
          <p:nvPr/>
        </p:nvSpPr>
        <p:spPr bwMode="auto">
          <a:xfrm>
            <a:off x="323528" y="1628800"/>
            <a:ext cx="3240360" cy="43204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800000"/>
                </a:solidFill>
                <a:latin typeface="Chalkboard" pitchFamily="-111" charset="0"/>
              </a:rPr>
              <a:t>How did you do it?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899592" y="2060848"/>
            <a:ext cx="3744416" cy="43204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800000"/>
                </a:solidFill>
                <a:latin typeface="Chalkboard" pitchFamily="-111" charset="0"/>
              </a:rPr>
              <a:t>How were you attending?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3565609" y="6479546"/>
            <a:ext cx="5544616" cy="40550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0" dirty="0" err="1">
                <a:solidFill>
                  <a:srgbClr val="000000"/>
                </a:solidFill>
                <a:latin typeface="Chalkboard" pitchFamily="-111" charset="0"/>
              </a:rPr>
              <a:t>Resolución</a:t>
            </a:r>
            <a:r>
              <a:rPr lang="en-GB" sz="1600" b="0" dirty="0">
                <a:solidFill>
                  <a:srgbClr val="000000"/>
                </a:solidFill>
                <a:latin typeface="Chalkboard" pitchFamily="-111" charset="0"/>
              </a:rPr>
              <a:t> de </a:t>
            </a:r>
            <a:r>
              <a:rPr lang="en-GB" sz="1600" b="0" dirty="0" err="1">
                <a:solidFill>
                  <a:srgbClr val="000000"/>
                </a:solidFill>
                <a:latin typeface="Chalkboard" pitchFamily="-111" charset="0"/>
              </a:rPr>
              <a:t>Problemas</a:t>
            </a:r>
            <a:r>
              <a:rPr lang="en-GB" sz="1600" b="0" dirty="0">
                <a:solidFill>
                  <a:srgbClr val="000000"/>
                </a:solidFill>
                <a:latin typeface="Chalkboard" pitchFamily="-111" charset="0"/>
              </a:rPr>
              <a:t> de Final </a:t>
            </a:r>
            <a:r>
              <a:rPr lang="en-GB" sz="1600" b="0" dirty="0" err="1">
                <a:solidFill>
                  <a:srgbClr val="000000"/>
                </a:solidFill>
                <a:latin typeface="Chalkboard" pitchFamily="-111" charset="0"/>
              </a:rPr>
              <a:t>Abierto</a:t>
            </a:r>
            <a:r>
              <a:rPr lang="en-GB" sz="1600" b="0" dirty="0">
                <a:solidFill>
                  <a:srgbClr val="000000"/>
                </a:solidFill>
                <a:latin typeface="Chalkboard" pitchFamily="-111" charset="0"/>
              </a:rPr>
              <a:t> Chile 2013 p67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halkboard" pitchFamily="-111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1520" y="3573016"/>
            <a:ext cx="468052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sz="2000" b="0" dirty="0">
                <a:solidFill>
                  <a:srgbClr val="000000"/>
                </a:solidFill>
              </a:rPr>
              <a:t>Count blacks and subtract</a:t>
            </a:r>
          </a:p>
          <a:p>
            <a:pPr marL="742950" lvl="1" indent="-285750">
              <a:buClr>
                <a:schemeClr val="bg1"/>
              </a:buClr>
              <a:buFont typeface="Wingdings" charset="2"/>
              <a:buChar char="²"/>
            </a:pPr>
            <a:r>
              <a:rPr lang="en-GB" sz="1800" b="0" dirty="0">
                <a:solidFill>
                  <a:srgbClr val="000000"/>
                </a:solidFill>
              </a:rPr>
              <a:t>Notice 6 rows of 3 blacks &amp; 3 rows of 1 black</a:t>
            </a:r>
          </a:p>
          <a:p>
            <a:pPr marL="742950" lvl="1" indent="-285750">
              <a:buClr>
                <a:schemeClr val="bg1"/>
              </a:buClr>
              <a:buFont typeface="Wingdings" charset="2"/>
              <a:buChar char="²"/>
            </a:pPr>
            <a:r>
              <a:rPr lang="en-GB" sz="1800" b="0" dirty="0">
                <a:solidFill>
                  <a:srgbClr val="000000"/>
                </a:solidFill>
              </a:rPr>
              <a:t>Notice 6 columns of 3 black &amp; 3 columns of 1 black</a:t>
            </a:r>
          </a:p>
          <a:p>
            <a:pPr marL="742950" lvl="1" indent="-285750">
              <a:buClr>
                <a:schemeClr val="bg1"/>
              </a:buClr>
              <a:buFont typeface="Wingdings" charset="2"/>
              <a:buChar char="²"/>
            </a:pPr>
            <a:r>
              <a:rPr lang="en-GB" sz="1800" b="0" dirty="0">
                <a:solidFill>
                  <a:srgbClr val="000000"/>
                </a:solidFill>
              </a:rPr>
              <a:t>Notice diagonal stripes of blacks</a:t>
            </a:r>
          </a:p>
          <a:p>
            <a:pPr marL="742950" lvl="1" indent="-285750">
              <a:buClr>
                <a:schemeClr val="bg1"/>
              </a:buClr>
              <a:buFont typeface="Wingdings" charset="2"/>
              <a:buChar char="²"/>
            </a:pPr>
            <a:r>
              <a:rPr lang="en-GB" sz="1800" b="0" dirty="0" smtClean="0">
                <a:solidFill>
                  <a:srgbClr val="000000"/>
                </a:solidFill>
              </a:rPr>
              <a:t>Columns or rows: </a:t>
            </a:r>
            <a:br>
              <a:rPr lang="en-GB" sz="1800" b="0" dirty="0" smtClean="0">
                <a:solidFill>
                  <a:srgbClr val="000000"/>
                </a:solidFill>
              </a:rPr>
            </a:br>
            <a:r>
              <a:rPr lang="en-GB" sz="1800" b="0" dirty="0" smtClean="0">
                <a:solidFill>
                  <a:srgbClr val="000000"/>
                </a:solidFill>
              </a:rPr>
              <a:t>3 </a:t>
            </a:r>
            <a:r>
              <a:rPr lang="en-GB" sz="1800" b="0" dirty="0">
                <a:solidFill>
                  <a:srgbClr val="000000"/>
                </a:solidFill>
              </a:rPr>
              <a:t>lots of (3 + 3 + 1) blacks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b="0" dirty="0" smtClean="0">
                <a:solidFill>
                  <a:srgbClr val="000000"/>
                </a:solidFill>
              </a:rPr>
              <a:t>Similarly </a:t>
            </a:r>
            <a:r>
              <a:rPr lang="en-GB" sz="2000" b="0" dirty="0">
                <a:solidFill>
                  <a:srgbClr val="000000"/>
                </a:solidFill>
              </a:rPr>
              <a:t>for whites</a:t>
            </a:r>
          </a:p>
        </p:txBody>
      </p:sp>
    </p:spTree>
    <p:extLst>
      <p:ext uri="{BB962C8B-B14F-4D97-AF65-F5344CB8AC3E}">
        <p14:creationId xmlns:p14="http://schemas.microsoft.com/office/powerpoint/2010/main" val="7687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86" grpId="0" animBg="1"/>
      <p:bldP spid="87" grpId="0"/>
      <p:bldP spid="88" grpId="0" animBg="1"/>
      <p:bldP spid="89" grpId="0" animBg="1"/>
      <p:bldP spid="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079500"/>
            <a:ext cx="5816600" cy="5778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079500"/>
            <a:ext cx="5816600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Counts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079500"/>
            <a:ext cx="5816600" cy="5778500"/>
          </a:xfrm>
          <a:prstGeom prst="rect">
            <a:avLst/>
          </a:prstGeom>
        </p:spPr>
      </p:pic>
      <p:sp>
        <p:nvSpPr>
          <p:cNvPr id="120" name="Content Placeholder 2"/>
          <p:cNvSpPr txBox="1">
            <a:spLocks/>
          </p:cNvSpPr>
          <p:nvPr/>
        </p:nvSpPr>
        <p:spPr bwMode="auto">
          <a:xfrm>
            <a:off x="179512" y="1124744"/>
            <a:ext cx="2664296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For each row and column, how many cells are black?</a:t>
            </a:r>
            <a:endParaRPr lang="en-GB" b="0" dirty="0"/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0548664" y="2132856"/>
            <a:ext cx="914400" cy="612648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251520" y="3140968"/>
            <a:ext cx="2736304" cy="1152128"/>
          </a:xfrm>
          <a:prstGeom prst="wedgeRoundRectCallout">
            <a:avLst>
              <a:gd name="adj1" fmla="val 25003"/>
              <a:gd name="adj2" fmla="val -97185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  <a:t>What did you </a:t>
            </a:r>
            <a:b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</a:br>
            <a: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  <a:t>(have to) do </a:t>
            </a:r>
            <a:b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</a:br>
            <a: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  <a:t>with your attention?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21" name="Rounded Rectangular Callout 120"/>
          <p:cNvSpPr/>
          <p:nvPr/>
        </p:nvSpPr>
        <p:spPr bwMode="auto">
          <a:xfrm>
            <a:off x="251520" y="4725144"/>
            <a:ext cx="2736304" cy="1152128"/>
          </a:xfrm>
          <a:prstGeom prst="wedgeRoundRectCallout">
            <a:avLst>
              <a:gd name="adj1" fmla="val 50213"/>
              <a:gd name="adj2" fmla="val 10968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 smtClean="0">
                <a:solidFill>
                  <a:schemeClr val="tx2"/>
                </a:solidFill>
                <a:latin typeface="Chalkboard" pitchFamily="-111" charset="0"/>
              </a:rPr>
              <a:t>That is a ‘doing’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</a:t>
            </a:r>
            <a:r>
              <a:rPr lang="en-GB" sz="2000" b="0" dirty="0" smtClean="0">
                <a:solidFill>
                  <a:schemeClr val="tx2"/>
                </a:solidFill>
                <a:latin typeface="Chalkboard" pitchFamily="-111" charset="0"/>
              </a:rPr>
              <a:t>would be an</a:t>
            </a:r>
            <a:br>
              <a:rPr lang="en-GB" sz="2000" b="0" dirty="0" smtClean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000" b="0" dirty="0" smtClean="0">
                <a:solidFill>
                  <a:schemeClr val="tx2"/>
                </a:solidFill>
                <a:latin typeface="Chalkboard" pitchFamily="-111" charset="0"/>
              </a:rPr>
              <a:t>‘undoing’?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 rot="19926012">
            <a:off x="4139952" y="2532460"/>
            <a:ext cx="2520280" cy="79208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  <a:t>Too Hard!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  <p:sp>
        <p:nvSpPr>
          <p:cNvPr id="122" name="Rounded Rectangle 121"/>
          <p:cNvSpPr/>
          <p:nvPr/>
        </p:nvSpPr>
        <p:spPr bwMode="auto">
          <a:xfrm rot="2084486">
            <a:off x="5579059" y="4260652"/>
            <a:ext cx="2520280" cy="79208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  <a:t>Too Hard!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1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1" grpId="0" animBg="1"/>
      <p:bldP spid="54" grpId="0" animBg="1"/>
      <p:bldP spid="1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Specialising Undoing Grid Counts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96752"/>
            <a:ext cx="20955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933056"/>
            <a:ext cx="2095500" cy="212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933056"/>
            <a:ext cx="2095500" cy="212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1196752"/>
            <a:ext cx="2095500" cy="212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164084"/>
            <a:ext cx="2019300" cy="2120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1124744"/>
            <a:ext cx="2019300" cy="212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824" y="1196752"/>
            <a:ext cx="2095500" cy="212090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3" idx="2"/>
          </p:cNvCxnSpPr>
          <p:nvPr/>
        </p:nvCxnSpPr>
        <p:spPr bwMode="auto">
          <a:xfrm flipH="1">
            <a:off x="5292080" y="3317652"/>
            <a:ext cx="1767830" cy="6154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Straight Arrow Connector 18"/>
          <p:cNvCxnSpPr>
            <a:stCxn id="3" idx="2"/>
          </p:cNvCxnSpPr>
          <p:nvPr/>
        </p:nvCxnSpPr>
        <p:spPr bwMode="auto">
          <a:xfrm>
            <a:off x="7059910" y="3317652"/>
            <a:ext cx="824458" cy="6874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Rounded Rectangular Callout 20"/>
          <p:cNvSpPr/>
          <p:nvPr/>
        </p:nvSpPr>
        <p:spPr bwMode="auto">
          <a:xfrm>
            <a:off x="5076056" y="1772816"/>
            <a:ext cx="2880320" cy="1296144"/>
          </a:xfrm>
          <a:prstGeom prst="wedgeRoundRectCallout">
            <a:avLst>
              <a:gd name="adj1" fmla="val -62125"/>
              <a:gd name="adj2" fmla="val 10726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076056" y="1772816"/>
            <a:ext cx="2880320" cy="1296144"/>
          </a:xfrm>
          <a:prstGeom prst="wedgeRoundRectCallout">
            <a:avLst>
              <a:gd name="adj1" fmla="val -62125"/>
              <a:gd name="adj2" fmla="val 107260"/>
              <a:gd name="adj3" fmla="val 16667"/>
            </a:avLst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076056" y="1772816"/>
            <a:ext cx="2880320" cy="1296144"/>
          </a:xfrm>
          <a:prstGeom prst="wedgeRoundRectCallout">
            <a:avLst>
              <a:gd name="adj1" fmla="val 59499"/>
              <a:gd name="adj2" fmla="val 10484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What’s the same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is different?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779912" y="6110856"/>
            <a:ext cx="5112568" cy="72008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Invariance in the midst of change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279F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8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Specialising Undoing Grid Counts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52" y="3921720"/>
            <a:ext cx="2388904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04" y="3921720"/>
            <a:ext cx="2400300" cy="2387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216" y="3921720"/>
            <a:ext cx="2400300" cy="238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124744"/>
            <a:ext cx="2418951" cy="2448272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auto">
          <a:xfrm>
            <a:off x="4716016" y="1628800"/>
            <a:ext cx="2880320" cy="1296144"/>
          </a:xfrm>
          <a:prstGeom prst="wedgeRoundRectCallout">
            <a:avLst>
              <a:gd name="adj1" fmla="val -112426"/>
              <a:gd name="adj2" fmla="val 92743"/>
              <a:gd name="adj3" fmla="val 16667"/>
            </a:avLst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716016" y="1628800"/>
            <a:ext cx="2880320" cy="1296144"/>
          </a:xfrm>
          <a:prstGeom prst="wedgeRoundRectCallout">
            <a:avLst>
              <a:gd name="adj1" fmla="val -62125"/>
              <a:gd name="adj2" fmla="val 10726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4716016" y="1628800"/>
            <a:ext cx="2880320" cy="1296144"/>
          </a:xfrm>
          <a:prstGeom prst="wedgeRoundRectCallout">
            <a:avLst>
              <a:gd name="adj1" fmla="val -62125"/>
              <a:gd name="adj2" fmla="val 107260"/>
              <a:gd name="adj3" fmla="val 16667"/>
            </a:avLst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4716016" y="1628800"/>
            <a:ext cx="2880320" cy="1296144"/>
          </a:xfrm>
          <a:prstGeom prst="wedgeRoundRectCallout">
            <a:avLst>
              <a:gd name="adj1" fmla="val 59499"/>
              <a:gd name="adj2" fmla="val 10484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What’s the same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and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is different?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91880" y="2780928"/>
            <a:ext cx="5112568" cy="72008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Invariance in the midst of change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279F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9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90" name="Content Placeholder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Withdrawing from action</a:t>
            </a:r>
          </a:p>
          <a:p>
            <a:r>
              <a:rPr lang="en-GB" dirty="0" smtClean="0"/>
              <a:t>Becoming aware of an action, or a relationship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‘telling them so they remember’</a:t>
            </a:r>
            <a:br>
              <a:rPr lang="en-GB" dirty="0" smtClean="0"/>
            </a:br>
            <a:r>
              <a:rPr lang="en-GB" b="1" dirty="0" smtClean="0">
                <a:solidFill>
                  <a:srgbClr val="008000"/>
                </a:solidFill>
              </a:rPr>
              <a:t>BUT rather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immersing them in a culture of mathematical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44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43664" cy="609600"/>
          </a:xfrm>
        </p:spPr>
        <p:txBody>
          <a:bodyPr/>
          <a:lstStyle/>
          <a:p>
            <a:r>
              <a:rPr lang="en-GB" dirty="0" smtClean="0"/>
              <a:t>How Many Cells are Blue on Each Line?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892892"/>
            <a:ext cx="6480720" cy="5965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2892"/>
            <a:ext cx="6480720" cy="596510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 bwMode="auto">
          <a:xfrm>
            <a:off x="5724128" y="1700808"/>
            <a:ext cx="3096344" cy="1728192"/>
          </a:xfrm>
          <a:prstGeom prst="cloudCallout">
            <a:avLst>
              <a:gd name="adj1" fmla="val -68934"/>
              <a:gd name="adj2" fmla="val 57057"/>
            </a:avLst>
          </a:prstGeom>
          <a:solidFill>
            <a:schemeClr val="tx2"/>
          </a:solidFill>
          <a:ln w="9525" cap="flat" cmpd="sng" algn="ctr">
            <a:solidFill>
              <a:srgbClr val="F57B4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do you have to do with your attention?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0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Conjectures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2663825"/>
          </a:xfrm>
        </p:spPr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Everything said here today is a conjecture … to be tested in your experience</a:t>
            </a:r>
          </a:p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Arithmetic is the study of</a:t>
            </a:r>
          </a:p>
          <a:p>
            <a:pPr lvl="1">
              <a:buClrTx/>
              <a:buFont typeface="Lucida Grande"/>
              <a:buChar char="…"/>
            </a:pPr>
            <a:r>
              <a:rPr lang="en-GB">
                <a:latin typeface="Chalkboard" charset="0"/>
                <a:ea typeface="ＭＳ Ｐゴシック" charset="0"/>
              </a:rPr>
              <a:t> Actions on numbers</a:t>
            </a:r>
          </a:p>
          <a:p>
            <a:pPr lvl="1">
              <a:buClrTx/>
              <a:buFont typeface="Lucida Grande"/>
              <a:buChar char="…"/>
            </a:pPr>
            <a:r>
              <a:rPr lang="en-GB">
                <a:latin typeface="Chalkboard" charset="0"/>
                <a:ea typeface="ＭＳ Ｐゴシック" charset="0"/>
              </a:rPr>
              <a:t> Properties of those actions …</a:t>
            </a:r>
          </a:p>
          <a:p>
            <a:pPr marL="914400" lvl="2" indent="0">
              <a:buNone/>
            </a:pPr>
            <a:r>
              <a:rPr lang="en-GB">
                <a:solidFill>
                  <a:srgbClr val="0000D5"/>
                </a:solidFill>
                <a:latin typeface="Chalkboard" charset="0"/>
                <a:ea typeface="ＭＳ Ｐゴシック" charset="0"/>
              </a:rPr>
              <a:t>and hence properties of numbers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219700" y="2276475"/>
            <a:ext cx="3708400" cy="5762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000" b="0">
                <a:solidFill>
                  <a:srgbClr val="631908"/>
                </a:solidFill>
              </a:rPr>
              <a:t>Calculations are a by-product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313" y="3789015"/>
            <a:ext cx="8064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0"/>
              <a:buChar char="v"/>
            </a:pPr>
            <a:r>
              <a:rPr lang="en-GB" sz="2400" b="0">
                <a:solidFill>
                  <a:srgbClr val="800000"/>
                </a:solidFill>
              </a:rPr>
              <a:t>The best way to sensitise yourself to learners</a:t>
            </a:r>
          </a:p>
          <a:p>
            <a:pPr lvl="1">
              <a:spcBef>
                <a:spcPct val="20000"/>
              </a:spcBef>
              <a:buSzPct val="75000"/>
              <a:buFont typeface="Lucida Grande" charset="0"/>
              <a:buChar char="…"/>
            </a:pPr>
            <a:r>
              <a:rPr lang="en-GB" sz="2400" b="0">
                <a:solidFill>
                  <a:srgbClr val="800000"/>
                </a:solidFill>
              </a:rPr>
              <a:t>is to experience parallel phenomena yourself</a:t>
            </a:r>
          </a:p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0"/>
              <a:buChar char="v"/>
            </a:pPr>
            <a:r>
              <a:rPr lang="en-GB" sz="2400" b="0">
                <a:solidFill>
                  <a:srgbClr val="800000"/>
                </a:solidFill>
              </a:rPr>
              <a:t>So, what you get from this session is what you notice happening inside you!</a:t>
            </a:r>
          </a:p>
        </p:txBody>
      </p:sp>
    </p:spTree>
    <p:extLst>
      <p:ext uri="{BB962C8B-B14F-4D97-AF65-F5344CB8AC3E}">
        <p14:creationId xmlns:p14="http://schemas.microsoft.com/office/powerpoint/2010/main" val="214312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Cells are Coloured?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6541757" cy="602128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940152" y="1412776"/>
            <a:ext cx="3096344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Doing &amp; Undoing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4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&amp; Different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720080"/>
          </a:xfrm>
        </p:spPr>
        <p:txBody>
          <a:bodyPr/>
          <a:lstStyle/>
          <a:p>
            <a:r>
              <a:rPr lang="en-GB" dirty="0" smtClean="0"/>
              <a:t>What’s the same and what different between these?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1" y="1973925"/>
            <a:ext cx="4126875" cy="4263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34" y="1973926"/>
            <a:ext cx="4112438" cy="4248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973926"/>
            <a:ext cx="4111477" cy="424748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1835696" y="5805264"/>
            <a:ext cx="6336704" cy="864096"/>
          </a:xfrm>
          <a:prstGeom prst="wedgeRoundRectCallout">
            <a:avLst>
              <a:gd name="adj1" fmla="val -6731"/>
              <a:gd name="adj2" fmla="val -2641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How did you use your attention?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0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Triangle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4869160"/>
            <a:ext cx="4896544" cy="1584176"/>
          </a:xfrm>
        </p:spPr>
        <p:txBody>
          <a:bodyPr/>
          <a:lstStyle/>
          <a:p>
            <a:r>
              <a:rPr lang="en-GB"/>
              <a:t>In how many different ways might you count the triangles?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60212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00000"/>
                </a:solidFill>
              </a:rPr>
              <a:t>(5 + 4 + 3 + 2 + 1) </a:t>
            </a:r>
            <a:r>
              <a:rPr lang="en-GB" sz="2400" b="0" dirty="0">
                <a:solidFill>
                  <a:srgbClr val="000000"/>
                </a:solidFill>
              </a:rPr>
              <a:t>x 4 + 1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220072" y="6021288"/>
            <a:ext cx="3528392" cy="43204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800000"/>
                </a:solidFill>
                <a:latin typeface="Chalkboard" pitchFamily="-111" charset="0"/>
              </a:rPr>
              <a:t>What are you attending to?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980728"/>
            <a:ext cx="6489700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77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Queuing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6608734" cy="424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67544" y="4653136"/>
            <a:ext cx="6696744" cy="864096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544" y="4005064"/>
            <a:ext cx="6696744" cy="1512168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44" y="3356992"/>
            <a:ext cx="6696744" cy="2160240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544" y="2708920"/>
            <a:ext cx="6696744" cy="2808312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7544" y="2060848"/>
            <a:ext cx="6696744" cy="3456384"/>
          </a:xfrm>
          <a:prstGeom prst="rect">
            <a:avLst/>
          </a:prstGeom>
          <a:solidFill>
            <a:srgbClr val="FFF2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6376" y="1988840"/>
            <a:ext cx="389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</a:rPr>
              <a:t>B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6376" y="2492896"/>
            <a:ext cx="41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6376" y="2996952"/>
            <a:ext cx="395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00"/>
                </a:solidFill>
              </a:rPr>
              <a:t>C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3501008"/>
            <a:ext cx="413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1639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Mathematical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smtClean="0"/>
              <a:t>might you describe </a:t>
            </a:r>
            <a:r>
              <a:rPr lang="en-GB" dirty="0"/>
              <a:t>the mathematical thinking you have done so far today?</a:t>
            </a:r>
          </a:p>
          <a:p>
            <a:r>
              <a:rPr lang="en-GB" dirty="0"/>
              <a:t>How could you incorporate that into students</a:t>
            </a:r>
            <a:r>
              <a:rPr lang="en-GB" dirty="0" smtClean="0"/>
              <a:t>’ </a:t>
            </a:r>
            <a:r>
              <a:rPr lang="en-GB" dirty="0"/>
              <a:t>learning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have you been attending to:</a:t>
            </a:r>
          </a:p>
          <a:p>
            <a:pPr lvl="1"/>
            <a:r>
              <a:rPr lang="en-GB" dirty="0" smtClean="0"/>
              <a:t>Results?</a:t>
            </a:r>
          </a:p>
          <a:p>
            <a:pPr lvl="1"/>
            <a:r>
              <a:rPr lang="en-GB" dirty="0" smtClean="0"/>
              <a:t>Actions?</a:t>
            </a:r>
          </a:p>
          <a:p>
            <a:pPr lvl="1"/>
            <a:r>
              <a:rPr lang="en-GB" dirty="0" smtClean="0"/>
              <a:t>Effectiveness of actions?</a:t>
            </a:r>
          </a:p>
          <a:p>
            <a:pPr lvl="1"/>
            <a:r>
              <a:rPr lang="en-GB" dirty="0" smtClean="0"/>
              <a:t>Where effective actions came from or how they arose?</a:t>
            </a:r>
          </a:p>
          <a:p>
            <a:pPr lvl="1"/>
            <a:r>
              <a:rPr lang="en-GB" dirty="0" smtClean="0"/>
              <a:t>What you could make use of in the future?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56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as Self-Explanation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728192"/>
          </a:xfrm>
        </p:spPr>
        <p:txBody>
          <a:bodyPr/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(cognition)?</a:t>
            </a:r>
          </a:p>
          <a:p>
            <a:r>
              <a:rPr lang="en-GB" dirty="0"/>
              <a:t>What were the dominant emotions evoked? (affect)?</a:t>
            </a:r>
          </a:p>
          <a:p>
            <a:r>
              <a:rPr lang="en-GB" dirty="0"/>
              <a:t>What actions might you want to pursue further? (Awareness)</a:t>
            </a:r>
          </a:p>
        </p:txBody>
      </p:sp>
    </p:spTree>
    <p:extLst>
      <p:ext uri="{BB962C8B-B14F-4D97-AF65-F5344CB8AC3E}">
        <p14:creationId xmlns:p14="http://schemas.microsoft.com/office/powerpoint/2010/main" val="317565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Doing &amp; Undoing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33400" y="1066800"/>
            <a:ext cx="8382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adding 3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subtracting 4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subtracting from 7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1813" y="2780928"/>
            <a:ext cx="83820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are the analogues for multiplication?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multiplying by 3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dividing by 4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undoes </a:t>
            </a:r>
            <a:r>
              <a:rPr lang="ja-JP" altLang="en-US" b="0" dirty="0">
                <a:solidFill>
                  <a:srgbClr val="0000FF"/>
                </a:solidFill>
              </a:rPr>
              <a:t>‘</a:t>
            </a:r>
            <a:r>
              <a:rPr lang="en-US" altLang="ja-JP" b="0" dirty="0">
                <a:solidFill>
                  <a:srgbClr val="FF0000"/>
                </a:solidFill>
              </a:rPr>
              <a:t>multiplying by 3/4</a:t>
            </a:r>
            <a:r>
              <a:rPr lang="ja-JP" altLang="en-US" b="0" dirty="0">
                <a:solidFill>
                  <a:srgbClr val="0000FF"/>
                </a:solidFill>
              </a:rPr>
              <a:t>’</a:t>
            </a:r>
            <a:r>
              <a:rPr lang="en-US" altLang="ja-JP" b="0" dirty="0">
                <a:solidFill>
                  <a:srgbClr val="0000FF"/>
                </a:solidFill>
              </a:rPr>
              <a:t>?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Two different expressions!</a:t>
            </a:r>
          </a:p>
          <a:p>
            <a:pPr marL="1371600" lvl="2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Dividing by 3/4 </a:t>
            </a:r>
            <a:br>
              <a:rPr lang="en-US" b="0" dirty="0">
                <a:solidFill>
                  <a:srgbClr val="0000FF"/>
                </a:solidFill>
              </a:rPr>
            </a:br>
            <a:r>
              <a:rPr lang="en-US" b="0" dirty="0">
                <a:solidFill>
                  <a:srgbClr val="0000FF"/>
                </a:solidFill>
              </a:rPr>
              <a:t>  or Multiplying by 4 and dividing by 3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rgbClr val="800000"/>
              </a:buClr>
              <a:buSzPct val="75000"/>
              <a:buFont typeface="Wingdings" charset="2"/>
              <a:buChar char="v"/>
              <a:defRPr/>
            </a:pPr>
            <a:r>
              <a:rPr lang="en-US" b="0" dirty="0">
                <a:solidFill>
                  <a:srgbClr val="0000FF"/>
                </a:solidFill>
              </a:rPr>
              <a:t>What operation undoes </a:t>
            </a:r>
            <a:r>
              <a:rPr lang="en-US" b="0" dirty="0">
                <a:solidFill>
                  <a:srgbClr val="FF0000"/>
                </a:solidFill>
              </a:rPr>
              <a:t>dividing into 12</a:t>
            </a:r>
            <a:r>
              <a:rPr lang="en-US" b="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834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2" autoUpdateAnimBg="0"/>
      <p:bldP spid="4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John gives one of his marbles to Chris, they will then have the same number of marbles.</a:t>
            </a:r>
          </a:p>
          <a:p>
            <a:r>
              <a:rPr lang="en-GB" dirty="0"/>
              <a:t>If John gives three of his marbles to Anne and Anne gives two of her marbles to Kate, they will all then have the same number of marbles.</a:t>
            </a:r>
          </a:p>
          <a:p>
            <a:r>
              <a:rPr lang="en-GB" dirty="0"/>
              <a:t>If John gives two of his marbles to Quentin, then Quentin will have twice as many marbles as John then has.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619672" y="4653136"/>
            <a:ext cx="6480720" cy="1080120"/>
          </a:xfrm>
          <a:prstGeom prst="roundRect">
            <a:avLst/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What can be varied?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 smtClean="0">
                <a:solidFill>
                  <a:srgbClr val="FFFF00"/>
                </a:solidFill>
                <a:latin typeface="Chalkboard" pitchFamily="-111" charset="0"/>
              </a:rPr>
              <a:t>How does that change the thinking?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9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Think Of A Number (ThOAN)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3869432" cy="4392488"/>
          </a:xfrm>
        </p:spPr>
        <p:txBody>
          <a:bodyPr/>
          <a:lstStyle/>
          <a:p>
            <a:r>
              <a:rPr lang="en-GB"/>
              <a:t>Think of a number</a:t>
            </a:r>
          </a:p>
          <a:p>
            <a:r>
              <a:rPr lang="en-GB"/>
              <a:t>Add 2</a:t>
            </a:r>
          </a:p>
          <a:p>
            <a:r>
              <a:rPr lang="en-GB"/>
              <a:t>Multiply by 3</a:t>
            </a:r>
          </a:p>
          <a:p>
            <a:r>
              <a:rPr lang="en-GB"/>
              <a:t>Subtract 4</a:t>
            </a:r>
          </a:p>
          <a:p>
            <a:r>
              <a:rPr lang="en-GB"/>
              <a:t>Multiply by 2</a:t>
            </a:r>
          </a:p>
          <a:p>
            <a:r>
              <a:rPr lang="en-GB"/>
              <a:t>Add 2</a:t>
            </a:r>
          </a:p>
          <a:p>
            <a:r>
              <a:rPr lang="en-GB"/>
              <a:t>Divide by 6</a:t>
            </a:r>
          </a:p>
          <a:p>
            <a:r>
              <a:rPr lang="en-GB"/>
              <a:t>Subtract the number you first thought of</a:t>
            </a:r>
          </a:p>
          <a:p>
            <a:r>
              <a:rPr lang="en-GB"/>
              <a:t>Your answer is 1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8064" y="1156682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56956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+ 2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01966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245282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3x    + 2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28742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  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338893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6x   + 6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389298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   + 1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439704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1</a:t>
            </a:r>
          </a:p>
        </p:txBody>
      </p:sp>
      <p:pic>
        <p:nvPicPr>
          <p:cNvPr id="12" name="Picture 11" descr="smiley-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41168"/>
            <a:ext cx="710994" cy="72008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 bwMode="auto">
          <a:xfrm>
            <a:off x="5148064" y="11939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58873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104" y="20207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104" y="24499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8104" y="288487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7530" y="3400621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20072" y="3912809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2" name="Cloud Callout 31"/>
          <p:cNvSpPr/>
          <p:nvPr/>
        </p:nvSpPr>
        <p:spPr bwMode="auto">
          <a:xfrm>
            <a:off x="5148064" y="166073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5508104" y="2060424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5508104" y="249247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5" name="Cloud Callout 34"/>
          <p:cNvSpPr/>
          <p:nvPr/>
        </p:nvSpPr>
        <p:spPr bwMode="auto">
          <a:xfrm>
            <a:off x="5508104" y="2912829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5508104" y="342900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7" name="Cloud Callout 36"/>
          <p:cNvSpPr/>
          <p:nvPr/>
        </p:nvSpPr>
        <p:spPr bwMode="auto">
          <a:xfrm>
            <a:off x="5220072" y="3967846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9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768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Raise your hand up when you can see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064500" cy="273685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3/5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2/5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2/3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5/3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What other fractional actions can you see?</a:t>
            </a:r>
          </a:p>
        </p:txBody>
      </p:sp>
      <p:grpSp>
        <p:nvGrpSpPr>
          <p:cNvPr id="47107" name="Group 41"/>
          <p:cNvGrpSpPr>
            <a:grpSpLocks/>
          </p:cNvGrpSpPr>
          <p:nvPr/>
        </p:nvGrpSpPr>
        <p:grpSpPr bwMode="auto">
          <a:xfrm>
            <a:off x="2700338" y="1052513"/>
            <a:ext cx="2667000" cy="533400"/>
            <a:chOff x="1536" y="3312"/>
            <a:chExt cx="1680" cy="336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1536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1872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2208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2544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880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24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Inner &amp; Outer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Outer</a:t>
            </a:r>
          </a:p>
          <a:p>
            <a:pPr lvl="1"/>
            <a:r>
              <a:rPr lang="en-GB"/>
              <a:t>What task actually initiates explicitly</a:t>
            </a:r>
          </a:p>
          <a:p>
            <a:r>
              <a:rPr lang="en-GB"/>
              <a:t>Inner</a:t>
            </a:r>
          </a:p>
          <a:p>
            <a:pPr lvl="1"/>
            <a:r>
              <a:rPr lang="en-GB"/>
              <a:t>What mathematical concepts underpinned</a:t>
            </a:r>
          </a:p>
          <a:p>
            <a:pPr lvl="1"/>
            <a:r>
              <a:rPr lang="en-GB"/>
              <a:t>What mathematical themes encountered</a:t>
            </a:r>
          </a:p>
          <a:p>
            <a:pPr lvl="1"/>
            <a:r>
              <a:rPr lang="en-GB"/>
              <a:t>What mathematical powers invoked</a:t>
            </a:r>
          </a:p>
          <a:p>
            <a:pPr lvl="1"/>
            <a:r>
              <a:rPr lang="en-GB"/>
              <a:t>What personal propensities brought to awareness</a:t>
            </a:r>
          </a:p>
        </p:txBody>
      </p:sp>
    </p:spTree>
    <p:extLst>
      <p:ext uri="{BB962C8B-B14F-4D97-AF65-F5344CB8AC3E}">
        <p14:creationId xmlns:p14="http://schemas.microsoft.com/office/powerpoint/2010/main" val="53334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SWYS</a:t>
            </a:r>
          </a:p>
        </p:txBody>
      </p:sp>
      <p:grpSp>
        <p:nvGrpSpPr>
          <p:cNvPr id="422" name="Group 421"/>
          <p:cNvGrpSpPr/>
          <p:nvPr/>
        </p:nvGrpSpPr>
        <p:grpSpPr>
          <a:xfrm>
            <a:off x="1039189" y="1272012"/>
            <a:ext cx="1872208" cy="1377254"/>
            <a:chOff x="467544" y="1241926"/>
            <a:chExt cx="3389423" cy="2493365"/>
          </a:xfrm>
        </p:grpSpPr>
        <p:grpSp>
          <p:nvGrpSpPr>
            <p:cNvPr id="88" name="Group 87"/>
            <p:cNvGrpSpPr/>
            <p:nvPr/>
          </p:nvGrpSpPr>
          <p:grpSpPr>
            <a:xfrm>
              <a:off x="471964" y="3372050"/>
              <a:ext cx="2520280" cy="360040"/>
              <a:chOff x="4792444" y="3758924"/>
              <a:chExt cx="2520280" cy="360040"/>
            </a:xfrm>
            <a:solidFill>
              <a:srgbClr val="008000"/>
            </a:solidFill>
          </p:grpSpPr>
          <p:sp>
            <p:nvSpPr>
              <p:cNvPr id="5" name="Rectangle 4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71964" y="3012010"/>
              <a:ext cx="2520280" cy="360040"/>
              <a:chOff x="4792444" y="3398884"/>
              <a:chExt cx="2520280" cy="360040"/>
            </a:xfrm>
            <a:solidFill>
              <a:srgbClr val="008000"/>
            </a:solidFill>
          </p:grpSpPr>
          <p:sp>
            <p:nvSpPr>
              <p:cNvPr id="12" name="Rectangle 11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1964" y="2651970"/>
              <a:ext cx="2520280" cy="360040"/>
              <a:chOff x="4792444" y="3038844"/>
              <a:chExt cx="2520280" cy="360040"/>
            </a:xfrm>
            <a:solidFill>
              <a:srgbClr val="008000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71964" y="2291930"/>
              <a:ext cx="2520280" cy="360040"/>
              <a:chOff x="4792444" y="2678804"/>
              <a:chExt cx="2520280" cy="360040"/>
            </a:xfrm>
            <a:solidFill>
              <a:srgbClr val="008000"/>
            </a:solidFill>
          </p:grpSpPr>
          <p:sp>
            <p:nvSpPr>
              <p:cNvPr id="26" name="Rectangle 25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471964" y="1931890"/>
              <a:ext cx="2520280" cy="360040"/>
              <a:chOff x="4792444" y="2318764"/>
              <a:chExt cx="2520280" cy="360040"/>
            </a:xfrm>
            <a:solidFill>
              <a:srgbClr val="008000"/>
            </a:solidFill>
          </p:grpSpPr>
          <p:sp>
            <p:nvSpPr>
              <p:cNvPr id="33" name="Rectangle 32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67544" y="170080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41" name="Parallelogram 40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" name="Parallelogram 43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" name="Parallelogram 44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" name="Parallelogram 45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" name="Parallelogram 46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54301" y="1471367"/>
              <a:ext cx="2815909" cy="235254"/>
              <a:chOff x="5071636" y="2765870"/>
              <a:chExt cx="2815909" cy="235254"/>
            </a:xfrm>
          </p:grpSpPr>
          <p:sp>
            <p:nvSpPr>
              <p:cNvPr id="49" name="Parallelogram 48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" name="Parallelogram 49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1" name="Parallelogram 50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2" name="Parallelogram 51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3" name="Parallelogram 52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4" name="Parallelogram 53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5" name="Parallelogram 54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41058" y="1241926"/>
              <a:ext cx="2815909" cy="235254"/>
              <a:chOff x="5071636" y="2765870"/>
              <a:chExt cx="2815909" cy="235254"/>
            </a:xfrm>
          </p:grpSpPr>
          <p:sp>
            <p:nvSpPr>
              <p:cNvPr id="57" name="Parallelogram 56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8" name="Parallelogram 57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9" name="Parallelogram 58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0" name="Parallelogram 59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1" name="Parallelogram 60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" name="Parallelogram 61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" name="Parallelogram 62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992241" y="1244372"/>
              <a:ext cx="863708" cy="1048331"/>
              <a:chOff x="7596333" y="2309434"/>
              <a:chExt cx="863708" cy="1048331"/>
            </a:xfrm>
          </p:grpSpPr>
          <p:sp>
            <p:nvSpPr>
              <p:cNvPr id="65" name="Parallelogram 64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" name="Parallelogram 65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" name="Parallelogram 66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992244" y="1604060"/>
              <a:ext cx="863708" cy="1048331"/>
              <a:chOff x="7596333" y="2309434"/>
              <a:chExt cx="863708" cy="1048331"/>
            </a:xfrm>
          </p:grpSpPr>
          <p:sp>
            <p:nvSpPr>
              <p:cNvPr id="69" name="Parallelogram 68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" name="Parallelogram 69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" name="Parallelogram 70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992247" y="1963748"/>
              <a:ext cx="863708" cy="1048331"/>
              <a:chOff x="7596333" y="2309434"/>
              <a:chExt cx="863708" cy="1048331"/>
            </a:xfrm>
          </p:grpSpPr>
          <p:sp>
            <p:nvSpPr>
              <p:cNvPr id="73" name="Parallelogram 72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" name="Parallelogram 73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5" name="Parallelogram 74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992244" y="2325354"/>
              <a:ext cx="863708" cy="1048331"/>
              <a:chOff x="7596333" y="2309434"/>
              <a:chExt cx="863708" cy="1048331"/>
            </a:xfrm>
          </p:grpSpPr>
          <p:sp>
            <p:nvSpPr>
              <p:cNvPr id="77" name="Parallelogram 76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8" name="Parallelogram 77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9" name="Parallelogram 78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92241" y="2686960"/>
              <a:ext cx="863708" cy="1048331"/>
              <a:chOff x="7596333" y="2309434"/>
              <a:chExt cx="863708" cy="1048331"/>
            </a:xfrm>
          </p:grpSpPr>
          <p:sp>
            <p:nvSpPr>
              <p:cNvPr id="81" name="Parallelogram 80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2" name="Parallelogram 81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83" name="Parallelogram 82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423" name="Group 422"/>
          <p:cNvGrpSpPr/>
          <p:nvPr/>
        </p:nvGrpSpPr>
        <p:grpSpPr>
          <a:xfrm>
            <a:off x="3415451" y="1317819"/>
            <a:ext cx="1948637" cy="1331446"/>
            <a:chOff x="5143644" y="1226868"/>
            <a:chExt cx="3389423" cy="2493365"/>
          </a:xfrm>
        </p:grpSpPr>
        <p:grpSp>
          <p:nvGrpSpPr>
            <p:cNvPr id="169" name="Group 168"/>
            <p:cNvGrpSpPr/>
            <p:nvPr/>
          </p:nvGrpSpPr>
          <p:grpSpPr>
            <a:xfrm>
              <a:off x="5148064" y="3356992"/>
              <a:ext cx="2520280" cy="360040"/>
              <a:chOff x="4792444" y="3758924"/>
              <a:chExt cx="2520280" cy="360040"/>
            </a:xfrm>
            <a:solidFill>
              <a:srgbClr val="CCFFCC"/>
            </a:solidFill>
          </p:grpSpPr>
          <p:sp>
            <p:nvSpPr>
              <p:cNvPr id="170" name="Rectangle 169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5148064" y="2996952"/>
              <a:ext cx="2520280" cy="360040"/>
              <a:chOff x="4792444" y="3398884"/>
              <a:chExt cx="2520280" cy="360040"/>
            </a:xfrm>
            <a:solidFill>
              <a:srgbClr val="CCFFCC"/>
            </a:solidFill>
          </p:grpSpPr>
          <p:sp>
            <p:nvSpPr>
              <p:cNvPr id="178" name="Rectangle 177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5148064" y="2636912"/>
              <a:ext cx="2520280" cy="360040"/>
              <a:chOff x="4792444" y="3038844"/>
              <a:chExt cx="2520280" cy="360040"/>
            </a:xfrm>
            <a:solidFill>
              <a:srgbClr val="CCFFCC"/>
            </a:solidFill>
          </p:grpSpPr>
          <p:sp>
            <p:nvSpPr>
              <p:cNvPr id="186" name="Rectangle 185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148064" y="2276872"/>
              <a:ext cx="2520280" cy="360040"/>
              <a:chOff x="4792444" y="2678804"/>
              <a:chExt cx="2520280" cy="360040"/>
            </a:xfrm>
            <a:solidFill>
              <a:srgbClr val="CCFFCC"/>
            </a:solidFill>
          </p:grpSpPr>
          <p:sp>
            <p:nvSpPr>
              <p:cNvPr id="194" name="Rectangle 193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148064" y="1916832"/>
              <a:ext cx="2520280" cy="360040"/>
              <a:chOff x="4792444" y="2318764"/>
              <a:chExt cx="2520280" cy="360040"/>
            </a:xfrm>
            <a:solidFill>
              <a:srgbClr val="008000"/>
            </a:solidFill>
          </p:grpSpPr>
          <p:sp>
            <p:nvSpPr>
              <p:cNvPr id="202" name="Rectangle 201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143644" y="1685750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10" name="Parallelogram 20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1" name="Parallelogram 21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2" name="Parallelogram 21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3" name="Parallelogram 21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4" name="Parallelogram 21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5" name="Parallelogram 21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6" name="Parallelogram 21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430401" y="1456309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18" name="Parallelogram 21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19" name="Parallelogram 21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0" name="Parallelogram 21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1" name="Parallelogram 22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2" name="Parallelogram 22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3" name="Parallelogram 22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4" name="Parallelogram 22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5717158" y="122686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226" name="Parallelogram 225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7" name="Parallelogram 226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8" name="Parallelogram 227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29" name="Parallelogram 228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0" name="Parallelogram 229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1" name="Parallelogram 230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2" name="Parallelogram 231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7668341" y="1229314"/>
              <a:ext cx="863708" cy="1048331"/>
              <a:chOff x="7596333" y="2309434"/>
              <a:chExt cx="863708" cy="1048331"/>
            </a:xfrm>
          </p:grpSpPr>
          <p:sp>
            <p:nvSpPr>
              <p:cNvPr id="234" name="Parallelogram 23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5" name="Parallelogram 23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6" name="Parallelogram 23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7668344" y="1589002"/>
              <a:ext cx="863708" cy="1048331"/>
              <a:chOff x="7596333" y="2309434"/>
              <a:chExt cx="863708" cy="1048331"/>
            </a:xfrm>
          </p:grpSpPr>
          <p:sp>
            <p:nvSpPr>
              <p:cNvPr id="238" name="Parallelogram 23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39" name="Parallelogram 23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0" name="Parallelogram 23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7668347" y="1948690"/>
              <a:ext cx="863708" cy="1048331"/>
              <a:chOff x="7596333" y="2309434"/>
              <a:chExt cx="863708" cy="1048331"/>
            </a:xfrm>
          </p:grpSpPr>
          <p:sp>
            <p:nvSpPr>
              <p:cNvPr id="242" name="Parallelogram 24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3" name="Parallelogram 24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4" name="Parallelogram 24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7668344" y="2310296"/>
              <a:ext cx="863708" cy="1048331"/>
              <a:chOff x="7596333" y="2309434"/>
              <a:chExt cx="863708" cy="1048331"/>
            </a:xfrm>
          </p:grpSpPr>
          <p:sp>
            <p:nvSpPr>
              <p:cNvPr id="246" name="Parallelogram 24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7" name="Parallelogram 24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48" name="Parallelogram 24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7668341" y="2671902"/>
              <a:ext cx="863708" cy="1048331"/>
              <a:chOff x="7596333" y="2309434"/>
              <a:chExt cx="863708" cy="1048331"/>
            </a:xfrm>
          </p:grpSpPr>
          <p:sp>
            <p:nvSpPr>
              <p:cNvPr id="250" name="Parallelogram 24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2" name="Parallelogram 25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424" name="Group 423"/>
          <p:cNvGrpSpPr/>
          <p:nvPr/>
        </p:nvGrpSpPr>
        <p:grpSpPr>
          <a:xfrm>
            <a:off x="5863724" y="1268760"/>
            <a:ext cx="1876628" cy="1380506"/>
            <a:chOff x="463124" y="3963172"/>
            <a:chExt cx="3389423" cy="2493365"/>
          </a:xfrm>
        </p:grpSpPr>
        <p:grpSp>
          <p:nvGrpSpPr>
            <p:cNvPr id="253" name="Group 252"/>
            <p:cNvGrpSpPr/>
            <p:nvPr/>
          </p:nvGrpSpPr>
          <p:grpSpPr>
            <a:xfrm>
              <a:off x="467544" y="6093296"/>
              <a:ext cx="2520280" cy="360040"/>
              <a:chOff x="4792444" y="3758924"/>
              <a:chExt cx="2520280" cy="360040"/>
            </a:xfrm>
            <a:solidFill>
              <a:srgbClr val="CCFFCC"/>
            </a:solidFill>
          </p:grpSpPr>
          <p:sp>
            <p:nvSpPr>
              <p:cNvPr id="254" name="Rectangle 253"/>
              <p:cNvSpPr/>
              <p:nvPr/>
            </p:nvSpPr>
            <p:spPr bwMode="auto">
              <a:xfrm>
                <a:off x="47924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515248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551252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587256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623260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6592644" y="375892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6952684" y="375892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467544" y="5733256"/>
              <a:ext cx="2520280" cy="360040"/>
              <a:chOff x="4792444" y="3398884"/>
              <a:chExt cx="2520280" cy="360040"/>
            </a:xfrm>
            <a:solidFill>
              <a:srgbClr val="CCFFCC"/>
            </a:solidFill>
          </p:grpSpPr>
          <p:sp>
            <p:nvSpPr>
              <p:cNvPr id="262" name="Rectangle 261"/>
              <p:cNvSpPr/>
              <p:nvPr/>
            </p:nvSpPr>
            <p:spPr bwMode="auto">
              <a:xfrm>
                <a:off x="47924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515248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551252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587256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623260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6592644" y="339888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6952684" y="339888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467544" y="5373216"/>
              <a:ext cx="2520280" cy="360040"/>
              <a:chOff x="4792444" y="3038844"/>
              <a:chExt cx="2520280" cy="360040"/>
            </a:xfrm>
            <a:solidFill>
              <a:srgbClr val="CCFFCC"/>
            </a:solidFill>
          </p:grpSpPr>
          <p:sp>
            <p:nvSpPr>
              <p:cNvPr id="270" name="Rectangle 269"/>
              <p:cNvSpPr/>
              <p:nvPr/>
            </p:nvSpPr>
            <p:spPr bwMode="auto">
              <a:xfrm>
                <a:off x="47924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515248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551252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587256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623260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6592644" y="303884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6952684" y="303884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467544" y="5013176"/>
              <a:ext cx="2520280" cy="360040"/>
              <a:chOff x="4792444" y="2678804"/>
              <a:chExt cx="2520280" cy="360040"/>
            </a:xfrm>
            <a:solidFill>
              <a:srgbClr val="CCFFCC"/>
            </a:solidFill>
          </p:grpSpPr>
          <p:sp>
            <p:nvSpPr>
              <p:cNvPr id="278" name="Rectangle 277"/>
              <p:cNvSpPr/>
              <p:nvPr/>
            </p:nvSpPr>
            <p:spPr bwMode="auto">
              <a:xfrm>
                <a:off x="47924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515248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551252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587256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623260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6592644" y="267880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6952684" y="267880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67544" y="4653136"/>
              <a:ext cx="2520280" cy="360040"/>
              <a:chOff x="4792444" y="2318764"/>
              <a:chExt cx="2520280" cy="360040"/>
            </a:xfrm>
            <a:solidFill>
              <a:srgbClr val="CCFFCC"/>
            </a:solidFill>
          </p:grpSpPr>
          <p:sp>
            <p:nvSpPr>
              <p:cNvPr id="286" name="Rectangle 285"/>
              <p:cNvSpPr/>
              <p:nvPr/>
            </p:nvSpPr>
            <p:spPr bwMode="auto">
              <a:xfrm>
                <a:off x="47924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515248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551252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587256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623260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6592644" y="2318764"/>
                <a:ext cx="360040" cy="360040"/>
              </a:xfrm>
              <a:prstGeom prst="rect">
                <a:avLst/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6952684" y="2318764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63124" y="4422054"/>
              <a:ext cx="2815909" cy="235254"/>
              <a:chOff x="5071636" y="2765870"/>
              <a:chExt cx="2815909" cy="235254"/>
            </a:xfrm>
            <a:solidFill>
              <a:srgbClr val="CCFFCC"/>
            </a:solidFill>
          </p:grpSpPr>
          <p:sp>
            <p:nvSpPr>
              <p:cNvPr id="294" name="Parallelogram 293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5" name="Parallelogram 294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6" name="Parallelogram 295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7" name="Parallelogram 296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8" name="Parallelogram 297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299" name="Parallelogram 298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0" name="Parallelogram 299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749881" y="4192613"/>
              <a:ext cx="2815909" cy="235254"/>
              <a:chOff x="5071636" y="2765870"/>
              <a:chExt cx="2815909" cy="235254"/>
            </a:xfrm>
            <a:solidFill>
              <a:srgbClr val="CCFFCC"/>
            </a:solidFill>
          </p:grpSpPr>
          <p:sp>
            <p:nvSpPr>
              <p:cNvPr id="302" name="Parallelogram 30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3" name="Parallelogram 30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4" name="Parallelogram 30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5" name="Parallelogram 30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6" name="Parallelogram 30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7" name="Parallelogram 30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08" name="Parallelogram 30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1036638" y="3963172"/>
              <a:ext cx="2815909" cy="235254"/>
              <a:chOff x="5071636" y="2765870"/>
              <a:chExt cx="2815909" cy="235254"/>
            </a:xfrm>
          </p:grpSpPr>
          <p:sp>
            <p:nvSpPr>
              <p:cNvPr id="310" name="Parallelogram 30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1" name="Parallelogram 31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2" name="Parallelogram 31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3" name="Parallelogram 31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4" name="Parallelogram 31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5" name="Parallelogram 31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6" name="Parallelogram 31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2987821" y="3965618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18" name="Parallelogram 31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19" name="Parallelogram 31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0" name="Parallelogram 31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2987824" y="4325306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22" name="Parallelogram 32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3" name="Parallelogram 32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4" name="Parallelogram 32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2987827" y="4684994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26" name="Parallelogram 32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7" name="Parallelogram 32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28" name="Parallelogram 32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2987824" y="5046600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30" name="Parallelogram 32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1" name="Parallelogram 33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2" name="Parallelogram 33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333" name="Group 332"/>
            <p:cNvGrpSpPr/>
            <p:nvPr/>
          </p:nvGrpSpPr>
          <p:grpSpPr>
            <a:xfrm>
              <a:off x="2987821" y="5408206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334" name="Parallelogram 33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5" name="Parallelogram 33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336" name="Parallelogram 33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665" name="Group 664"/>
          <p:cNvGrpSpPr/>
          <p:nvPr/>
        </p:nvGrpSpPr>
        <p:grpSpPr>
          <a:xfrm>
            <a:off x="895173" y="3171085"/>
            <a:ext cx="1944216" cy="1430226"/>
            <a:chOff x="323528" y="3171084"/>
            <a:chExt cx="3389423" cy="2493365"/>
          </a:xfrm>
        </p:grpSpPr>
        <p:grpSp>
          <p:nvGrpSpPr>
            <p:cNvPr id="425" name="Group 424"/>
            <p:cNvGrpSpPr/>
            <p:nvPr/>
          </p:nvGrpSpPr>
          <p:grpSpPr>
            <a:xfrm>
              <a:off x="327948" y="3861048"/>
              <a:ext cx="2520280" cy="1800200"/>
              <a:chOff x="5076056" y="2996952"/>
              <a:chExt cx="2520280" cy="1800200"/>
            </a:xfrm>
          </p:grpSpPr>
          <p:sp>
            <p:nvSpPr>
              <p:cNvPr id="426" name="Rectangle 425"/>
              <p:cNvSpPr/>
              <p:nvPr/>
            </p:nvSpPr>
            <p:spPr bwMode="auto">
              <a:xfrm>
                <a:off x="50760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 bwMode="auto">
              <a:xfrm>
                <a:off x="54360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579613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615617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651621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68762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7236296" y="443711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50760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54360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 bwMode="auto">
              <a:xfrm>
                <a:off x="579613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615617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651621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68762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7236296" y="407707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50760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54360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579613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3" name="Rectangle 442"/>
              <p:cNvSpPr/>
              <p:nvPr/>
            </p:nvSpPr>
            <p:spPr bwMode="auto">
              <a:xfrm>
                <a:off x="615617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651621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68762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7236296" y="371703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50760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54360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579613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615617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 bwMode="auto">
              <a:xfrm>
                <a:off x="651621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68762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7236296" y="335699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50760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543609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579613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615617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651621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59" name="Rectangle 458"/>
              <p:cNvSpPr/>
              <p:nvPr/>
            </p:nvSpPr>
            <p:spPr bwMode="auto">
              <a:xfrm>
                <a:off x="68762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0" name="Rectangle 459"/>
              <p:cNvSpPr/>
              <p:nvPr/>
            </p:nvSpPr>
            <p:spPr bwMode="auto">
              <a:xfrm>
                <a:off x="7236296" y="299695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323528" y="3629966"/>
              <a:ext cx="2815909" cy="235254"/>
              <a:chOff x="5071636" y="2765870"/>
              <a:chExt cx="2815909" cy="235254"/>
            </a:xfrm>
          </p:grpSpPr>
          <p:sp>
            <p:nvSpPr>
              <p:cNvPr id="462" name="Parallelogram 46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3" name="Parallelogram 46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4" name="Parallelogram 46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5" name="Parallelogram 46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6" name="Parallelogram 46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7" name="Parallelogram 46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68" name="Parallelogram 46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69" name="Group 468"/>
            <p:cNvGrpSpPr/>
            <p:nvPr/>
          </p:nvGrpSpPr>
          <p:grpSpPr>
            <a:xfrm>
              <a:off x="610285" y="3400525"/>
              <a:ext cx="2815909" cy="235254"/>
              <a:chOff x="5071636" y="2765870"/>
              <a:chExt cx="2815909" cy="235254"/>
            </a:xfrm>
          </p:grpSpPr>
          <p:sp>
            <p:nvSpPr>
              <p:cNvPr id="470" name="Parallelogram 46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1" name="Parallelogram 47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2" name="Parallelogram 47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3" name="Parallelogram 47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4" name="Parallelogram 47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5" name="Parallelogram 47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6" name="Parallelogram 47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897042" y="3171084"/>
              <a:ext cx="2815909" cy="235254"/>
              <a:chOff x="5071636" y="2765870"/>
              <a:chExt cx="2815909" cy="235254"/>
            </a:xfrm>
          </p:grpSpPr>
          <p:sp>
            <p:nvSpPr>
              <p:cNvPr id="478" name="Parallelogram 47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79" name="Parallelogram 47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0" name="Parallelogram 47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1" name="Parallelogram 48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2" name="Parallelogram 48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3" name="Parallelogram 48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4" name="Parallelogram 48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2848225" y="3173530"/>
              <a:ext cx="863708" cy="1048331"/>
              <a:chOff x="7596333" y="2309434"/>
              <a:chExt cx="863708" cy="1048331"/>
            </a:xfrm>
          </p:grpSpPr>
          <p:sp>
            <p:nvSpPr>
              <p:cNvPr id="486" name="Parallelogram 48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7" name="Parallelogram 48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88" name="Parallelogram 48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2848228" y="3533218"/>
              <a:ext cx="863708" cy="1048331"/>
              <a:chOff x="7596333" y="2309434"/>
              <a:chExt cx="863708" cy="1048331"/>
            </a:xfrm>
          </p:grpSpPr>
          <p:sp>
            <p:nvSpPr>
              <p:cNvPr id="490" name="Parallelogram 48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1" name="Parallelogram 49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2" name="Parallelogram 49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2848231" y="3892906"/>
              <a:ext cx="863708" cy="1048331"/>
              <a:chOff x="7596333" y="2309434"/>
              <a:chExt cx="863708" cy="1048331"/>
            </a:xfrm>
          </p:grpSpPr>
          <p:sp>
            <p:nvSpPr>
              <p:cNvPr id="494" name="Parallelogram 49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5" name="Parallelogram 49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6" name="Parallelogram 49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2848228" y="4254512"/>
              <a:ext cx="863708" cy="1048331"/>
              <a:chOff x="7596333" y="2309434"/>
              <a:chExt cx="863708" cy="1048331"/>
            </a:xfrm>
          </p:grpSpPr>
          <p:sp>
            <p:nvSpPr>
              <p:cNvPr id="498" name="Parallelogram 49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499" name="Parallelogram 49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0" name="Parallelogram 49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501" name="Group 500"/>
            <p:cNvGrpSpPr/>
            <p:nvPr/>
          </p:nvGrpSpPr>
          <p:grpSpPr>
            <a:xfrm>
              <a:off x="2848225" y="4616118"/>
              <a:ext cx="863708" cy="1048331"/>
              <a:chOff x="7596333" y="2309434"/>
              <a:chExt cx="863708" cy="1048331"/>
            </a:xfrm>
          </p:grpSpPr>
          <p:sp>
            <p:nvSpPr>
              <p:cNvPr id="502" name="Parallelogram 50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3" name="Parallelogram 50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504" name="Parallelogram 50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666" name="Group 665"/>
          <p:cNvGrpSpPr/>
          <p:nvPr/>
        </p:nvGrpSpPr>
        <p:grpSpPr>
          <a:xfrm>
            <a:off x="3345002" y="3212975"/>
            <a:ext cx="1887270" cy="1388335"/>
            <a:chOff x="4423564" y="3099076"/>
            <a:chExt cx="3389423" cy="2493365"/>
          </a:xfrm>
        </p:grpSpPr>
        <p:sp>
          <p:nvSpPr>
            <p:cNvPr id="586" name="Rectangle 585"/>
            <p:cNvSpPr/>
            <p:nvPr/>
          </p:nvSpPr>
          <p:spPr bwMode="auto">
            <a:xfrm>
              <a:off x="442798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7" name="Rectangle 586"/>
            <p:cNvSpPr/>
            <p:nvPr/>
          </p:nvSpPr>
          <p:spPr bwMode="auto">
            <a:xfrm>
              <a:off x="478802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514806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550810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0" name="Rectangle 589"/>
            <p:cNvSpPr/>
            <p:nvPr/>
          </p:nvSpPr>
          <p:spPr bwMode="auto">
            <a:xfrm>
              <a:off x="586814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1" name="Rectangle 590"/>
            <p:cNvSpPr/>
            <p:nvPr/>
          </p:nvSpPr>
          <p:spPr bwMode="auto">
            <a:xfrm>
              <a:off x="622818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2" name="Rectangle 591"/>
            <p:cNvSpPr/>
            <p:nvPr/>
          </p:nvSpPr>
          <p:spPr bwMode="auto">
            <a:xfrm>
              <a:off x="6588224" y="522920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3" name="Rectangle 592"/>
            <p:cNvSpPr/>
            <p:nvPr/>
          </p:nvSpPr>
          <p:spPr bwMode="auto">
            <a:xfrm>
              <a:off x="442798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4" name="Rectangle 593"/>
            <p:cNvSpPr/>
            <p:nvPr/>
          </p:nvSpPr>
          <p:spPr bwMode="auto">
            <a:xfrm>
              <a:off x="478802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5" name="Rectangle 594"/>
            <p:cNvSpPr/>
            <p:nvPr/>
          </p:nvSpPr>
          <p:spPr bwMode="auto">
            <a:xfrm>
              <a:off x="514806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6" name="Rectangle 595"/>
            <p:cNvSpPr/>
            <p:nvPr/>
          </p:nvSpPr>
          <p:spPr bwMode="auto">
            <a:xfrm>
              <a:off x="550810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7" name="Rectangle 596"/>
            <p:cNvSpPr/>
            <p:nvPr/>
          </p:nvSpPr>
          <p:spPr bwMode="auto">
            <a:xfrm>
              <a:off x="586814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622818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9" name="Rectangle 598"/>
            <p:cNvSpPr/>
            <p:nvPr/>
          </p:nvSpPr>
          <p:spPr bwMode="auto">
            <a:xfrm>
              <a:off x="6588224" y="486916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0" name="Rectangle 599"/>
            <p:cNvSpPr/>
            <p:nvPr/>
          </p:nvSpPr>
          <p:spPr bwMode="auto">
            <a:xfrm>
              <a:off x="442798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1" name="Rectangle 600"/>
            <p:cNvSpPr/>
            <p:nvPr/>
          </p:nvSpPr>
          <p:spPr bwMode="auto">
            <a:xfrm>
              <a:off x="478802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2" name="Rectangle 601"/>
            <p:cNvSpPr/>
            <p:nvPr/>
          </p:nvSpPr>
          <p:spPr bwMode="auto">
            <a:xfrm>
              <a:off x="514806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3" name="Rectangle 602"/>
            <p:cNvSpPr/>
            <p:nvPr/>
          </p:nvSpPr>
          <p:spPr bwMode="auto">
            <a:xfrm>
              <a:off x="550810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4" name="Rectangle 603"/>
            <p:cNvSpPr/>
            <p:nvPr/>
          </p:nvSpPr>
          <p:spPr bwMode="auto">
            <a:xfrm>
              <a:off x="586814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5" name="Rectangle 604"/>
            <p:cNvSpPr/>
            <p:nvPr/>
          </p:nvSpPr>
          <p:spPr bwMode="auto">
            <a:xfrm>
              <a:off x="622818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6" name="Rectangle 605"/>
            <p:cNvSpPr/>
            <p:nvPr/>
          </p:nvSpPr>
          <p:spPr bwMode="auto">
            <a:xfrm>
              <a:off x="6588224" y="450912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7" name="Rectangle 606"/>
            <p:cNvSpPr/>
            <p:nvPr/>
          </p:nvSpPr>
          <p:spPr bwMode="auto">
            <a:xfrm>
              <a:off x="442798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8" name="Rectangle 607"/>
            <p:cNvSpPr/>
            <p:nvPr/>
          </p:nvSpPr>
          <p:spPr bwMode="auto">
            <a:xfrm>
              <a:off x="478802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9" name="Rectangle 608"/>
            <p:cNvSpPr/>
            <p:nvPr/>
          </p:nvSpPr>
          <p:spPr bwMode="auto">
            <a:xfrm>
              <a:off x="514806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0" name="Rectangle 609"/>
            <p:cNvSpPr/>
            <p:nvPr/>
          </p:nvSpPr>
          <p:spPr bwMode="auto">
            <a:xfrm>
              <a:off x="550810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1" name="Rectangle 610"/>
            <p:cNvSpPr/>
            <p:nvPr/>
          </p:nvSpPr>
          <p:spPr bwMode="auto">
            <a:xfrm>
              <a:off x="586814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2" name="Rectangle 611"/>
            <p:cNvSpPr/>
            <p:nvPr/>
          </p:nvSpPr>
          <p:spPr bwMode="auto">
            <a:xfrm>
              <a:off x="622818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3" name="Rectangle 612"/>
            <p:cNvSpPr/>
            <p:nvPr/>
          </p:nvSpPr>
          <p:spPr bwMode="auto">
            <a:xfrm>
              <a:off x="6588224" y="4149080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4" name="Rectangle 613"/>
            <p:cNvSpPr/>
            <p:nvPr/>
          </p:nvSpPr>
          <p:spPr bwMode="auto">
            <a:xfrm>
              <a:off x="442798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5" name="Rectangle 614"/>
            <p:cNvSpPr/>
            <p:nvPr/>
          </p:nvSpPr>
          <p:spPr bwMode="auto">
            <a:xfrm>
              <a:off x="478802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6" name="Rectangle 615"/>
            <p:cNvSpPr/>
            <p:nvPr/>
          </p:nvSpPr>
          <p:spPr bwMode="auto">
            <a:xfrm>
              <a:off x="514806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7" name="Rectangle 616"/>
            <p:cNvSpPr/>
            <p:nvPr/>
          </p:nvSpPr>
          <p:spPr bwMode="auto">
            <a:xfrm>
              <a:off x="550810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8" name="Rectangle 617"/>
            <p:cNvSpPr/>
            <p:nvPr/>
          </p:nvSpPr>
          <p:spPr bwMode="auto">
            <a:xfrm>
              <a:off x="586814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9" name="Rectangle 618"/>
            <p:cNvSpPr/>
            <p:nvPr/>
          </p:nvSpPr>
          <p:spPr bwMode="auto">
            <a:xfrm>
              <a:off x="622818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20" name="Rectangle 619"/>
            <p:cNvSpPr/>
            <p:nvPr/>
          </p:nvSpPr>
          <p:spPr bwMode="auto">
            <a:xfrm>
              <a:off x="6588224" y="3789040"/>
              <a:ext cx="360040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grpSp>
          <p:nvGrpSpPr>
            <p:cNvPr id="621" name="Group 620"/>
            <p:cNvGrpSpPr/>
            <p:nvPr/>
          </p:nvGrpSpPr>
          <p:grpSpPr>
            <a:xfrm>
              <a:off x="4423564" y="3557958"/>
              <a:ext cx="2815909" cy="235254"/>
              <a:chOff x="5071636" y="2765870"/>
              <a:chExt cx="2815909" cy="235254"/>
            </a:xfrm>
            <a:solidFill>
              <a:srgbClr val="008000"/>
            </a:solidFill>
          </p:grpSpPr>
          <p:sp>
            <p:nvSpPr>
              <p:cNvPr id="622" name="Parallelogram 62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3" name="Parallelogram 62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4" name="Parallelogram 62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5" name="Parallelogram 62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6" name="Parallelogram 62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7" name="Parallelogram 62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28" name="Parallelogram 62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29" name="Group 628"/>
            <p:cNvGrpSpPr/>
            <p:nvPr/>
          </p:nvGrpSpPr>
          <p:grpSpPr>
            <a:xfrm>
              <a:off x="4710321" y="3328517"/>
              <a:ext cx="2815909" cy="235254"/>
              <a:chOff x="5071636" y="2765870"/>
              <a:chExt cx="2815909" cy="235254"/>
            </a:xfrm>
          </p:grpSpPr>
          <p:sp>
            <p:nvSpPr>
              <p:cNvPr id="630" name="Parallelogram 62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1" name="Parallelogram 63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2" name="Parallelogram 63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3" name="Parallelogram 63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4" name="Parallelogram 63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5" name="Parallelogram 63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6" name="Parallelogram 63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37" name="Group 636"/>
            <p:cNvGrpSpPr/>
            <p:nvPr/>
          </p:nvGrpSpPr>
          <p:grpSpPr>
            <a:xfrm>
              <a:off x="4997078" y="3099076"/>
              <a:ext cx="2815909" cy="235254"/>
              <a:chOff x="5071636" y="2765870"/>
              <a:chExt cx="2815909" cy="235254"/>
            </a:xfrm>
          </p:grpSpPr>
          <p:sp>
            <p:nvSpPr>
              <p:cNvPr id="638" name="Parallelogram 637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39" name="Parallelogram 638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0" name="Parallelogram 639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1" name="Parallelogram 640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2" name="Parallelogram 641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3" name="Parallelogram 642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4" name="Parallelogram 643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5" name="Group 644"/>
            <p:cNvGrpSpPr/>
            <p:nvPr/>
          </p:nvGrpSpPr>
          <p:grpSpPr>
            <a:xfrm>
              <a:off x="6948261" y="3101522"/>
              <a:ext cx="863708" cy="1048331"/>
              <a:chOff x="7596333" y="2309434"/>
              <a:chExt cx="863708" cy="1048331"/>
            </a:xfrm>
          </p:grpSpPr>
          <p:sp>
            <p:nvSpPr>
              <p:cNvPr id="646" name="Parallelogram 64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7" name="Parallelogram 64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48" name="Parallelogram 64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49" name="Group 648"/>
            <p:cNvGrpSpPr/>
            <p:nvPr/>
          </p:nvGrpSpPr>
          <p:grpSpPr>
            <a:xfrm>
              <a:off x="6948264" y="3461210"/>
              <a:ext cx="863708" cy="1048331"/>
              <a:chOff x="7596333" y="2309434"/>
              <a:chExt cx="863708" cy="1048331"/>
            </a:xfrm>
          </p:grpSpPr>
          <p:sp>
            <p:nvSpPr>
              <p:cNvPr id="650" name="Parallelogram 64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1" name="Parallelogram 65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2" name="Parallelogram 65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53" name="Group 652"/>
            <p:cNvGrpSpPr/>
            <p:nvPr/>
          </p:nvGrpSpPr>
          <p:grpSpPr>
            <a:xfrm>
              <a:off x="6948267" y="3820898"/>
              <a:ext cx="863708" cy="1048331"/>
              <a:chOff x="7596333" y="2309434"/>
              <a:chExt cx="863708" cy="1048331"/>
            </a:xfrm>
          </p:grpSpPr>
          <p:sp>
            <p:nvSpPr>
              <p:cNvPr id="654" name="Parallelogram 65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5" name="Parallelogram 65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6" name="Parallelogram 65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57" name="Group 656"/>
            <p:cNvGrpSpPr/>
            <p:nvPr/>
          </p:nvGrpSpPr>
          <p:grpSpPr>
            <a:xfrm>
              <a:off x="6948264" y="4182504"/>
              <a:ext cx="863708" cy="1048331"/>
              <a:chOff x="7596333" y="2309434"/>
              <a:chExt cx="863708" cy="1048331"/>
            </a:xfrm>
          </p:grpSpPr>
          <p:sp>
            <p:nvSpPr>
              <p:cNvPr id="658" name="Parallelogram 65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59" name="Parallelogram 65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0" name="Parallelogram 65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661" name="Group 660"/>
            <p:cNvGrpSpPr/>
            <p:nvPr/>
          </p:nvGrpSpPr>
          <p:grpSpPr>
            <a:xfrm>
              <a:off x="6948261" y="4544110"/>
              <a:ext cx="863708" cy="1048331"/>
              <a:chOff x="7596333" y="2309434"/>
              <a:chExt cx="863708" cy="1048331"/>
            </a:xfrm>
          </p:grpSpPr>
          <p:sp>
            <p:nvSpPr>
              <p:cNvPr id="662" name="Parallelogram 66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3" name="Parallelogram 66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4" name="Parallelogram 66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pSp>
        <p:nvGrpSpPr>
          <p:cNvPr id="747" name="Group 746"/>
          <p:cNvGrpSpPr/>
          <p:nvPr/>
        </p:nvGrpSpPr>
        <p:grpSpPr>
          <a:xfrm>
            <a:off x="5935732" y="3220805"/>
            <a:ext cx="1876628" cy="1380506"/>
            <a:chOff x="4855612" y="3819156"/>
            <a:chExt cx="3389423" cy="2493365"/>
          </a:xfrm>
        </p:grpSpPr>
        <p:grpSp>
          <p:nvGrpSpPr>
            <p:cNvPr id="667" name="Group 666"/>
            <p:cNvGrpSpPr/>
            <p:nvPr/>
          </p:nvGrpSpPr>
          <p:grpSpPr>
            <a:xfrm>
              <a:off x="4860032" y="4509120"/>
              <a:ext cx="2520280" cy="1800200"/>
              <a:chOff x="5076056" y="2996952"/>
              <a:chExt cx="2520280" cy="1800200"/>
            </a:xfrm>
          </p:grpSpPr>
          <p:sp>
            <p:nvSpPr>
              <p:cNvPr id="668" name="Rectangle 667"/>
              <p:cNvSpPr/>
              <p:nvPr/>
            </p:nvSpPr>
            <p:spPr bwMode="auto">
              <a:xfrm>
                <a:off x="50760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69" name="Rectangle 668"/>
              <p:cNvSpPr/>
              <p:nvPr/>
            </p:nvSpPr>
            <p:spPr bwMode="auto">
              <a:xfrm>
                <a:off x="54360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 bwMode="auto">
              <a:xfrm>
                <a:off x="579613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 bwMode="auto">
              <a:xfrm>
                <a:off x="615617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 bwMode="auto">
              <a:xfrm>
                <a:off x="651621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3" name="Rectangle 672"/>
              <p:cNvSpPr/>
              <p:nvPr/>
            </p:nvSpPr>
            <p:spPr bwMode="auto">
              <a:xfrm>
                <a:off x="687625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4" name="Rectangle 673"/>
              <p:cNvSpPr/>
              <p:nvPr/>
            </p:nvSpPr>
            <p:spPr bwMode="auto">
              <a:xfrm>
                <a:off x="7236296" y="443711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5" name="Rectangle 674"/>
              <p:cNvSpPr/>
              <p:nvPr/>
            </p:nvSpPr>
            <p:spPr bwMode="auto">
              <a:xfrm>
                <a:off x="50760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6" name="Rectangle 675"/>
              <p:cNvSpPr/>
              <p:nvPr/>
            </p:nvSpPr>
            <p:spPr bwMode="auto">
              <a:xfrm>
                <a:off x="54360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 bwMode="auto">
              <a:xfrm>
                <a:off x="579613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8" name="Rectangle 677"/>
              <p:cNvSpPr/>
              <p:nvPr/>
            </p:nvSpPr>
            <p:spPr bwMode="auto">
              <a:xfrm>
                <a:off x="615617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 bwMode="auto">
              <a:xfrm>
                <a:off x="651621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 bwMode="auto">
              <a:xfrm>
                <a:off x="687625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1" name="Rectangle 680"/>
              <p:cNvSpPr/>
              <p:nvPr/>
            </p:nvSpPr>
            <p:spPr bwMode="auto">
              <a:xfrm>
                <a:off x="7236296" y="407707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 bwMode="auto">
              <a:xfrm>
                <a:off x="50760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3" name="Rectangle 682"/>
              <p:cNvSpPr/>
              <p:nvPr/>
            </p:nvSpPr>
            <p:spPr bwMode="auto">
              <a:xfrm>
                <a:off x="54360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 bwMode="auto">
              <a:xfrm>
                <a:off x="579613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5" name="Rectangle 684"/>
              <p:cNvSpPr/>
              <p:nvPr/>
            </p:nvSpPr>
            <p:spPr bwMode="auto">
              <a:xfrm>
                <a:off x="615617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6" name="Rectangle 685"/>
              <p:cNvSpPr/>
              <p:nvPr/>
            </p:nvSpPr>
            <p:spPr bwMode="auto">
              <a:xfrm>
                <a:off x="651621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7" name="Rectangle 686"/>
              <p:cNvSpPr/>
              <p:nvPr/>
            </p:nvSpPr>
            <p:spPr bwMode="auto">
              <a:xfrm>
                <a:off x="687625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8" name="Rectangle 687"/>
              <p:cNvSpPr/>
              <p:nvPr/>
            </p:nvSpPr>
            <p:spPr bwMode="auto">
              <a:xfrm>
                <a:off x="7236296" y="371703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89" name="Rectangle 688"/>
              <p:cNvSpPr/>
              <p:nvPr/>
            </p:nvSpPr>
            <p:spPr bwMode="auto">
              <a:xfrm>
                <a:off x="50760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0" name="Rectangle 689"/>
              <p:cNvSpPr/>
              <p:nvPr/>
            </p:nvSpPr>
            <p:spPr bwMode="auto">
              <a:xfrm>
                <a:off x="54360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 bwMode="auto">
              <a:xfrm>
                <a:off x="579613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2" name="Rectangle 691"/>
              <p:cNvSpPr/>
              <p:nvPr/>
            </p:nvSpPr>
            <p:spPr bwMode="auto">
              <a:xfrm>
                <a:off x="615617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3" name="Rectangle 692"/>
              <p:cNvSpPr/>
              <p:nvPr/>
            </p:nvSpPr>
            <p:spPr bwMode="auto">
              <a:xfrm>
                <a:off x="651621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4" name="Rectangle 693"/>
              <p:cNvSpPr/>
              <p:nvPr/>
            </p:nvSpPr>
            <p:spPr bwMode="auto">
              <a:xfrm>
                <a:off x="687625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5" name="Rectangle 694"/>
              <p:cNvSpPr/>
              <p:nvPr/>
            </p:nvSpPr>
            <p:spPr bwMode="auto">
              <a:xfrm>
                <a:off x="7236296" y="335699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6" name="Rectangle 695"/>
              <p:cNvSpPr/>
              <p:nvPr/>
            </p:nvSpPr>
            <p:spPr bwMode="auto">
              <a:xfrm>
                <a:off x="50760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7" name="Rectangle 696"/>
              <p:cNvSpPr/>
              <p:nvPr/>
            </p:nvSpPr>
            <p:spPr bwMode="auto">
              <a:xfrm>
                <a:off x="543609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8" name="Rectangle 697"/>
              <p:cNvSpPr/>
              <p:nvPr/>
            </p:nvSpPr>
            <p:spPr bwMode="auto">
              <a:xfrm>
                <a:off x="579613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699" name="Rectangle 698"/>
              <p:cNvSpPr/>
              <p:nvPr/>
            </p:nvSpPr>
            <p:spPr bwMode="auto">
              <a:xfrm>
                <a:off x="615617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0" name="Rectangle 699"/>
              <p:cNvSpPr/>
              <p:nvPr/>
            </p:nvSpPr>
            <p:spPr bwMode="auto">
              <a:xfrm>
                <a:off x="651621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1" name="Rectangle 700"/>
              <p:cNvSpPr/>
              <p:nvPr/>
            </p:nvSpPr>
            <p:spPr bwMode="auto">
              <a:xfrm>
                <a:off x="6876256" y="2996952"/>
                <a:ext cx="360040" cy="36004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2" name="Rectangle 701"/>
              <p:cNvSpPr/>
              <p:nvPr/>
            </p:nvSpPr>
            <p:spPr bwMode="auto">
              <a:xfrm>
                <a:off x="7236296" y="2996952"/>
                <a:ext cx="360040" cy="360040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03" name="Group 702"/>
            <p:cNvGrpSpPr/>
            <p:nvPr/>
          </p:nvGrpSpPr>
          <p:grpSpPr>
            <a:xfrm>
              <a:off x="4855612" y="4278038"/>
              <a:ext cx="2815909" cy="235254"/>
              <a:chOff x="5071636" y="2765870"/>
              <a:chExt cx="2815909" cy="235254"/>
            </a:xfrm>
          </p:grpSpPr>
          <p:sp>
            <p:nvSpPr>
              <p:cNvPr id="704" name="Parallelogram 703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5" name="Parallelogram 704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6" name="Parallelogram 705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7" name="Parallelogram 706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8" name="Parallelogram 707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09" name="Parallelogram 708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0" name="Parallelogram 709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11" name="Group 710"/>
            <p:cNvGrpSpPr/>
            <p:nvPr/>
          </p:nvGrpSpPr>
          <p:grpSpPr>
            <a:xfrm>
              <a:off x="5142369" y="4048597"/>
              <a:ext cx="2815909" cy="235254"/>
              <a:chOff x="5071636" y="2765870"/>
              <a:chExt cx="2815909" cy="235254"/>
            </a:xfrm>
          </p:grpSpPr>
          <p:sp>
            <p:nvSpPr>
              <p:cNvPr id="712" name="Parallelogram 711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3" name="Parallelogram 712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4" name="Parallelogram 713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5" name="Parallelogram 714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6" name="Parallelogram 715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7" name="Parallelogram 716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18" name="Parallelogram 717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19" name="Group 718"/>
            <p:cNvGrpSpPr/>
            <p:nvPr/>
          </p:nvGrpSpPr>
          <p:grpSpPr>
            <a:xfrm>
              <a:off x="5429126" y="3819156"/>
              <a:ext cx="2815909" cy="235254"/>
              <a:chOff x="5071636" y="2765870"/>
              <a:chExt cx="2815909" cy="235254"/>
            </a:xfrm>
          </p:grpSpPr>
          <p:sp>
            <p:nvSpPr>
              <p:cNvPr id="720" name="Parallelogram 719"/>
              <p:cNvSpPr/>
              <p:nvPr/>
            </p:nvSpPr>
            <p:spPr bwMode="auto">
              <a:xfrm>
                <a:off x="7232624" y="2765870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008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1" name="Parallelogram 720"/>
              <p:cNvSpPr/>
              <p:nvPr/>
            </p:nvSpPr>
            <p:spPr bwMode="auto">
              <a:xfrm>
                <a:off x="6864866" y="276915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2" name="Parallelogram 721"/>
              <p:cNvSpPr/>
              <p:nvPr/>
            </p:nvSpPr>
            <p:spPr bwMode="auto">
              <a:xfrm>
                <a:off x="6502803" y="2766753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3" name="Parallelogram 722"/>
              <p:cNvSpPr/>
              <p:nvPr/>
            </p:nvSpPr>
            <p:spPr bwMode="auto">
              <a:xfrm>
                <a:off x="6135045" y="2770042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4" name="Parallelogram 723"/>
              <p:cNvSpPr/>
              <p:nvPr/>
            </p:nvSpPr>
            <p:spPr bwMode="auto">
              <a:xfrm>
                <a:off x="5784372" y="2773331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5" name="Parallelogram 724"/>
              <p:cNvSpPr/>
              <p:nvPr/>
            </p:nvSpPr>
            <p:spPr bwMode="auto">
              <a:xfrm>
                <a:off x="5428004" y="2770925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6" name="Parallelogram 725"/>
              <p:cNvSpPr/>
              <p:nvPr/>
            </p:nvSpPr>
            <p:spPr bwMode="auto">
              <a:xfrm>
                <a:off x="5071636" y="2768519"/>
                <a:ext cx="654921" cy="227793"/>
              </a:xfrm>
              <a:prstGeom prst="parallelogram">
                <a:avLst>
                  <a:gd name="adj" fmla="val 125340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27" name="Group 726"/>
            <p:cNvGrpSpPr/>
            <p:nvPr/>
          </p:nvGrpSpPr>
          <p:grpSpPr>
            <a:xfrm>
              <a:off x="7380309" y="3821602"/>
              <a:ext cx="863708" cy="1048331"/>
              <a:chOff x="7596333" y="2309434"/>
              <a:chExt cx="863708" cy="1048331"/>
            </a:xfrm>
            <a:solidFill>
              <a:srgbClr val="008000"/>
            </a:solidFill>
          </p:grpSpPr>
          <p:sp>
            <p:nvSpPr>
              <p:cNvPr id="728" name="Parallelogram 727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29" name="Parallelogram 728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0" name="Parallelogram 729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grp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1" name="Group 730"/>
            <p:cNvGrpSpPr/>
            <p:nvPr/>
          </p:nvGrpSpPr>
          <p:grpSpPr>
            <a:xfrm>
              <a:off x="7380312" y="4181290"/>
              <a:ext cx="863708" cy="1048331"/>
              <a:chOff x="7596333" y="2309434"/>
              <a:chExt cx="863708" cy="1048331"/>
            </a:xfrm>
          </p:grpSpPr>
          <p:sp>
            <p:nvSpPr>
              <p:cNvPr id="732" name="Parallelogram 731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3" name="Parallelogram 732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4" name="Parallelogram 733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5" name="Group 734"/>
            <p:cNvGrpSpPr/>
            <p:nvPr/>
          </p:nvGrpSpPr>
          <p:grpSpPr>
            <a:xfrm>
              <a:off x="7380315" y="4540978"/>
              <a:ext cx="863708" cy="1048331"/>
              <a:chOff x="7596333" y="2309434"/>
              <a:chExt cx="863708" cy="1048331"/>
            </a:xfrm>
          </p:grpSpPr>
          <p:sp>
            <p:nvSpPr>
              <p:cNvPr id="736" name="Parallelogram 735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7" name="Parallelogram 736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38" name="Parallelogram 737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39" name="Group 738"/>
            <p:cNvGrpSpPr/>
            <p:nvPr/>
          </p:nvGrpSpPr>
          <p:grpSpPr>
            <a:xfrm>
              <a:off x="7380312" y="4902584"/>
              <a:ext cx="863708" cy="1048331"/>
              <a:chOff x="7596333" y="2309434"/>
              <a:chExt cx="863708" cy="1048331"/>
            </a:xfrm>
          </p:grpSpPr>
          <p:sp>
            <p:nvSpPr>
              <p:cNvPr id="740" name="Parallelogram 739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1" name="Parallelogram 740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2" name="Parallelogram 741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  <p:grpSp>
          <p:nvGrpSpPr>
            <p:cNvPr id="743" name="Group 742"/>
            <p:cNvGrpSpPr/>
            <p:nvPr/>
          </p:nvGrpSpPr>
          <p:grpSpPr>
            <a:xfrm>
              <a:off x="7380309" y="5264190"/>
              <a:ext cx="863708" cy="1048331"/>
              <a:chOff x="7596333" y="2309434"/>
              <a:chExt cx="863708" cy="1048331"/>
            </a:xfrm>
          </p:grpSpPr>
          <p:sp>
            <p:nvSpPr>
              <p:cNvPr id="744" name="Parallelogram 743"/>
              <p:cNvSpPr/>
              <p:nvPr/>
            </p:nvSpPr>
            <p:spPr bwMode="auto">
              <a:xfrm rot="16200000" flipV="1">
                <a:off x="7445885" y="2919675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5" name="Parallelogram 744"/>
              <p:cNvSpPr/>
              <p:nvPr/>
            </p:nvSpPr>
            <p:spPr bwMode="auto">
              <a:xfrm rot="16200000" flipV="1">
                <a:off x="7733918" y="2690026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  <p:sp>
            <p:nvSpPr>
              <p:cNvPr id="746" name="Parallelogram 745"/>
              <p:cNvSpPr/>
              <p:nvPr/>
            </p:nvSpPr>
            <p:spPr bwMode="auto">
              <a:xfrm rot="16200000" flipV="1">
                <a:off x="8021952" y="2459882"/>
                <a:ext cx="588538" cy="287641"/>
              </a:xfrm>
              <a:prstGeom prst="parallelogram">
                <a:avLst>
                  <a:gd name="adj" fmla="val 80241"/>
                </a:avLst>
              </a:prstGeom>
              <a:solidFill>
                <a:srgbClr val="CCFF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631908"/>
                  </a:solidFill>
                  <a:effectLst/>
                  <a:latin typeface="Chalkboard" charset="0"/>
                </a:endParaRPr>
              </a:p>
            </p:txBody>
          </p:sp>
        </p:grpSp>
      </p:grpSp>
      <p:graphicFrame>
        <p:nvGraphicFramePr>
          <p:cNvPr id="748" name="Object 7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948622"/>
              </p:ext>
            </p:extLst>
          </p:nvPr>
        </p:nvGraphicFramePr>
        <p:xfrm>
          <a:off x="3275856" y="5229223"/>
          <a:ext cx="432048" cy="121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" name="Equation" r:id="rId3" imgW="139700" imgH="393700" progId="Equation.DSMT4">
                  <p:embed/>
                </p:oleObj>
              </mc:Choice>
              <mc:Fallback>
                <p:oleObj name="Equation" r:id="rId3" imgW="139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5229223"/>
                        <a:ext cx="432048" cy="121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9" name="Object 7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40883"/>
              </p:ext>
            </p:extLst>
          </p:nvPr>
        </p:nvGraphicFramePr>
        <p:xfrm>
          <a:off x="2411760" y="5229201"/>
          <a:ext cx="47148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" name="Equation" r:id="rId5" imgW="152400" imgH="393700" progId="Equation.DSMT4">
                  <p:embed/>
                </p:oleObj>
              </mc:Choice>
              <mc:Fallback>
                <p:oleObj name="Equation" r:id="rId5" imgW="152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5229201"/>
                        <a:ext cx="47148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0" name="Object 7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84648"/>
              </p:ext>
            </p:extLst>
          </p:nvPr>
        </p:nvGraphicFramePr>
        <p:xfrm>
          <a:off x="1547664" y="5229201"/>
          <a:ext cx="47148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" name="Equation" r:id="rId7" imgW="152400" imgH="393700" progId="Equation.DSMT4">
                  <p:embed/>
                </p:oleObj>
              </mc:Choice>
              <mc:Fallback>
                <p:oleObj name="Equation" r:id="rId7" imgW="152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5229201"/>
                        <a:ext cx="47148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1" name="Object 7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752877"/>
              </p:ext>
            </p:extLst>
          </p:nvPr>
        </p:nvGraphicFramePr>
        <p:xfrm>
          <a:off x="6279926" y="5229200"/>
          <a:ext cx="6683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" name="Equation" r:id="rId9" imgW="215900" imgH="393700" progId="Equation.DSMT4">
                  <p:embed/>
                </p:oleObj>
              </mc:Choice>
              <mc:Fallback>
                <p:oleObj name="Equation" r:id="rId9" imgW="215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79926" y="5229200"/>
                        <a:ext cx="668338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2" name="Object 7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422424"/>
              </p:ext>
            </p:extLst>
          </p:nvPr>
        </p:nvGraphicFramePr>
        <p:xfrm>
          <a:off x="4104058" y="5229200"/>
          <a:ext cx="6683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" name="Equation" r:id="rId11" imgW="215900" imgH="393700" progId="Equation.DSMT4">
                  <p:embed/>
                </p:oleObj>
              </mc:Choice>
              <mc:Fallback>
                <p:oleObj name="Equation" r:id="rId11" imgW="215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04058" y="5229200"/>
                        <a:ext cx="668338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" name="Object 7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76489"/>
              </p:ext>
            </p:extLst>
          </p:nvPr>
        </p:nvGraphicFramePr>
        <p:xfrm>
          <a:off x="5161707" y="5229201"/>
          <a:ext cx="70643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61707" y="5229201"/>
                        <a:ext cx="706437" cy="121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2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044352"/>
          </a:xfrm>
        </p:spPr>
        <p:txBody>
          <a:bodyPr/>
          <a:lstStyle/>
          <a:p>
            <a:r>
              <a:rPr lang="en-GB"/>
              <a:t>Describe to Someone How to See</a:t>
            </a:r>
            <a:br>
              <a:rPr lang="en-GB"/>
            </a:br>
            <a:r>
              <a:rPr lang="en-GB"/>
              <a:t>something that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30424"/>
            <a:ext cx="4320480" cy="4114800"/>
          </a:xfrm>
        </p:spPr>
        <p:txBody>
          <a:bodyPr/>
          <a:lstStyle/>
          <a:p>
            <a:r>
              <a:rPr lang="en-GB"/>
              <a:t>1/3 of something else</a:t>
            </a:r>
          </a:p>
          <a:p>
            <a:r>
              <a:rPr lang="en-GB"/>
              <a:t>1/5 of something else</a:t>
            </a:r>
          </a:p>
          <a:p>
            <a:r>
              <a:rPr lang="en-GB"/>
              <a:t>1/7 of something else</a:t>
            </a:r>
          </a:p>
          <a:p>
            <a:r>
              <a:rPr lang="en-GB"/>
              <a:t>1/15 of something else</a:t>
            </a:r>
          </a:p>
          <a:p>
            <a:r>
              <a:rPr lang="en-GB"/>
              <a:t>1/21 of something else</a:t>
            </a:r>
          </a:p>
          <a:p>
            <a:r>
              <a:rPr lang="en-GB"/>
              <a:t>1/35 of something else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92444" y="2318764"/>
            <a:ext cx="2520280" cy="1800200"/>
            <a:chOff x="5076056" y="2996952"/>
            <a:chExt cx="2520280" cy="18002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7605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43609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9613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15617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1621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87625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236296" y="443711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07605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3609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9613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15617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1621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87625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236296" y="407707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07605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43609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79613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15617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51621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87625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236296" y="371703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07605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43609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79613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15617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51621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87625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236296" y="335699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07605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43609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79613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15617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51621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87625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6296" y="2996952"/>
              <a:ext cx="360040" cy="36004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88024" y="2087682"/>
            <a:ext cx="2815909" cy="235254"/>
            <a:chOff x="5071636" y="2765870"/>
            <a:chExt cx="2815909" cy="235254"/>
          </a:xfrm>
        </p:grpSpPr>
        <p:sp>
          <p:nvSpPr>
            <p:cNvPr id="41" name="Parallelogram 40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2" name="Parallelogram 41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3" name="Parallelogram 42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4" name="Parallelogram 43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5" name="Parallelogram 44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6" name="Parallelogram 45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47" name="Parallelogram 46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74781" y="1858241"/>
            <a:ext cx="2815909" cy="235254"/>
            <a:chOff x="5071636" y="2765870"/>
            <a:chExt cx="2815909" cy="235254"/>
          </a:xfrm>
        </p:grpSpPr>
        <p:sp>
          <p:nvSpPr>
            <p:cNvPr id="49" name="Parallelogram 48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0" name="Parallelogram 49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1" name="Parallelogram 50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2" name="Parallelogram 51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3" name="Parallelogram 52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4" name="Parallelogram 53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5" name="Parallelogram 54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61538" y="1628800"/>
            <a:ext cx="2815909" cy="235254"/>
            <a:chOff x="5071636" y="2765870"/>
            <a:chExt cx="2815909" cy="235254"/>
          </a:xfrm>
        </p:grpSpPr>
        <p:sp>
          <p:nvSpPr>
            <p:cNvPr id="57" name="Parallelogram 56"/>
            <p:cNvSpPr/>
            <p:nvPr/>
          </p:nvSpPr>
          <p:spPr bwMode="auto">
            <a:xfrm>
              <a:off x="7232624" y="2765870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8" name="Parallelogram 57"/>
            <p:cNvSpPr/>
            <p:nvPr/>
          </p:nvSpPr>
          <p:spPr bwMode="auto">
            <a:xfrm>
              <a:off x="6864866" y="276915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59" name="Parallelogram 58"/>
            <p:cNvSpPr/>
            <p:nvPr/>
          </p:nvSpPr>
          <p:spPr bwMode="auto">
            <a:xfrm>
              <a:off x="6502803" y="2766753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0" name="Parallelogram 59"/>
            <p:cNvSpPr/>
            <p:nvPr/>
          </p:nvSpPr>
          <p:spPr bwMode="auto">
            <a:xfrm>
              <a:off x="6135045" y="2770042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1" name="Parallelogram 60"/>
            <p:cNvSpPr/>
            <p:nvPr/>
          </p:nvSpPr>
          <p:spPr bwMode="auto">
            <a:xfrm>
              <a:off x="5784372" y="2773331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2" name="Parallelogram 61"/>
            <p:cNvSpPr/>
            <p:nvPr/>
          </p:nvSpPr>
          <p:spPr bwMode="auto">
            <a:xfrm>
              <a:off x="5428004" y="2770925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3" name="Parallelogram 62"/>
            <p:cNvSpPr/>
            <p:nvPr/>
          </p:nvSpPr>
          <p:spPr bwMode="auto">
            <a:xfrm>
              <a:off x="5071636" y="2768519"/>
              <a:ext cx="654921" cy="227793"/>
            </a:xfrm>
            <a:prstGeom prst="parallelogram">
              <a:avLst>
                <a:gd name="adj" fmla="val 125340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312721" y="1631246"/>
            <a:ext cx="863708" cy="1048331"/>
            <a:chOff x="7596333" y="2309434"/>
            <a:chExt cx="863708" cy="1048331"/>
          </a:xfrm>
        </p:grpSpPr>
        <p:sp>
          <p:nvSpPr>
            <p:cNvPr id="65" name="Parallelogram 64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6" name="Parallelogram 65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67" name="Parallelogram 66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312724" y="1990934"/>
            <a:ext cx="863708" cy="1048331"/>
            <a:chOff x="7596333" y="2309434"/>
            <a:chExt cx="863708" cy="1048331"/>
          </a:xfrm>
        </p:grpSpPr>
        <p:sp>
          <p:nvSpPr>
            <p:cNvPr id="69" name="Parallelogram 68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0" name="Parallelogram 69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1" name="Parallelogram 70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12727" y="2350622"/>
            <a:ext cx="863708" cy="1048331"/>
            <a:chOff x="7596333" y="2309434"/>
            <a:chExt cx="863708" cy="1048331"/>
          </a:xfrm>
        </p:grpSpPr>
        <p:sp>
          <p:nvSpPr>
            <p:cNvPr id="73" name="Parallelogram 72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4" name="Parallelogram 73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5" name="Parallelogram 74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12724" y="2712228"/>
            <a:ext cx="863708" cy="1048331"/>
            <a:chOff x="7596333" y="2309434"/>
            <a:chExt cx="863708" cy="1048331"/>
          </a:xfrm>
        </p:grpSpPr>
        <p:sp>
          <p:nvSpPr>
            <p:cNvPr id="77" name="Parallelogram 76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8" name="Parallelogram 77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79" name="Parallelogram 78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12721" y="3073834"/>
            <a:ext cx="863708" cy="1048331"/>
            <a:chOff x="7596333" y="2309434"/>
            <a:chExt cx="863708" cy="1048331"/>
          </a:xfrm>
        </p:grpSpPr>
        <p:sp>
          <p:nvSpPr>
            <p:cNvPr id="81" name="Parallelogram 80"/>
            <p:cNvSpPr/>
            <p:nvPr/>
          </p:nvSpPr>
          <p:spPr bwMode="auto">
            <a:xfrm rot="16200000" flipV="1">
              <a:off x="7445885" y="2919675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2" name="Parallelogram 81"/>
            <p:cNvSpPr/>
            <p:nvPr/>
          </p:nvSpPr>
          <p:spPr bwMode="auto">
            <a:xfrm rot="16200000" flipV="1">
              <a:off x="7733918" y="2690026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  <p:sp>
          <p:nvSpPr>
            <p:cNvPr id="83" name="Parallelogram 82"/>
            <p:cNvSpPr/>
            <p:nvPr/>
          </p:nvSpPr>
          <p:spPr bwMode="auto">
            <a:xfrm rot="16200000" flipV="1">
              <a:off x="8021952" y="2459882"/>
              <a:ext cx="588538" cy="287641"/>
            </a:xfrm>
            <a:prstGeom prst="parallelogram">
              <a:avLst>
                <a:gd name="adj" fmla="val 80241"/>
              </a:avLst>
            </a:prstGeom>
            <a:solidFill>
              <a:srgbClr val="CCFF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  <a:latin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10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Powers &amp; Themes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Imagining &amp; Expressing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Specialising &amp; Generalising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Conjecturing &amp; Convincing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(Re)-Presenting in different modes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Organising &amp; Characterising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44233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Doing &amp; Undoing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Invariance in the midst of change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Freedom &amp; Constraint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Restricting &amp; Extending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Exchanging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1388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Powers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010288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Themes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6016" y="260648"/>
            <a:ext cx="4104456" cy="100811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Are students being encouraged 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to use their own powers</a:t>
            </a:r>
            <a:r>
              <a:rPr lang="en-GB" sz="2000" b="0" dirty="0">
                <a:solidFill>
                  <a:srgbClr val="631908"/>
                </a:solidFill>
              </a:rPr>
              <a:t>?</a:t>
            </a:r>
            <a:br>
              <a:rPr lang="en-GB" sz="2000" b="0" dirty="0">
                <a:solidFill>
                  <a:srgbClr val="631908"/>
                </a:solidFill>
              </a:rPr>
            </a:b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46172" y="1124744"/>
            <a:ext cx="4284476" cy="1296144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chemeClr val="tx2"/>
                </a:solidFill>
              </a:rPr>
              <a:t>o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r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are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</a:rPr>
              <a:t> their powers being usurped by textbook, worksheets and …</a:t>
            </a:r>
            <a:r>
              <a:rPr lang="en-GB" sz="2000" b="0" dirty="0">
                <a:solidFill>
                  <a:schemeClr val="tx2"/>
                </a:solidFill>
              </a:rPr>
              <a:t> 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264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Mathematical Powers</a:t>
            </a:r>
            <a:endParaRPr lang="en-US" dirty="0"/>
          </a:p>
        </p:txBody>
      </p:sp>
      <p:pic>
        <p:nvPicPr>
          <p:cNvPr id="3" name="Picture 2" descr="IMG_0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484784"/>
            <a:ext cx="5868144" cy="4382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212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000000"/>
                </a:solidFill>
              </a:rPr>
              <a:t>Those with Mathematical Powers are Super Heroes! </a:t>
            </a:r>
            <a:endParaRPr lang="en-US" sz="2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3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Captain CC</a:t>
            </a:r>
            <a:endParaRPr lang="en-US" dirty="0"/>
          </a:p>
        </p:txBody>
      </p:sp>
      <p:pic>
        <p:nvPicPr>
          <p:cNvPr id="3" name="Picture 2" descr="Mason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3597864" cy="479715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300192" y="1556792"/>
            <a:ext cx="2843808" cy="29523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 smtClean="0">
                <a:solidFill>
                  <a:schemeClr val="tx2"/>
                </a:solidFill>
              </a:rPr>
              <a:t>I have the power of convincing I can prove what I think to others </a:t>
            </a:r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0" y="1628800"/>
            <a:ext cx="2807296" cy="29523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dirty="0" smtClean="0">
                <a:solidFill>
                  <a:schemeClr val="tx2"/>
                </a:solidFill>
              </a:rPr>
              <a:t>I have the power of conjecture I can say what I think will happen </a:t>
            </a:r>
            <a:endParaRPr lang="en-US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6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0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9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0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44" y="0"/>
            <a:ext cx="8649314" cy="64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0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53" y="0"/>
            <a:ext cx="8929225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Vertical Scroll 5"/>
          <p:cNvSpPr>
            <a:spLocks noChangeArrowheads="1"/>
          </p:cNvSpPr>
          <p:nvPr/>
        </p:nvSpPr>
        <p:spPr bwMode="auto">
          <a:xfrm>
            <a:off x="152400" y="990600"/>
            <a:ext cx="4419600" cy="5181600"/>
          </a:xfrm>
          <a:prstGeom prst="verticalScroll">
            <a:avLst>
              <a:gd name="adj" fmla="val 4750"/>
            </a:avLst>
          </a:prstGeom>
          <a:solidFill>
            <a:srgbClr val="B9C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ko-K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Chalkboard" charset="0"/>
                <a:ea typeface="MS PGothic" charset="0"/>
              </a:rPr>
              <a:t>Frameworks</a:t>
            </a:r>
            <a:endParaRPr lang="en-US" altLang="ko-KR" dirty="0">
              <a:latin typeface="Chalkboard" charset="0"/>
              <a:ea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950" y="18018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Doing – Talking – Recording</a:t>
            </a:r>
          </a:p>
        </p:txBody>
      </p:sp>
      <p:pic>
        <p:nvPicPr>
          <p:cNvPr id="5120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21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950" y="8366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Enactive – Iconic – Symbolic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950" y="27670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See – Experience – Master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645024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Concrete</a:t>
            </a:r>
            <a:r>
              <a:rPr lang="en-GB" altLang="ko-KR" sz="2400" b="0" dirty="0" smtClean="0">
                <a:solidFill>
                  <a:srgbClr val="800000"/>
                </a:solidFill>
              </a:rPr>
              <a:t> </a:t>
            </a:r>
            <a:r>
              <a:rPr lang="en-GB" altLang="ko-KR" sz="2400" b="0" dirty="0" smtClean="0">
                <a:solidFill>
                  <a:srgbClr val="800000"/>
                </a:solidFill>
              </a:rPr>
              <a:t>– </a:t>
            </a:r>
            <a:r>
              <a:rPr lang="en-GB" altLang="ko-KR" sz="2400" b="0" dirty="0" smtClean="0">
                <a:solidFill>
                  <a:srgbClr val="800000"/>
                </a:solidFill>
              </a:rPr>
              <a:t>Pictorial– Symbolic</a:t>
            </a:r>
            <a:endParaRPr lang="en-GB" altLang="ko-KR" sz="2400" b="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9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halkboard" charset="0"/>
                <a:ea typeface="ＭＳ Ｐゴシック" charset="0"/>
                <a:cs typeface="ＭＳ Ｐゴシック" charset="0"/>
              </a:rPr>
              <a:t>s The Difference?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84" name="AutoShape 4"/>
          <p:cNvSpPr>
            <a:spLocks noChangeArrowheads="1"/>
          </p:cNvSpPr>
          <p:nvPr/>
        </p:nvSpPr>
        <p:spPr bwMode="auto">
          <a:xfrm>
            <a:off x="304800" y="2743200"/>
            <a:ext cx="6019800" cy="2895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B1CEFA"/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b="0">
              <a:solidFill>
                <a:srgbClr val="732600"/>
              </a:solidFill>
            </a:endParaRPr>
          </a:p>
        </p:txBody>
      </p:sp>
      <p:sp>
        <p:nvSpPr>
          <p:cNvPr id="54285" name="AutoShape 5"/>
          <p:cNvSpPr>
            <a:spLocks noChangeArrowheads="1"/>
          </p:cNvSpPr>
          <p:nvPr/>
        </p:nvSpPr>
        <p:spPr bwMode="auto">
          <a:xfrm>
            <a:off x="6555160" y="5715000"/>
            <a:ext cx="2514600" cy="990600"/>
          </a:xfrm>
          <a:prstGeom prst="wedgeRoundRectCallout">
            <a:avLst>
              <a:gd name="adj1" fmla="val -91287"/>
              <a:gd name="adj2" fmla="val -8525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 dirty="0">
                <a:solidFill>
                  <a:srgbClr val="800000"/>
                </a:solidFill>
              </a:rPr>
              <a:t>What could </a:t>
            </a:r>
            <a:br>
              <a:rPr lang="en-US" b="0" dirty="0">
                <a:solidFill>
                  <a:srgbClr val="800000"/>
                </a:solidFill>
              </a:rPr>
            </a:br>
            <a:r>
              <a:rPr lang="en-US" b="0" dirty="0">
                <a:solidFill>
                  <a:srgbClr val="800000"/>
                </a:solidFill>
              </a:rPr>
              <a:t>be varied?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43200" y="1905000"/>
            <a:ext cx="2667000" cy="641350"/>
            <a:chOff x="1728" y="1584"/>
            <a:chExt cx="1680" cy="404"/>
          </a:xfrm>
        </p:grpSpPr>
        <p:sp>
          <p:nvSpPr>
            <p:cNvPr id="54280" name="AutoShape 7"/>
            <p:cNvSpPr>
              <a:spLocks noChangeArrowheads="1"/>
            </p:cNvSpPr>
            <p:nvPr/>
          </p:nvSpPr>
          <p:spPr bwMode="auto">
            <a:xfrm>
              <a:off x="1728" y="1680"/>
              <a:ext cx="528" cy="220"/>
            </a:xfrm>
            <a:prstGeom prst="wedgeEllipseCallout">
              <a:avLst>
                <a:gd name="adj1" fmla="val -57199"/>
                <a:gd name="adj2" fmla="val 104093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>
                <a:latin typeface="Lucida Grande" charset="0"/>
              </a:endParaRPr>
            </a:p>
          </p:txBody>
        </p:sp>
        <p:sp>
          <p:nvSpPr>
            <p:cNvPr id="54281" name="AutoShape 8"/>
            <p:cNvSpPr>
              <a:spLocks noChangeArrowheads="1"/>
            </p:cNvSpPr>
            <p:nvPr/>
          </p:nvSpPr>
          <p:spPr bwMode="auto">
            <a:xfrm>
              <a:off x="2640" y="1680"/>
              <a:ext cx="432" cy="268"/>
            </a:xfrm>
            <a:prstGeom prst="cloudCallout">
              <a:avLst>
                <a:gd name="adj1" fmla="val -75694"/>
                <a:gd name="adj2" fmla="val 7947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>
                <a:latin typeface="Lucida Grande" charset="0"/>
              </a:endParaRPr>
            </a:p>
          </p:txBody>
        </p:sp>
        <p:sp>
          <p:nvSpPr>
            <p:cNvPr id="54282" name="Text Box 9"/>
            <p:cNvSpPr txBox="1">
              <a:spLocks noChangeArrowheads="1"/>
            </p:cNvSpPr>
            <p:nvPr/>
          </p:nvSpPr>
          <p:spPr bwMode="auto">
            <a:xfrm>
              <a:off x="2352" y="1584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600" b="0">
                  <a:solidFill>
                    <a:srgbClr val="732600"/>
                  </a:solidFill>
                  <a:latin typeface="Lucida Grande" charset="0"/>
                </a:rPr>
                <a:t>–</a:t>
              </a:r>
            </a:p>
          </p:txBody>
        </p:sp>
        <p:sp>
          <p:nvSpPr>
            <p:cNvPr id="54283" name="Text Box 10"/>
            <p:cNvSpPr txBox="1">
              <a:spLocks noChangeArrowheads="1"/>
            </p:cNvSpPr>
            <p:nvPr/>
          </p:nvSpPr>
          <p:spPr bwMode="auto">
            <a:xfrm>
              <a:off x="3063" y="1584"/>
              <a:ext cx="34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r>
                <a:rPr lang="en-GB" sz="3600" b="0">
                  <a:solidFill>
                    <a:srgbClr val="732600"/>
                  </a:solidFill>
                  <a:latin typeface="Lucida Grande" charset="0"/>
                </a:rPr>
                <a:t>=</a:t>
              </a:r>
            </a:p>
          </p:txBody>
        </p:sp>
      </p:grp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533400" y="30480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b="0" dirty="0">
                <a:solidFill>
                  <a:srgbClr val="732600"/>
                </a:solidFill>
              </a:rPr>
              <a:t>First, add one to each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611560" y="3886200"/>
            <a:ext cx="5715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b="0">
                <a:solidFill>
                  <a:srgbClr val="732600"/>
                </a:solidFill>
              </a:rPr>
              <a:t>First, </a:t>
            </a:r>
            <a:br>
              <a:rPr lang="en-GB" b="0">
                <a:solidFill>
                  <a:srgbClr val="732600"/>
                </a:solidFill>
              </a:rPr>
            </a:br>
            <a:r>
              <a:rPr lang="en-GB" b="0">
                <a:solidFill>
                  <a:srgbClr val="732600"/>
                </a:solidFill>
              </a:rPr>
              <a:t>add one to the larger and subtract one from the smaller</a:t>
            </a:r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6228184" y="3068960"/>
            <a:ext cx="2763837" cy="1350962"/>
          </a:xfrm>
          <a:prstGeom prst="wedgeRoundRectCallout">
            <a:avLst>
              <a:gd name="adj1" fmla="val -90259"/>
              <a:gd name="adj2" fmla="val -25111"/>
              <a:gd name="adj3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 b="0" dirty="0" smtClean="0">
                <a:solidFill>
                  <a:srgbClr val="800000"/>
                </a:solidFill>
              </a:rPr>
              <a:t>How would </a:t>
            </a:r>
            <a:br>
              <a:rPr lang="en-GB" sz="2400" b="0" dirty="0" smtClean="0">
                <a:solidFill>
                  <a:srgbClr val="800000"/>
                </a:solidFill>
              </a:rPr>
            </a:br>
            <a:r>
              <a:rPr lang="en-GB" sz="2400" b="0" dirty="0" smtClean="0">
                <a:solidFill>
                  <a:srgbClr val="800000"/>
                </a:solidFill>
              </a:rPr>
              <a:t>the difference </a:t>
            </a:r>
            <a:br>
              <a:rPr lang="en-GB" sz="2400" b="0" dirty="0" smtClean="0">
                <a:solidFill>
                  <a:srgbClr val="800000"/>
                </a:solidFill>
              </a:rPr>
            </a:br>
            <a:r>
              <a:rPr lang="en-GB" sz="2400" b="0" dirty="0" smtClean="0">
                <a:solidFill>
                  <a:srgbClr val="800000"/>
                </a:solidFill>
              </a:rPr>
              <a:t>change?</a:t>
            </a:r>
            <a:endParaRPr lang="en-GB" sz="2400" b="0" dirty="0">
              <a:solidFill>
                <a:srgbClr val="800000"/>
              </a:solidFill>
            </a:endParaRP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>
            <a:off x="6228184" y="3068960"/>
            <a:ext cx="2763837" cy="1350962"/>
          </a:xfrm>
          <a:prstGeom prst="wedgeRoundRectCallout">
            <a:avLst>
              <a:gd name="adj1" fmla="val -71301"/>
              <a:gd name="adj2" fmla="val 49671"/>
              <a:gd name="adj3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400" b="0" dirty="0" smtClean="0">
                <a:solidFill>
                  <a:srgbClr val="800000"/>
                </a:solidFill>
              </a:rPr>
              <a:t>How would </a:t>
            </a:r>
            <a:br>
              <a:rPr lang="en-GB" sz="2400" b="0" dirty="0" smtClean="0">
                <a:solidFill>
                  <a:srgbClr val="800000"/>
                </a:solidFill>
              </a:rPr>
            </a:br>
            <a:r>
              <a:rPr lang="en-GB" sz="2400" b="0" dirty="0" smtClean="0">
                <a:solidFill>
                  <a:srgbClr val="800000"/>
                </a:solidFill>
              </a:rPr>
              <a:t>the difference</a:t>
            </a:r>
            <a:br>
              <a:rPr lang="en-GB" sz="2400" b="0" dirty="0" smtClean="0">
                <a:solidFill>
                  <a:srgbClr val="800000"/>
                </a:solidFill>
              </a:rPr>
            </a:br>
            <a:r>
              <a:rPr lang="en-GB" sz="2400" b="0" dirty="0" smtClean="0">
                <a:solidFill>
                  <a:srgbClr val="800000"/>
                </a:solidFill>
              </a:rPr>
              <a:t>change?</a:t>
            </a:r>
            <a:endParaRPr lang="en-GB" sz="2400" b="0" dirty="0">
              <a:solidFill>
                <a:srgbClr val="8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5508104" y="332656"/>
            <a:ext cx="3635896" cy="2016224"/>
          </a:xfrm>
          <a:prstGeom prst="wedgeRoundRectCallout">
            <a:avLst>
              <a:gd name="adj1" fmla="val -82040"/>
              <a:gd name="adj2" fmla="val 26151"/>
              <a:gd name="adj3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 dirty="0" smtClean="0">
                <a:solidFill>
                  <a:schemeClr val="tx2"/>
                </a:solidFill>
              </a:rPr>
              <a:t>Notice that we started </a:t>
            </a:r>
          </a:p>
          <a:p>
            <a:pPr algn="ctr" eaLnBrk="0" hangingPunct="0"/>
            <a:r>
              <a:rPr lang="en-US" sz="2400" b="0" dirty="0" smtClean="0">
                <a:solidFill>
                  <a:schemeClr val="tx2"/>
                </a:solidFill>
              </a:rPr>
              <a:t>with Pictorial-Symbolic</a:t>
            </a:r>
          </a:p>
          <a:p>
            <a:pPr algn="ctr" eaLnBrk="0" hangingPunct="0"/>
            <a:r>
              <a:rPr lang="en-US" sz="2400" b="0" dirty="0" smtClean="0">
                <a:solidFill>
                  <a:schemeClr val="tx2"/>
                </a:solidFill>
              </a:rPr>
              <a:t>but you had access to </a:t>
            </a:r>
            <a:br>
              <a:rPr lang="en-US" sz="2400" b="0" dirty="0" smtClean="0">
                <a:solidFill>
                  <a:schemeClr val="tx2"/>
                </a:solidFill>
              </a:rPr>
            </a:br>
            <a:r>
              <a:rPr lang="en-US" sz="2400" b="0" dirty="0" smtClean="0">
                <a:solidFill>
                  <a:schemeClr val="tx2"/>
                </a:solidFill>
              </a:rPr>
              <a:t>concrete-imagistic</a:t>
            </a:r>
            <a:br>
              <a:rPr lang="en-US" sz="2400" b="0" dirty="0" smtClean="0">
                <a:solidFill>
                  <a:schemeClr val="tx2"/>
                </a:solidFill>
              </a:rPr>
            </a:br>
            <a:r>
              <a:rPr lang="en-US" sz="2400" b="0" dirty="0" smtClean="0">
                <a:solidFill>
                  <a:schemeClr val="tx2"/>
                </a:solidFill>
              </a:rPr>
              <a:t>if you chose to </a:t>
            </a:r>
            <a:r>
              <a:rPr lang="en-US" sz="2400" b="0" dirty="0" err="1" smtClean="0">
                <a:solidFill>
                  <a:schemeClr val="tx2"/>
                </a:solidFill>
              </a:rPr>
              <a:t>specialise</a:t>
            </a:r>
            <a:endParaRPr lang="en-US" sz="24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8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  <p:bldP spid="54285" grpId="0" animBg="1"/>
      <p:bldP spid="112651" grpId="0"/>
      <p:bldP spid="112651" grpId="1"/>
      <p:bldP spid="112651" grpId="2"/>
      <p:bldP spid="112652" grpId="0"/>
      <p:bldP spid="112653" grpId="0" animBg="1"/>
      <p:bldP spid="112653" grpId="1" animBg="1"/>
      <p:bldP spid="112654" grpId="0" animBg="1"/>
      <p:bldP spid="112654" grpId="1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as Self-Explanation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728192"/>
          </a:xfrm>
        </p:spPr>
        <p:txBody>
          <a:bodyPr/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(cognition)?</a:t>
            </a:r>
          </a:p>
          <a:p>
            <a:r>
              <a:rPr lang="en-GB" dirty="0"/>
              <a:t>What were the dominant emotions evoked? (affect)?</a:t>
            </a:r>
          </a:p>
          <a:p>
            <a:r>
              <a:rPr lang="en-GB" dirty="0"/>
              <a:t>What actions might you want to pursue further? (Awareness)</a:t>
            </a:r>
          </a:p>
        </p:txBody>
      </p:sp>
    </p:spTree>
    <p:extLst>
      <p:ext uri="{BB962C8B-B14F-4D97-AF65-F5344CB8AC3E}">
        <p14:creationId xmlns:p14="http://schemas.microsoft.com/office/powerpoint/2010/main" val="284348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5538"/>
            <a:ext cx="7727950" cy="5040312"/>
          </a:xfrm>
        </p:spPr>
        <p:txBody>
          <a:bodyPr/>
          <a:lstStyle/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It is not the task that is rich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but the way the task is used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Teachers can guide and direct learner attention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What are teachers attending to?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powers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 smtClean="0">
                <a:latin typeface="Chalkboard" charset="0"/>
                <a:ea typeface="ＭＳ Ｐゴシック" charset="0"/>
              </a:rPr>
              <a:t>Themes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h</a:t>
            </a:r>
            <a:r>
              <a:rPr lang="en-GB" dirty="0" smtClean="0">
                <a:latin typeface="Chalkboard" charset="0"/>
                <a:ea typeface="ＭＳ Ｐゴシック" charset="0"/>
              </a:rPr>
              <a:t>euristics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The nature of their own attention</a:t>
            </a:r>
          </a:p>
        </p:txBody>
      </p:sp>
    </p:spTree>
    <p:extLst>
      <p:ext uri="{BB962C8B-B14F-4D97-AF65-F5344CB8AC3E}">
        <p14:creationId xmlns:p14="http://schemas.microsoft.com/office/powerpoint/2010/main" val="369850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727950" cy="1248544"/>
          </a:xfrm>
        </p:spPr>
        <p:txBody>
          <a:bodyPr/>
          <a:lstStyle/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www.pmtheta.com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john.mason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@open.ac.uk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2924944"/>
            <a:ext cx="7727950" cy="1944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charset="2"/>
              <a:buChar char="v"/>
              <a:defRPr sz="2800">
                <a:solidFill>
                  <a:srgbClr val="80000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–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400" b="0"/>
              <a:t>Thinking Mathematically (new edition 2010)</a:t>
            </a:r>
          </a:p>
          <a:p>
            <a:r>
              <a:rPr lang="en-GB" sz="2400" b="0"/>
              <a:t>Developing Thinking in Algebra (Sage)</a:t>
            </a:r>
          </a:p>
          <a:p>
            <a:r>
              <a:rPr lang="en-GB" sz="2400" b="0"/>
              <a:t>Designing &amp; Using Mathematical Tasks (Tarquin)</a:t>
            </a:r>
          </a:p>
          <a:p>
            <a:r>
              <a:rPr lang="en-GB" sz="2400" b="0"/>
              <a:t>Questions and Prompts: primary (ATM)</a:t>
            </a:r>
          </a:p>
          <a:p>
            <a:endParaRPr lang="en-GB" sz="2400" b="0"/>
          </a:p>
          <a:p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49525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Affordances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that task offer?</a:t>
            </a:r>
          </a:p>
          <a:p>
            <a:r>
              <a:rPr lang="en-GB" dirty="0" smtClean="0"/>
              <a:t>Opportunity to</a:t>
            </a:r>
          </a:p>
          <a:p>
            <a:pPr lvl="1"/>
            <a:r>
              <a:rPr lang="en-GB" dirty="0" smtClean="0"/>
              <a:t>Think generally rather than with specific numbers</a:t>
            </a:r>
            <a:br>
              <a:rPr lang="en-GB" dirty="0" smtClean="0"/>
            </a:br>
            <a:r>
              <a:rPr lang="en-GB" dirty="0" smtClean="0"/>
              <a:t>but with recourse to specific numbers if need be</a:t>
            </a:r>
          </a:p>
          <a:p>
            <a:pPr lvl="1"/>
            <a:r>
              <a:rPr lang="en-GB" dirty="0" smtClean="0"/>
              <a:t>`encounter ‘equal addition/subtraction’</a:t>
            </a:r>
          </a:p>
          <a:p>
            <a:pPr lvl="1"/>
            <a:r>
              <a:rPr lang="en-GB" dirty="0" smtClean="0"/>
              <a:t>Experience arithmetic as actions on numbers</a:t>
            </a:r>
          </a:p>
          <a:p>
            <a:pPr lvl="1"/>
            <a:r>
              <a:rPr lang="en-GB" dirty="0" smtClean="0"/>
              <a:t>Opportunity to vary and extend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75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Composite Doing &amp; Undoing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813" y="1773238"/>
            <a:ext cx="4392612" cy="461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GB" sz="2400" b="0">
                <a:solidFill>
                  <a:srgbClr val="800000"/>
                </a:solidFill>
              </a:rPr>
              <a:t>I add 8 and the answer is 13.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5750" y="2309813"/>
            <a:ext cx="596900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GB" sz="2400" b="0">
                <a:solidFill>
                  <a:srgbClr val="800000"/>
                </a:solidFill>
              </a:rPr>
              <a:t>I add 8 and then multiply by 2;</a:t>
            </a:r>
            <a:br>
              <a:rPr lang="en-GB" sz="2400" b="0">
                <a:solidFill>
                  <a:srgbClr val="800000"/>
                </a:solidFill>
              </a:rPr>
            </a:br>
            <a:r>
              <a:rPr lang="en-GB" sz="2400" b="0">
                <a:solidFill>
                  <a:srgbClr val="800000"/>
                </a:solidFill>
              </a:rPr>
              <a:t>the answer is 26.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7813" y="3173413"/>
            <a:ext cx="511175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GB" sz="2400" b="0">
                <a:solidFill>
                  <a:srgbClr val="800000"/>
                </a:solidFill>
              </a:rPr>
              <a:t>I add 8; multiply by 2; subtract 5;</a:t>
            </a:r>
            <a:br>
              <a:rPr lang="en-GB" sz="2400" b="0">
                <a:solidFill>
                  <a:srgbClr val="800000"/>
                </a:solidFill>
              </a:rPr>
            </a:br>
            <a:r>
              <a:rPr lang="en-GB" sz="2400" b="0">
                <a:solidFill>
                  <a:srgbClr val="800000"/>
                </a:solidFill>
              </a:rPr>
              <a:t>the answer is 21.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813" y="4038600"/>
            <a:ext cx="6911975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GB" sz="2400" b="0">
                <a:solidFill>
                  <a:srgbClr val="800000"/>
                </a:solidFill>
              </a:rPr>
              <a:t>I add 8; multiply by 2; subtract 5; divide by 3;</a:t>
            </a:r>
            <a:br>
              <a:rPr lang="en-GB" sz="2400" b="0">
                <a:solidFill>
                  <a:srgbClr val="800000"/>
                </a:solidFill>
              </a:rPr>
            </a:br>
            <a:r>
              <a:rPr lang="en-GB" sz="2400" b="0">
                <a:solidFill>
                  <a:srgbClr val="800000"/>
                </a:solidFill>
              </a:rPr>
              <a:t>the answer is 7.</a:t>
            </a:r>
          </a:p>
        </p:txBody>
      </p:sp>
      <p:sp>
        <p:nvSpPr>
          <p:cNvPr id="3" name="Cloud Callout 2"/>
          <p:cNvSpPr>
            <a:spLocks noChangeArrowheads="1"/>
          </p:cNvSpPr>
          <p:nvPr/>
        </p:nvSpPr>
        <p:spPr bwMode="auto">
          <a:xfrm>
            <a:off x="6443663" y="1052513"/>
            <a:ext cx="2449512" cy="1296987"/>
          </a:xfrm>
          <a:prstGeom prst="cloudCallout">
            <a:avLst>
              <a:gd name="adj1" fmla="val -72014"/>
              <a:gd name="adj2" fmla="val 2722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b="0">
                <a:solidFill>
                  <a:srgbClr val="631908"/>
                </a:solidFill>
              </a:rPr>
              <a:t>What’s my number?</a:t>
            </a:r>
          </a:p>
        </p:txBody>
      </p:sp>
      <p:sp>
        <p:nvSpPr>
          <p:cNvPr id="14" name="Cloud Callout 13"/>
          <p:cNvSpPr>
            <a:spLocks noChangeArrowheads="1"/>
          </p:cNvSpPr>
          <p:nvPr/>
        </p:nvSpPr>
        <p:spPr bwMode="auto">
          <a:xfrm>
            <a:off x="6156325" y="2276475"/>
            <a:ext cx="2447925" cy="1296988"/>
          </a:xfrm>
          <a:prstGeom prst="cloudCallout">
            <a:avLst>
              <a:gd name="adj1" fmla="val -86542"/>
              <a:gd name="adj2" fmla="val 2403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b="0">
                <a:solidFill>
                  <a:srgbClr val="631908"/>
                </a:solidFill>
              </a:rPr>
              <a:t>What’s my number?</a:t>
            </a:r>
          </a:p>
        </p:txBody>
      </p:sp>
      <p:sp>
        <p:nvSpPr>
          <p:cNvPr id="15" name="Cloud Callout 14"/>
          <p:cNvSpPr>
            <a:spLocks noChangeArrowheads="1"/>
          </p:cNvSpPr>
          <p:nvPr/>
        </p:nvSpPr>
        <p:spPr bwMode="auto">
          <a:xfrm>
            <a:off x="6300788" y="3213100"/>
            <a:ext cx="2447925" cy="1295400"/>
          </a:xfrm>
          <a:prstGeom prst="cloudCallout">
            <a:avLst>
              <a:gd name="adj1" fmla="val -85847"/>
              <a:gd name="adj2" fmla="val -413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b="0">
                <a:solidFill>
                  <a:srgbClr val="631908"/>
                </a:solidFill>
              </a:rPr>
              <a:t>What’s my number?</a:t>
            </a:r>
          </a:p>
        </p:txBody>
      </p:sp>
      <p:sp>
        <p:nvSpPr>
          <p:cNvPr id="16" name="Cloud Callout 15"/>
          <p:cNvSpPr>
            <a:spLocks noChangeArrowheads="1"/>
          </p:cNvSpPr>
          <p:nvPr/>
        </p:nvSpPr>
        <p:spPr bwMode="auto">
          <a:xfrm>
            <a:off x="6227763" y="4221088"/>
            <a:ext cx="2447925" cy="1296988"/>
          </a:xfrm>
          <a:prstGeom prst="cloudCallout">
            <a:avLst>
              <a:gd name="adj1" fmla="val -71324"/>
              <a:gd name="adj2" fmla="val -2894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b="0">
                <a:solidFill>
                  <a:srgbClr val="631908"/>
                </a:solidFill>
              </a:rPr>
              <a:t>What’s my number?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76225" y="5230018"/>
            <a:ext cx="8867775" cy="503238"/>
            <a:chOff x="251520" y="4941168"/>
            <a:chExt cx="6192688" cy="504056"/>
          </a:xfrm>
        </p:grpSpPr>
        <p:sp>
          <p:nvSpPr>
            <p:cNvPr id="5" name="TextBox 4"/>
            <p:cNvSpPr txBox="1"/>
            <p:nvPr/>
          </p:nvSpPr>
          <p:spPr>
            <a:xfrm>
              <a:off x="251520" y="4941168"/>
              <a:ext cx="6192688" cy="461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GB" sz="2400" b="0" dirty="0">
                  <a:solidFill>
                    <a:srgbClr val="FF0000"/>
                  </a:solidFill>
                </a:rPr>
                <a:t>HOW</a:t>
              </a:r>
              <a:r>
                <a:rPr lang="en-GB" sz="2400" b="0" dirty="0">
                  <a:solidFill>
                    <a:srgbClr val="800000"/>
                  </a:solidFill>
                </a:rPr>
                <a:t> do you turn +8, x2, -5, ÷3 answer   </a:t>
              </a:r>
              <a:r>
                <a:rPr lang="en-GB" sz="2400" b="0" i="1" dirty="0">
                  <a:solidFill>
                    <a:srgbClr val="800000"/>
                  </a:solidFill>
                </a:rPr>
                <a:t>    </a:t>
              </a:r>
              <a:r>
                <a:rPr lang="en-GB" sz="2400" b="0" dirty="0">
                  <a:solidFill>
                    <a:srgbClr val="800000"/>
                  </a:solidFill>
                </a:rPr>
                <a:t>into a solution?</a:t>
              </a:r>
            </a:p>
          </p:txBody>
        </p:sp>
        <p:sp>
          <p:nvSpPr>
            <p:cNvPr id="6" name="Rounded Rectangular Callout 5"/>
            <p:cNvSpPr/>
            <p:nvPr/>
          </p:nvSpPr>
          <p:spPr bwMode="auto">
            <a:xfrm>
              <a:off x="4268010" y="4941168"/>
              <a:ext cx="341451" cy="504056"/>
            </a:xfrm>
            <a:prstGeom prst="wedgeRoundRectCallout">
              <a:avLst>
                <a:gd name="adj1" fmla="val -16914"/>
                <a:gd name="adj2" fmla="val 23307"/>
                <a:gd name="adj3" fmla="val 16667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GB" sz="2000" b="0" dirty="0">
                  <a:solidFill>
                    <a:srgbClr val="800000"/>
                  </a:solidFill>
                </a:rPr>
                <a:t>7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11188" y="1125538"/>
            <a:ext cx="50403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0">
                <a:solidFill>
                  <a:srgbClr val="800000"/>
                </a:solidFill>
              </a:rPr>
              <a:t>I am thinking of a number …</a:t>
            </a:r>
          </a:p>
        </p:txBody>
      </p:sp>
      <p:sp>
        <p:nvSpPr>
          <p:cNvPr id="13" name="Vertical Scroll 12"/>
          <p:cNvSpPr/>
          <p:nvPr/>
        </p:nvSpPr>
        <p:spPr bwMode="auto">
          <a:xfrm>
            <a:off x="2627313" y="5732463"/>
            <a:ext cx="3024187" cy="792162"/>
          </a:xfrm>
          <a:prstGeom prst="verticalScroll">
            <a:avLst>
              <a:gd name="adj" fmla="val 25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GB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Generalise!</a:t>
            </a:r>
            <a:endParaRPr lang="en-GB" b="0">
              <a:solidFill>
                <a:srgbClr val="63190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70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8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Affordances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that task offer?</a:t>
            </a:r>
          </a:p>
          <a:p>
            <a:r>
              <a:rPr lang="en-GB" dirty="0" smtClean="0"/>
              <a:t>Opportunity to</a:t>
            </a:r>
          </a:p>
          <a:p>
            <a:pPr lvl="1"/>
            <a:r>
              <a:rPr lang="en-GB" dirty="0" smtClean="0"/>
              <a:t>Think generally rather than with specific numbers</a:t>
            </a:r>
            <a:br>
              <a:rPr lang="en-GB" dirty="0" smtClean="0"/>
            </a:br>
            <a:r>
              <a:rPr lang="en-GB" dirty="0" smtClean="0"/>
              <a:t>but with recourse to specific numbers if need be</a:t>
            </a:r>
          </a:p>
          <a:p>
            <a:pPr lvl="1"/>
            <a:r>
              <a:rPr lang="en-GB" dirty="0" smtClean="0"/>
              <a:t>Experience arithmetic as actions on numbers</a:t>
            </a:r>
          </a:p>
          <a:p>
            <a:pPr lvl="1"/>
            <a:r>
              <a:rPr lang="en-GB" dirty="0" smtClean="0"/>
              <a:t>Opportunity to vary and extend when constructing your own</a:t>
            </a:r>
          </a:p>
          <a:p>
            <a:pPr lvl="1"/>
            <a:r>
              <a:rPr lang="en-GB" dirty="0" smtClean="0"/>
              <a:t>Encounter ‘Doing &amp; </a:t>
            </a:r>
            <a:r>
              <a:rPr lang="en-GB" dirty="0" err="1" smtClean="0"/>
              <a:t>UnDoing</a:t>
            </a:r>
            <a:r>
              <a:rPr lang="en-GB" dirty="0" smtClean="0"/>
              <a:t>’ &amp; ‘Freedom &amp; Constraint’</a:t>
            </a:r>
          </a:p>
          <a:p>
            <a:pPr lvl="1"/>
            <a:r>
              <a:rPr lang="en-GB" dirty="0" smtClean="0"/>
              <a:t>Briefly encounter the essence of ‘equation solving’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4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Covered-Up Sums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980728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 smtClean="0">
                <a:solidFill>
                  <a:srgbClr val="993300"/>
                </a:solidFill>
              </a:rPr>
              <a:t>Cover up </a:t>
            </a:r>
            <a:r>
              <a:rPr lang="en-GB" sz="2000" b="0" dirty="0">
                <a:solidFill>
                  <a:srgbClr val="993300"/>
                </a:solidFill>
              </a:rPr>
              <a:t>4</a:t>
            </a:r>
            <a:r>
              <a:rPr lang="en-GB" sz="2000" b="0" dirty="0" smtClean="0">
                <a:solidFill>
                  <a:srgbClr val="993300"/>
                </a:solidFill>
              </a:rPr>
              <a:t> cells, exactly one from each row and column</a:t>
            </a:r>
            <a:endParaRPr lang="en-GB" sz="2000" b="0" dirty="0">
              <a:solidFill>
                <a:srgbClr val="99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234888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 smtClean="0">
                <a:solidFill>
                  <a:srgbClr val="0000FF"/>
                </a:solidFill>
              </a:rPr>
              <a:t>Add their values together</a:t>
            </a:r>
            <a:endParaRPr lang="en-GB" sz="2000" b="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328498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 smtClean="0">
                <a:solidFill>
                  <a:srgbClr val="000000"/>
                </a:solidFill>
              </a:rPr>
              <a:t>How many different answers can you get?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530120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FF0000"/>
                </a:solidFill>
              </a:rPr>
              <a:t>Say What You See</a:t>
            </a:r>
            <a:endParaRPr lang="en-GB" sz="2400" b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87727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FF0000"/>
                </a:solidFill>
              </a:rPr>
              <a:t>What relationships can you find?</a:t>
            </a:r>
            <a:endParaRPr lang="en-GB" sz="2400" b="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940175" cy="39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156176" y="458112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 smtClean="0">
                <a:solidFill>
                  <a:srgbClr val="000000"/>
                </a:solidFill>
              </a:rPr>
              <a:t>How do you know?</a:t>
            </a:r>
            <a:endParaRPr lang="en-GB" sz="2000" b="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873625" cy="48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45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2160240"/>
          </a:xfrm>
        </p:spPr>
        <p:txBody>
          <a:bodyPr/>
          <a:lstStyle/>
          <a:p>
            <a:r>
              <a:rPr lang="en-GB" dirty="0" smtClean="0"/>
              <a:t>Please put some of your YELLOW counters in a line.</a:t>
            </a:r>
          </a:p>
          <a:p>
            <a:r>
              <a:rPr lang="en-GB" dirty="0" smtClean="0"/>
              <a:t>You are going to exchange each YELLOW for two GREENS</a:t>
            </a:r>
          </a:p>
          <a:p>
            <a:r>
              <a:rPr lang="en-GB" dirty="0" smtClean="0"/>
              <a:t>Imagine how you will arrange them so that the exchange is immediately recognisable. </a:t>
            </a:r>
          </a:p>
          <a:p>
            <a:r>
              <a:rPr lang="en-GB" dirty="0" smtClean="0"/>
              <a:t>Now DO IT!</a:t>
            </a:r>
          </a:p>
          <a:p>
            <a:r>
              <a:rPr lang="en-GB" dirty="0" smtClean="0"/>
              <a:t>What arithmetic operation have you illustrated or enacted?</a:t>
            </a:r>
          </a:p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411760" y="3933056"/>
            <a:ext cx="4968552" cy="122413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Multiplication</a:t>
            </a:r>
            <a:b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</a:b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(but not repeated addition!)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4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30446</TotalTime>
  <Words>1641</Words>
  <Application>Microsoft Macintosh PowerPoint</Application>
  <PresentationFormat>On-screen Show (4:3)</PresentationFormat>
  <Paragraphs>300</Paragraphs>
  <Slides>42</Slides>
  <Notes>14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Yellow on Blue</vt:lpstr>
      <vt:lpstr>Title &amp; Bullets</vt:lpstr>
      <vt:lpstr>Blank Presentation</vt:lpstr>
      <vt:lpstr>Equation</vt:lpstr>
      <vt:lpstr>Developing Learners Undoubted Powers  to Think Mathematically</vt:lpstr>
      <vt:lpstr>Conjectures</vt:lpstr>
      <vt:lpstr>Inner &amp; Outer Aspects</vt:lpstr>
      <vt:lpstr>What’s The Difference?</vt:lpstr>
      <vt:lpstr>Affordances</vt:lpstr>
      <vt:lpstr>Composite Doing &amp; Undoing</vt:lpstr>
      <vt:lpstr>Affordances</vt:lpstr>
      <vt:lpstr>Covered-Up Sums</vt:lpstr>
      <vt:lpstr>Exchange</vt:lpstr>
      <vt:lpstr>Another Exchange</vt:lpstr>
      <vt:lpstr>And Another Exchange</vt:lpstr>
      <vt:lpstr>Outline</vt:lpstr>
      <vt:lpstr>Counting</vt:lpstr>
      <vt:lpstr>Count</vt:lpstr>
      <vt:lpstr>Grid Counts</vt:lpstr>
      <vt:lpstr>Specialising Undoing Grid Counts</vt:lpstr>
      <vt:lpstr>Specialising Undoing Grid Counts</vt:lpstr>
      <vt:lpstr>Reflection</vt:lpstr>
      <vt:lpstr>How Many Cells are Blue on Each Line?</vt:lpstr>
      <vt:lpstr>Which Cells are Coloured?</vt:lpstr>
      <vt:lpstr>Same &amp; Different</vt:lpstr>
      <vt:lpstr>Triangle Count</vt:lpstr>
      <vt:lpstr>Queuing</vt:lpstr>
      <vt:lpstr>Mathematical Thinking</vt:lpstr>
      <vt:lpstr>Reflection as Self-Explanation</vt:lpstr>
      <vt:lpstr>Doing &amp; Undoing</vt:lpstr>
      <vt:lpstr>Marbles</vt:lpstr>
      <vt:lpstr>Think Of A Number (ThOAN)</vt:lpstr>
      <vt:lpstr>Raise your hand up when you can see …</vt:lpstr>
      <vt:lpstr>SWYS</vt:lpstr>
      <vt:lpstr>Describe to Someone How to See something that is …</vt:lpstr>
      <vt:lpstr>Powers &amp; Themes</vt:lpstr>
      <vt:lpstr>Mathematical Powers</vt:lpstr>
      <vt:lpstr>Captain CC</vt:lpstr>
      <vt:lpstr>PowerPoint Presentation</vt:lpstr>
      <vt:lpstr>PowerPoint Presentation</vt:lpstr>
      <vt:lpstr>PowerPoint Presentation</vt:lpstr>
      <vt:lpstr>PowerPoint Presentation</vt:lpstr>
      <vt:lpstr>Frameworks</vt:lpstr>
      <vt:lpstr>Reflection as Self-Explanation</vt:lpstr>
      <vt:lpstr>Reflection</vt:lpstr>
      <vt:lpstr>To 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914</cp:revision>
  <cp:lastPrinted>2016-01-31T16:13:02Z</cp:lastPrinted>
  <dcterms:created xsi:type="dcterms:W3CDTF">2009-05-15T05:15:20Z</dcterms:created>
  <dcterms:modified xsi:type="dcterms:W3CDTF">2016-02-02T11:04:08Z</dcterms:modified>
</cp:coreProperties>
</file>