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theme/themeOverride12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Override6.xml" ContentType="application/vnd.openxmlformats-officedocument.themeOverr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Override9.xml" ContentType="application/vnd.openxmlformats-officedocument.themeOverr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theme/themeOverride13.xml" ContentType="application/vnd.openxmlformats-officedocument.themeOverride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  <p:sldMasterId id="2147483768" r:id="rId8"/>
    <p:sldMasterId id="2147483780" r:id="rId9"/>
    <p:sldMasterId id="2147483792" r:id="rId10"/>
    <p:sldMasterId id="2147483804" r:id="rId11"/>
    <p:sldMasterId id="2147483816" r:id="rId12"/>
    <p:sldMasterId id="2147483828" r:id="rId13"/>
    <p:sldMasterId id="2147483840" r:id="rId14"/>
    <p:sldMasterId id="2147483852" r:id="rId15"/>
    <p:sldMasterId id="2147483864" r:id="rId16"/>
  </p:sldMasterIdLst>
  <p:notesMasterIdLst>
    <p:notesMasterId r:id="rId34"/>
  </p:notesMasterIdLst>
  <p:sldIdLst>
    <p:sldId id="256" r:id="rId17"/>
    <p:sldId id="278" r:id="rId18"/>
    <p:sldId id="258" r:id="rId19"/>
    <p:sldId id="259" r:id="rId20"/>
    <p:sldId id="260" r:id="rId21"/>
    <p:sldId id="261" r:id="rId22"/>
    <p:sldId id="275" r:id="rId23"/>
    <p:sldId id="262" r:id="rId24"/>
    <p:sldId id="269" r:id="rId25"/>
    <p:sldId id="276" r:id="rId26"/>
    <p:sldId id="263" r:id="rId27"/>
    <p:sldId id="265" r:id="rId28"/>
    <p:sldId id="264" r:id="rId29"/>
    <p:sldId id="270" r:id="rId30"/>
    <p:sldId id="277" r:id="rId31"/>
    <p:sldId id="273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54F53-B56A-447D-9937-AAB71044F225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8EF75-D502-447F-88B0-736E9CBA46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120 people, 30 companies range</a:t>
            </a:r>
            <a:r>
              <a:rPr lang="en-GB" baseline="0" dirty="0" smtClean="0"/>
              <a:t> of sizes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8EF75-D502-447F-88B0-736E9CBA46A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419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371600"/>
            <a:ext cx="22479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5913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2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image" Target="../media/image2.png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Relationship Id="rId14" Type="http://schemas.openxmlformats.org/officeDocument/2006/relationships/image" Target="../media/image2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71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2098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8" descr="ACME 100mm 2c v2"/>
          <p:cNvPicPr>
            <a:picLocks noChangeArrowheads="1"/>
          </p:cNvPicPr>
          <p:nvPr/>
        </p:nvPicPr>
        <p:blipFill>
          <a:blip r:embed="rId13" cstate="print"/>
          <a:srcRect r="58618"/>
          <a:stretch>
            <a:fillRect/>
          </a:stretch>
        </p:blipFill>
        <p:spPr bwMode="auto">
          <a:xfrm>
            <a:off x="228600" y="0"/>
            <a:ext cx="877888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16013" y="188913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Advisory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Committee on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Mathematics</a:t>
            </a:r>
          </a:p>
          <a:p>
            <a:pPr>
              <a:defRPr/>
            </a:pPr>
            <a:r>
              <a:rPr lang="en-GB" sz="1200" b="1" dirty="0">
                <a:solidFill>
                  <a:srgbClr val="33CCFF"/>
                </a:solidFill>
                <a:latin typeface="Frutiger 55 Roman" pitchFamily="34" charset="0"/>
                <a:cs typeface="+mn-cs"/>
              </a:rPr>
              <a:t>Education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34200" y="304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CCFF"/>
                </a:solidFill>
                <a:latin typeface="Frutiger 45 Light" pitchFamily="34" charset="0"/>
                <a:cs typeface="+mn-cs"/>
              </a:rPr>
              <a:t>www.acme-uk.org</a:t>
            </a:r>
          </a:p>
        </p:txBody>
      </p:sp>
      <p:pic>
        <p:nvPicPr>
          <p:cNvPr id="1035" name="Picture 11" descr="bgImag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Frutiger 45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4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3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5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6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8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3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Maths in England’s Schools: now and in the future</a:t>
            </a:r>
            <a:endParaRPr lang="en-GB" sz="36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Professor Anne Watson</a:t>
            </a:r>
          </a:p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ACME</a:t>
            </a:r>
          </a:p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University of Oxford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40768"/>
            <a:ext cx="8812088" cy="792088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</a:br>
            <a:r>
              <a:rPr lang="en-GB" sz="33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To be proficient in mathematics, learners need</a:t>
            </a:r>
            <a:r>
              <a:rPr lang="en-GB" sz="3300" b="1" dirty="0" smtClean="0">
                <a:solidFill>
                  <a:schemeClr val="accent4"/>
                </a:solidFill>
              </a:rPr>
              <a:t>: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60848"/>
            <a:ext cx="8991600" cy="36724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GB" sz="2800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Procedural recall, accuracy and fluency in familiar routines</a:t>
            </a:r>
          </a:p>
          <a:p>
            <a:r>
              <a:rPr lang="en-GB" sz="3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To develop procedural, conceptual and utilitarian aspects of mathematics together</a:t>
            </a:r>
          </a:p>
          <a:p>
            <a:r>
              <a:rPr lang="en-GB" sz="3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 ability to interpret and use representations</a:t>
            </a:r>
          </a:p>
          <a:p>
            <a:r>
              <a:rPr lang="en-GB" sz="3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 range of mathematical knowledge and experience</a:t>
            </a:r>
          </a:p>
          <a:p>
            <a:r>
              <a:rPr lang="en-GB" sz="3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Strategies for problem-solving and hypothesis-testing, including working with current digital technology</a:t>
            </a:r>
          </a:p>
          <a:p>
            <a:r>
              <a:rPr lang="en-GB" sz="3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Mathematical reasoning</a:t>
            </a:r>
          </a:p>
          <a:p>
            <a:r>
              <a:rPr lang="en-GB" sz="3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Appreciation of the purpose and usefulness of mathematics, and willingness to use it</a:t>
            </a:r>
            <a:endParaRPr lang="en-GB" sz="3800" b="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Needs of curriculum users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endParaRPr lang="en-GB" dirty="0" smtClean="0"/>
          </a:p>
          <a:p>
            <a:endParaRPr lang="en-GB" b="1" dirty="0" smtClean="0"/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Not enough detail – possibly superficial treatment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Too much detail -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inexperienced and non-specialist teachers may not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be able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to decide what is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important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Two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levels of statutory documentation would be helpful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2200" b="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describing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 outline entitlement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ii)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describing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 essential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ideas, components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and proficiencies, and how they link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together</a:t>
            </a:r>
            <a:endParaRPr lang="en-GB" sz="2200" b="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71600"/>
            <a:ext cx="7848600" cy="617240"/>
          </a:xfrm>
        </p:spPr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Needs of HE and employers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sz="2300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3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Effective application requires mathematics to a higher level than that being used </a:t>
            </a:r>
          </a:p>
          <a:p>
            <a:r>
              <a:rPr lang="en-GB" sz="23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Models, algorithms and methods have to be constructed and tested  - how calculations work</a:t>
            </a:r>
          </a:p>
          <a:p>
            <a:r>
              <a:rPr lang="en-GB" sz="23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Input – output relations have to be understood</a:t>
            </a:r>
          </a:p>
          <a:p>
            <a:r>
              <a:rPr lang="en-GB" sz="23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Ratio/proportion are crucial</a:t>
            </a:r>
          </a:p>
          <a:p>
            <a:r>
              <a:rPr lang="en-GB" sz="23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Variables and relations need to be understood for modelling</a:t>
            </a:r>
          </a:p>
          <a:p>
            <a:r>
              <a:rPr lang="en-GB" sz="23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Mathematics of risk is crucial</a:t>
            </a:r>
          </a:p>
          <a:p>
            <a:pPr algn="ctr">
              <a:buNone/>
            </a:pPr>
            <a:endParaRPr lang="en-GB" sz="2400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 testing regime is not an adequate preparation for being able to solve non-routine problems in unfamiliar situations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64807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en-GB" baseline="30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century needs: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sz="2200" dirty="0" smtClean="0"/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Necessary mathematical knowledge includes: modelling; algorithms (spreadsheets); risk; financial mathematics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Necessary skills include: solving unfamiliar problems; adapting to new technologies; </a:t>
            </a:r>
            <a:r>
              <a:rPr lang="en-GB" sz="2200" b="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fastpace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adaptation to new information; team-centred problem-solving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Implications for curriculum:</a:t>
            </a:r>
            <a:r>
              <a:rPr lang="en-GB" sz="22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how knowledge is used; interface with ICT; ways of working</a:t>
            </a:r>
          </a:p>
          <a:p>
            <a:pPr>
              <a:buNone/>
            </a:pPr>
            <a:endParaRPr lang="en-GB" sz="2200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Implications for learners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Before they choose curriculum pathways they need to know:</a:t>
            </a:r>
          </a:p>
          <a:p>
            <a:pPr lvl="1"/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concept of a mathematical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model</a:t>
            </a:r>
          </a:p>
          <a:p>
            <a:pPr lvl="1"/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power of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software applied to mathematically formulated problems </a:t>
            </a:r>
          </a:p>
          <a:p>
            <a:pPr lvl="1"/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 different forms of mathematical reasoning</a:t>
            </a:r>
          </a:p>
          <a:p>
            <a:pPr lvl="1"/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how to work, alone or with others, on unfamiliar problems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Implications for curriculum change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Mathematically knowledgeable teachers; mathematically knowledgeable curriculum designers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Conceptually coherent curriculum with cognitive progression for all aspects of mathematics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Curriculum review cycle that is long enough to develop a coherent package of teacher knowledge, textbooks and assessment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71600"/>
            <a:ext cx="7848600" cy="61724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Concerns about primary arithmetic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1"/>
            <a:ext cx="8229600" cy="4248472"/>
          </a:xfrm>
        </p:spPr>
        <p:txBody>
          <a:bodyPr>
            <a:normAutofit/>
          </a:bodyPr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Comparing, </a:t>
            </a:r>
            <a:r>
              <a:rPr lang="x-none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equating</a:t>
            </a:r>
            <a:r>
              <a:rPr lang="en-GB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x-none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estimating quantities</a:t>
            </a:r>
            <a:r>
              <a:rPr lang="en-GB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number system; number notation; f</a:t>
            </a:r>
            <a:r>
              <a:rPr lang="x-none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acts and procedures</a:t>
            </a:r>
            <a:r>
              <a:rPr lang="en-GB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mental methods </a:t>
            </a:r>
            <a:r>
              <a:rPr lang="x-none" b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GB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x-none" b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basis for </a:t>
            </a:r>
            <a:r>
              <a:rPr lang="x-none" b="0" i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confident </a:t>
            </a:r>
            <a:r>
              <a:rPr lang="x-none" b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use of</a:t>
            </a:r>
            <a:r>
              <a:rPr lang="en-GB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mathematics</a:t>
            </a:r>
          </a:p>
          <a:p>
            <a:r>
              <a:rPr lang="en-GB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Full fl</a:t>
            </a:r>
            <a:r>
              <a:rPr lang="x-none" b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uency </a:t>
            </a:r>
            <a:r>
              <a:rPr lang="x-none" b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with multiplication and division </a:t>
            </a:r>
            <a:r>
              <a:rPr lang="x-none" b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cannot be</a:t>
            </a:r>
            <a:r>
              <a:rPr lang="en-GB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b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achieved </a:t>
            </a:r>
            <a:r>
              <a:rPr lang="x-none" b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by many until the early years of secondary school </a:t>
            </a:r>
            <a:r>
              <a:rPr lang="x-none" b="0" i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n-GB" b="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b="0" i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confidence </a:t>
            </a:r>
            <a:r>
              <a:rPr lang="x-none" b="0" i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GB" b="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understanding</a:t>
            </a:r>
          </a:p>
          <a:p>
            <a:r>
              <a:rPr lang="en-GB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x-none" b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lgorithms </a:t>
            </a:r>
            <a:r>
              <a:rPr lang="en-GB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can</a:t>
            </a:r>
            <a:r>
              <a:rPr lang="x-none" b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easily</a:t>
            </a:r>
            <a:r>
              <a:rPr lang="en-GB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be</a:t>
            </a:r>
            <a:r>
              <a:rPr lang="x-none" b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forgotten</a:t>
            </a:r>
            <a:r>
              <a:rPr lang="en-GB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or muddled but can be reconstructed if the foundations are understood</a:t>
            </a:r>
            <a:r>
              <a:rPr lang="x-none" b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71600"/>
            <a:ext cx="7848600" cy="473224"/>
          </a:xfrm>
        </p:spPr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Concerns 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/>
          </a:bodyPr>
          <a:lstStyle/>
          <a:p>
            <a:endParaRPr lang="en-GB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1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Matching the curriculum to other curricula may limit the development of mathematical skills commensurate with </a:t>
            </a:r>
            <a:r>
              <a:rPr lang="en-GB" sz="1800" b="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known </a:t>
            </a:r>
            <a:r>
              <a:rPr lang="en-GB" sz="1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en-GB" sz="1800" b="0" baseline="30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GB" sz="1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century needs</a:t>
            </a:r>
          </a:p>
          <a:p>
            <a:r>
              <a:rPr lang="en-GB" sz="1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 pace of change must allow: </a:t>
            </a:r>
          </a:p>
          <a:p>
            <a:pPr lvl="1"/>
            <a:r>
              <a:rPr lang="en-GB" sz="1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enough time to develop a curriculum which provides a coherent progress towards </a:t>
            </a:r>
            <a:r>
              <a:rPr lang="en-GB" sz="1800" b="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known </a:t>
            </a:r>
            <a:r>
              <a:rPr lang="en-GB" sz="1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necessary skills</a:t>
            </a:r>
          </a:p>
          <a:p>
            <a:pPr lvl="1"/>
            <a:r>
              <a:rPr lang="en-GB" sz="1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sufficient professional development, and improvements in subject knowledge</a:t>
            </a:r>
          </a:p>
          <a:p>
            <a:pPr lvl="1"/>
            <a:r>
              <a:rPr lang="en-GB" sz="1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enough time for the development of well-founded  resources and textbooks</a:t>
            </a:r>
          </a:p>
          <a:p>
            <a:r>
              <a:rPr lang="en-GB" sz="1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Aims to teach some ideas at younger ages without sufficient professional development time, and with current accountability regimes, will lead to a heavy focus on methods rather than the breadth and depth necessary for 21</a:t>
            </a:r>
            <a:r>
              <a:rPr lang="en-GB" sz="1800" b="0" baseline="30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GB" sz="18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century.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ACME </a:t>
            </a:r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Advisory Committee on Mathematics Education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5112568"/>
          </a:xfrm>
        </p:spPr>
        <p:txBody>
          <a:bodyPr>
            <a:normAutofit/>
          </a:bodyPr>
          <a:lstStyle/>
          <a:p>
            <a:endParaRPr lang="en-GB" sz="2400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endParaRPr lang="en-GB" sz="2400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endParaRPr lang="en-GB" sz="2400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Progress towards a mathematically enabled population</a:t>
            </a:r>
          </a:p>
          <a:p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ollective wisdom of the mathematics education community nationally and worldwide</a:t>
            </a:r>
            <a:endParaRPr lang="en-GB" sz="2200" b="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Mathematical Needs project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Rapidly changing world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Audit the mathematical requirements of Higher Education and employers</a:t>
            </a:r>
          </a:p>
          <a:p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ompare to the learning needs of students, as they progress through school </a:t>
            </a:r>
            <a:endParaRPr lang="en-GB" sz="2200" b="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Can both be reconciled?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Higher Education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Employers and employees in wide range of trades, industries and professions</a:t>
            </a:r>
          </a:p>
          <a:p>
            <a:pPr lvl="1"/>
            <a:r>
              <a:rPr lang="en-GB" sz="2200" b="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Needs: knowledge, capabilities, dispositions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Studies of learners’ views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Experts in mathematics learning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Exceptional teachers</a:t>
            </a:r>
          </a:p>
          <a:p>
            <a:pPr lvl="1"/>
            <a:r>
              <a:rPr lang="en-GB" sz="2200" b="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Needs: cognitive, systemic, social, emotional </a:t>
            </a:r>
            <a:endParaRPr lang="en-GB" sz="2200" b="0" i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We found:</a:t>
            </a:r>
            <a:endParaRPr lang="en-GB" sz="36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Common indications for the mathematics curriculum</a:t>
            </a:r>
          </a:p>
          <a:p>
            <a:endParaRPr lang="en-GB" sz="2200" b="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Common indications for the education system more widely (beyond the curriculum itself)</a:t>
            </a:r>
          </a:p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Principle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ea typeface="Calibri"/>
                <a:cs typeface="Arial" pitchFamily="34" charset="0"/>
              </a:rPr>
              <a:t>Understanding mathematics depends on underlying concepts, abstract ideas, and experience of using these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2200" b="0" dirty="0" smtClean="0">
              <a:solidFill>
                <a:schemeClr val="accent4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ea typeface="Calibri"/>
                <a:cs typeface="Arial" pitchFamily="34" charset="0"/>
              </a:rPr>
              <a:t>Without this, young people are neither able to apply their knowledge in new situations nor have the confidence to function mathematically</a:t>
            </a:r>
          </a:p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 curriculum should: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929411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Be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based on </a:t>
            </a:r>
            <a:r>
              <a:rPr lang="en-GB" sz="2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key mathematical ideas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and how they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GB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related </a:t>
            </a:r>
            <a:r>
              <a:rPr lang="en-GB" sz="2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complex </a:t>
            </a:r>
            <a:r>
              <a:rPr lang="en-GB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ways</a:t>
            </a:r>
            <a:endParaRPr lang="en-GB" sz="2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Include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GB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components </a:t>
            </a:r>
            <a:r>
              <a:rPr lang="en-GB" sz="2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mathematics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aspects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GB" sz="2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mathematical </a:t>
            </a:r>
            <a:r>
              <a:rPr lang="en-GB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proficiency</a:t>
            </a:r>
            <a:endParaRPr lang="en-GB" sz="2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Be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reviewed at regular intervals, and be informed by </a:t>
            </a:r>
            <a:r>
              <a:rPr lang="en-GB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societal needs</a:t>
            </a:r>
            <a:r>
              <a:rPr lang="en-GB" sz="2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advances in mathematics and technology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current </a:t>
            </a:r>
            <a:r>
              <a:rPr lang="en-GB" sz="2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needs of </a:t>
            </a:r>
            <a:r>
              <a:rPr lang="en-GB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learners</a:t>
            </a:r>
            <a:endParaRPr lang="en-GB" sz="2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/>
          </a:p>
          <a:p>
            <a:endParaRPr lang="en-GB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Components:</a:t>
            </a:r>
            <a:endParaRPr lang="en-GB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Facts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, methods, conventions and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theorems</a:t>
            </a:r>
            <a:endParaRPr lang="en-GB" sz="2200" b="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Concepts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structures and connections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between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them</a:t>
            </a:r>
            <a:endParaRPr lang="en-GB" sz="2200" b="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Notations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, models and representations of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situations</a:t>
            </a:r>
            <a:endParaRPr lang="en-GB" sz="2200" b="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Formal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rules of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combination of symbols</a:t>
            </a: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Numerical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, spatial,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algebraic, statistical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and logical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reasoning</a:t>
            </a:r>
            <a:endParaRPr lang="en-GB" sz="2200" b="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Contextual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problems and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applications</a:t>
            </a:r>
            <a:endParaRPr lang="en-GB" sz="2200" b="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Hypotheses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deductions from axioms</a:t>
            </a:r>
            <a:endParaRPr lang="en-GB" sz="2200" b="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Generalisations </a:t>
            </a:r>
            <a:r>
              <a:rPr lang="en-GB" sz="2200" b="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and abstract </a:t>
            </a:r>
            <a:r>
              <a:rPr lang="en-GB" sz="2200" b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higher-order concepts</a:t>
            </a:r>
            <a:endParaRPr lang="en-GB" sz="2200" b="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1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2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3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4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5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6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Default Design">
  <a:themeElements>
    <a:clrScheme name="Custom 1 2">
      <a:dk1>
        <a:srgbClr val="00B0F0"/>
      </a:dk1>
      <a:lt1>
        <a:srgbClr val="FFFFFF"/>
      </a:lt1>
      <a:dk2>
        <a:srgbClr val="00B0F0"/>
      </a:dk2>
      <a:lt2>
        <a:srgbClr val="9CC7EE"/>
      </a:lt2>
      <a:accent1>
        <a:srgbClr val="74A574"/>
      </a:accent1>
      <a:accent2>
        <a:srgbClr val="FFAE0C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0000"/>
      </a:hlink>
      <a:folHlink>
        <a:srgbClr val="FFCC66"/>
      </a:folHlink>
    </a:clrScheme>
    <a:fontScheme name="Default Design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10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11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12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13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14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15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16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7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8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ppt/theme/themeOverride9.xml><?xml version="1.0" encoding="utf-8"?>
<a:themeOverride xmlns:a="http://schemas.openxmlformats.org/drawingml/2006/main">
  <a:clrScheme name="Custom 1 2">
    <a:dk1>
      <a:srgbClr val="00B0F0"/>
    </a:dk1>
    <a:lt1>
      <a:srgbClr val="FFFFFF"/>
    </a:lt1>
    <a:dk2>
      <a:srgbClr val="00B0F0"/>
    </a:dk2>
    <a:lt2>
      <a:srgbClr val="9CC7EE"/>
    </a:lt2>
    <a:accent1>
      <a:srgbClr val="74A574"/>
    </a:accent1>
    <a:accent2>
      <a:srgbClr val="FFAE0C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0000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785</Words>
  <Application>Microsoft Office PowerPoint</Application>
  <PresentationFormat>On-screen Show (4:3)</PresentationFormat>
  <Paragraphs>116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16</vt:i4>
      </vt:variant>
      <vt:variant>
        <vt:lpstr>Slide Titles</vt:lpstr>
      </vt:variant>
      <vt:variant>
        <vt:i4>17</vt:i4>
      </vt:variant>
    </vt:vector>
  </HeadingPairs>
  <TitlesOfParts>
    <vt:vector size="33" baseType="lpstr"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14_Default Design</vt:lpstr>
      <vt:lpstr>15_Default Design</vt:lpstr>
      <vt:lpstr>16_Default Design</vt:lpstr>
      <vt:lpstr>Default Design</vt:lpstr>
      <vt:lpstr>Maths in England’s Schools: now and in the future</vt:lpstr>
      <vt:lpstr>Slide 2</vt:lpstr>
      <vt:lpstr>     ACME  Advisory Committee on Mathematics Education </vt:lpstr>
      <vt:lpstr>Mathematical Needs project</vt:lpstr>
      <vt:lpstr>Methods</vt:lpstr>
      <vt:lpstr>   We found:</vt:lpstr>
      <vt:lpstr>Principle</vt:lpstr>
      <vt:lpstr>The curriculum should:</vt:lpstr>
      <vt:lpstr>Components:</vt:lpstr>
      <vt:lpstr> To be proficient in mathematics, learners need: </vt:lpstr>
      <vt:lpstr>Needs of curriculum users</vt:lpstr>
      <vt:lpstr>Needs of HE and employers</vt:lpstr>
      <vt:lpstr>21st century needs:</vt:lpstr>
      <vt:lpstr>Implications for learners</vt:lpstr>
      <vt:lpstr>Implications for curriculum change</vt:lpstr>
      <vt:lpstr>Concerns about primary arithmetic</vt:lpstr>
      <vt:lpstr>Concerns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in England’s Schools: now and in the future</dc:title>
  <dc:creator>Anne Watson</dc:creator>
  <cp:lastModifiedBy>Anne Watson</cp:lastModifiedBy>
  <cp:revision>32</cp:revision>
  <dcterms:created xsi:type="dcterms:W3CDTF">2012-02-05T13:56:07Z</dcterms:created>
  <dcterms:modified xsi:type="dcterms:W3CDTF">2015-10-31T09:19:28Z</dcterms:modified>
</cp:coreProperties>
</file>