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2" r:id="rId2"/>
  </p:sldMasterIdLst>
  <p:notesMasterIdLst>
    <p:notesMasterId r:id="rId20"/>
  </p:notesMasterIdLst>
  <p:sldIdLst>
    <p:sldId id="312" r:id="rId3"/>
    <p:sldId id="281" r:id="rId4"/>
    <p:sldId id="320" r:id="rId5"/>
    <p:sldId id="284" r:id="rId6"/>
    <p:sldId id="283" r:id="rId7"/>
    <p:sldId id="286" r:id="rId8"/>
    <p:sldId id="285" r:id="rId9"/>
    <p:sldId id="321" r:id="rId10"/>
    <p:sldId id="316" r:id="rId11"/>
    <p:sldId id="311" r:id="rId12"/>
    <p:sldId id="301" r:id="rId13"/>
    <p:sldId id="327" r:id="rId14"/>
    <p:sldId id="330" r:id="rId15"/>
    <p:sldId id="322" r:id="rId16"/>
    <p:sldId id="331" r:id="rId17"/>
    <p:sldId id="294" r:id="rId18"/>
    <p:sldId id="296"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FF66"/>
    <a:srgbClr val="00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1219" autoAdjust="0"/>
  </p:normalViewPr>
  <p:slideViewPr>
    <p:cSldViewPr>
      <p:cViewPr varScale="1">
        <p:scale>
          <a:sx n="71" d="100"/>
          <a:sy n="71" d="100"/>
        </p:scale>
        <p:origin x="-178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35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3A76B0C-BF50-4D78-8BC0-7FB889B1778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9B113C-7B72-442B-BB5F-78F1B441CA00}" type="slidenum">
              <a:rPr lang="en-US"/>
              <a:pPr/>
              <a:t>1</a:t>
            </a:fld>
            <a:endParaRPr lang="en-US"/>
          </a:p>
        </p:txBody>
      </p:sp>
      <p:sp>
        <p:nvSpPr>
          <p:cNvPr id="129026" name="Rectangle 2"/>
          <p:cNvSpPr>
            <a:spLocks noRo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4970E0-0D97-4459-8EEC-01C87E1E6FC8}" type="slidenum">
              <a:rPr lang="en-US"/>
              <a:pPr/>
              <a:t>10</a:t>
            </a:fld>
            <a:endParaRPr lang="en-US"/>
          </a:p>
        </p:txBody>
      </p:sp>
      <p:sp>
        <p:nvSpPr>
          <p:cNvPr id="137218" name="Rectangle 2"/>
          <p:cNvSpPr>
            <a:spLocks noRo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C58479-38BC-489E-AC9D-CEF7B216D881}" type="slidenum">
              <a:rPr lang="en-US"/>
              <a:pPr/>
              <a:t>11</a:t>
            </a:fld>
            <a:endParaRPr lang="en-US"/>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9D5D1A-550E-414F-B4CB-47DFFD21822A}" type="slidenum">
              <a:rPr lang="en-US"/>
              <a:pPr/>
              <a:t>12</a:t>
            </a:fld>
            <a:endParaRPr lang="en-US"/>
          </a:p>
        </p:txBody>
      </p:sp>
      <p:sp>
        <p:nvSpPr>
          <p:cNvPr id="175106" name="Rectangle 2"/>
          <p:cNvSpPr>
            <a:spLocks noRot="1" noChangeArrowheads="1" noTextEdit="1"/>
          </p:cNvSpPr>
          <p:nvPr>
            <p:ph type="sldImg"/>
          </p:nvPr>
        </p:nvSpPr>
        <p:spPr>
          <a:ln/>
        </p:spPr>
      </p:sp>
      <p:sp>
        <p:nvSpPr>
          <p:cNvPr id="175107" name="Rectangle 3"/>
          <p:cNvSpPr>
            <a:spLocks noGrp="1" noChangeArrowheads="1"/>
          </p:cNvSpPr>
          <p:nvPr>
            <p:ph type="body" idx="1"/>
          </p:nvPr>
        </p:nvSpPr>
        <p:spPr>
          <a:xfrm>
            <a:off x="914400" y="4343400"/>
            <a:ext cx="5029200" cy="4114800"/>
          </a:xfrm>
        </p:spPr>
        <p:txBody>
          <a:bodyPr/>
          <a:lstStyle/>
          <a:p>
            <a:r>
              <a:rPr lang="en-GB"/>
              <a:t>e.g. Circle theorems and riders – how can I make this one look like a simpler one – look for bits of diagram I CAN deal with; put in construction lines so I HAVE things I already know and can do</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D28771-7E86-407A-BAF9-AE920E15B5A2}" type="slidenum">
              <a:rPr lang="en-US"/>
              <a:pPr/>
              <a:t>13</a:t>
            </a:fld>
            <a:endParaRPr lang="en-US"/>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FAC895-CD8F-421D-BFB2-830EE4246A37}" type="slidenum">
              <a:rPr lang="en-US"/>
              <a:pPr/>
              <a:t>14</a:t>
            </a:fld>
            <a:endParaRPr lang="en-US"/>
          </a:p>
        </p:txBody>
      </p:sp>
      <p:sp>
        <p:nvSpPr>
          <p:cNvPr id="15155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Dina Tirosh &amp; Pessia Tsamir</a:t>
            </a:r>
          </a:p>
          <a:p>
            <a:r>
              <a:rPr lang="en-US"/>
              <a:t>Altitude = Height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E05964-4C49-4312-B208-9D0058E78878}" type="slidenum">
              <a:rPr lang="en-US"/>
              <a:pPr/>
              <a:t>16</a:t>
            </a:fld>
            <a:endParaRPr lang="en-US"/>
          </a:p>
        </p:txBody>
      </p:sp>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3F1D5B-B55D-44BD-A704-07C522EC2BDA}" type="slidenum">
              <a:rPr lang="en-US"/>
              <a:pPr/>
              <a:t>17</a:t>
            </a:fld>
            <a:endParaRPr lang="en-US"/>
          </a:p>
        </p:txBody>
      </p:sp>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661D5E-BB9F-423E-ABFC-2A76AF255EAB}" type="slidenum">
              <a:rPr lang="en-US"/>
              <a:pPr/>
              <a:t>2</a:t>
            </a:fld>
            <a:endParaRPr lang="en-US"/>
          </a:p>
        </p:txBody>
      </p:sp>
      <p:sp>
        <p:nvSpPr>
          <p:cNvPr id="130050" name="Rectangle 2"/>
          <p:cNvSpPr>
            <a:spLocks noRo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GB"/>
              <a:t>John to say audience job to make personal sense ……</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469226-6B26-4B12-AA63-BFCA3D8370F3}" type="slidenum">
              <a:rPr lang="en-US"/>
              <a:pPr/>
              <a:t>3</a:t>
            </a:fld>
            <a:endParaRPr lang="en-US"/>
          </a:p>
        </p:txBody>
      </p:sp>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en-GB"/>
              <a:t>After both numbers – what ideas that arose for one can be applied to the other?</a:t>
            </a:r>
          </a:p>
          <a:p>
            <a:endParaRPr lang="en-GB"/>
          </a:p>
          <a:p>
            <a:r>
              <a:rPr lang="en-GB"/>
              <a:t>Example spaces - situated</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8DE8C7-7EA4-4991-BC73-94C2C738B96F}" type="slidenum">
              <a:rPr lang="en-US"/>
              <a:pPr/>
              <a:t>4</a:t>
            </a:fld>
            <a:endParaRPr lang="en-US"/>
          </a:p>
        </p:txBody>
      </p:sp>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p:txBody>
          <a:bodyPr/>
          <a:lstStyle/>
          <a:p>
            <a:r>
              <a:rPr lang="en-GB"/>
              <a:t>This task type encourages me to adapt, stretch, rearticulate, obvious-to-me methods to apply them elsewhere, and I may need to listen to other methods, images, ways of seeing, to extend what I can do – also that applying familiar methods in non-familiar contexts can lead to new mathematical insights.</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D76DE1-ED6E-4669-A5C6-E08A32BBEBD0}" type="slidenum">
              <a:rPr lang="en-US"/>
              <a:pPr/>
              <a:t>5</a:t>
            </a:fld>
            <a:endParaRPr lang="en-US"/>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BC7AD2-DF52-4C8E-91B0-F0D7BE69C3AC}" type="slidenum">
              <a:rPr lang="en-US"/>
              <a:pPr/>
              <a:t>6</a:t>
            </a:fld>
            <a:endParaRPr lang="en-US"/>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r>
              <a:rPr lang="en-GB"/>
              <a:t>This task type shows me that I need to know when to reject techniques which only work for limited cases, and that I need supermethods</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34B7BC-3E21-4F12-9289-6C71CB325F62}" type="slidenum">
              <a:rPr lang="en-US"/>
              <a:pPr/>
              <a:t>7</a:t>
            </a:fld>
            <a:endParaRPr lang="en-US"/>
          </a:p>
        </p:txBody>
      </p:sp>
      <p:sp>
        <p:nvSpPr>
          <p:cNvPr id="136194" name="Rectangle 2"/>
          <p:cNvSpPr>
            <a:spLocks noRo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512D4F-861A-4327-9049-FB3E5E3201D8}" type="slidenum">
              <a:rPr lang="en-US"/>
              <a:pPr/>
              <a:t>8</a:t>
            </a:fld>
            <a:endParaRPr lang="en-US"/>
          </a:p>
        </p:txBody>
      </p:sp>
      <p:sp>
        <p:nvSpPr>
          <p:cNvPr id="168962" name="Rectangle 2"/>
          <p:cNvSpPr>
            <a:spLocks noRo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096D5E-4F78-414C-B583-7C8B7EBC5EBF}" type="slidenum">
              <a:rPr lang="en-US"/>
              <a:pPr/>
              <a:t>9</a:t>
            </a:fld>
            <a:endParaRPr lang="en-US"/>
          </a:p>
        </p:txBody>
      </p:sp>
      <p:sp>
        <p:nvSpPr>
          <p:cNvPr id="138242" name="Rectangle 2"/>
          <p:cNvSpPr>
            <a:spLocks noRo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1F3C77-D7C3-4F04-B61F-4ED2BCBB162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8E3C31-A2DD-4CC7-97AF-EAB6B8528F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FC18FD-4A3F-46E9-AD03-E8CEF4B1294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9060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3077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34C5F9-67C5-4F76-A404-A4A3D35839CB}"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52400"/>
            <a:ext cx="2103437"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04800" y="152400"/>
            <a:ext cx="6157913"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069441-91EC-48ED-8258-3E1758264B9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6068DB-F5A9-4125-B882-07046A84405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DB6AE5-9ABD-45A1-B485-FDC6F4B08FC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92682BB-58F2-471E-A29A-FD1EADF9E9B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827A7ED-A7A0-44D9-A7CA-5F9540B3FA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D23A85-F01E-4C73-AA9E-8D387647E72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E531BE-08B9-4FF8-83CE-F2FC12B7D78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67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67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1167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167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FFC0C102-5034-4F4E-B72E-D1D928DE03D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67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67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67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67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tmplLst>
          <p:tmpl lvl="1">
            <p:tnLst>
              <p:par>
                <p:cTn presetID="1" presetClass="entr" presetSubtype="0" fill="hold" nodeType="clickEffect">
                  <p:stCondLst>
                    <p:cond delay="0"/>
                  </p:stCondLst>
                  <p:childTnLst>
                    <p:set>
                      <p:cBhvr>
                        <p:cTn dur="1" fill="hold">
                          <p:stCondLst>
                            <p:cond delay="0"/>
                          </p:stCondLst>
                        </p:cTn>
                        <p:tgtEl>
                          <p:spTgt spid="11673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1673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1673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1673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16739"/>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bwMode="auto">
          <a:xfrm>
            <a:off x="304800" y="152400"/>
            <a:ext cx="7772400"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GB" smtClean="0"/>
              <a:t>Click to edit Master title style</a:t>
            </a:r>
          </a:p>
        </p:txBody>
      </p:sp>
      <p:sp>
        <p:nvSpPr>
          <p:cNvPr id="149507" name="Rectangle 3"/>
          <p:cNvSpPr>
            <a:spLocks noGrp="1" noChangeArrowheads="1"/>
          </p:cNvSpPr>
          <p:nvPr>
            <p:ph type="body" idx="1"/>
          </p:nvPr>
        </p:nvSpPr>
        <p:spPr bwMode="auto">
          <a:xfrm>
            <a:off x="990600" y="1676400"/>
            <a:ext cx="7727950" cy="41148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49508" name="Text Box 4"/>
          <p:cNvSpPr txBox="1">
            <a:spLocks noChangeArrowheads="1"/>
          </p:cNvSpPr>
          <p:nvPr userDrawn="1"/>
        </p:nvSpPr>
        <p:spPr bwMode="auto">
          <a:xfrm>
            <a:off x="76200" y="6338888"/>
            <a:ext cx="685800" cy="457200"/>
          </a:xfrm>
          <a:prstGeom prst="rect">
            <a:avLst/>
          </a:prstGeom>
          <a:noFill/>
          <a:ln w="9525">
            <a:noFill/>
            <a:miter lim="800000"/>
            <a:headEnd/>
            <a:tailEnd/>
          </a:ln>
          <a:effectLst/>
        </p:spPr>
        <p:txBody>
          <a:bodyPr>
            <a:spAutoFit/>
          </a:bodyPr>
          <a:lstStyle/>
          <a:p>
            <a:pPr>
              <a:spcBef>
                <a:spcPct val="50000"/>
              </a:spcBef>
            </a:pPr>
            <a:fld id="{A2AAEAAF-A805-4B53-BDD9-23610B688762}" type="slidenum">
              <a:rPr lang="en-US" sz="2400" b="1">
                <a:latin typeface="Lucida Grande" pitchFamily="96" charset="0"/>
              </a:rPr>
              <a:pPr>
                <a:spcBef>
                  <a:spcPct val="50000"/>
                </a:spcBef>
              </a:pPr>
              <a:t>‹#›</a:t>
            </a:fld>
            <a:endParaRPr lang="en-US" sz="2400" b="1">
              <a:latin typeface="Lucida Grande" pitchFamily="96" charset="0"/>
            </a:endParaRPr>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95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95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95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9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bldLvl="2">
        <p:tmplLst>
          <p:tmpl lvl="1">
            <p:tnLst>
              <p:par>
                <p:cTn presetID="1" presetClass="entr" presetSubtype="0" fill="hold" nodeType="clickEffect">
                  <p:stCondLst>
                    <p:cond delay="0"/>
                  </p:stCondLst>
                  <p:childTnLst>
                    <p:set>
                      <p:cBhvr>
                        <p:cTn dur="1" fill="hold">
                          <p:stCondLst>
                            <p:cond delay="0"/>
                          </p:stCondLst>
                        </p:cTn>
                        <p:tgtEl>
                          <p:spTgt spid="14950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4950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4950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4950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49507"/>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96" charset="0"/>
        </a:defRPr>
      </a:lvl2pPr>
      <a:lvl3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96" charset="0"/>
        </a:defRPr>
      </a:lvl3pPr>
      <a:lvl4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96" charset="0"/>
        </a:defRPr>
      </a:lvl4pPr>
      <a:lvl5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96" charset="0"/>
        </a:defRPr>
      </a:lvl5pPr>
      <a:lvl6pPr marL="457200"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96" charset="0"/>
        </a:defRPr>
      </a:lvl6pPr>
      <a:lvl7pPr marL="914400"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96" charset="0"/>
        </a:defRPr>
      </a:lvl7pPr>
      <a:lvl8pPr marL="1371600"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96" charset="0"/>
        </a:defRPr>
      </a:lvl8pPr>
      <a:lvl9pPr marL="1828800"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96"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96" charset="2"/>
        <a:buChar char="/"/>
        <a:defRPr sz="3200" b="1">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b="1">
          <a:solidFill>
            <a:schemeClr val="tx2"/>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Times" pitchFamily="96" charset="0"/>
        </a:defRPr>
      </a:lvl3pPr>
      <a:lvl4pPr marL="1600200" indent="-228600" algn="l" rtl="0" eaLnBrk="0" fontAlgn="base" hangingPunct="0">
        <a:spcBef>
          <a:spcPct val="20000"/>
        </a:spcBef>
        <a:spcAft>
          <a:spcPct val="0"/>
        </a:spcAft>
        <a:buClr>
          <a:schemeClr val="accent2"/>
        </a:buClr>
        <a:buSzPct val="65000"/>
        <a:buFont typeface="Monotype Sorts" pitchFamily="96" charset="2"/>
        <a:buChar char=""/>
        <a:defRPr sz="2000">
          <a:solidFill>
            <a:schemeClr val="tx1"/>
          </a:solidFill>
          <a:latin typeface="Times" pitchFamily="96" charset="0"/>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96" charset="0"/>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96" charset="0"/>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96" charset="0"/>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96" charset="0"/>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96"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3" Type="http://schemas.openxmlformats.org/officeDocument/2006/relationships/notesSlide" Target="../notesSlides/notesSlide6.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p:txBody>
          <a:bodyPr/>
          <a:lstStyle/>
          <a:p>
            <a:r>
              <a:rPr lang="en-GB" sz="4000"/>
              <a:t>Mathematically Powerful </a:t>
            </a:r>
            <a:br>
              <a:rPr lang="en-GB" sz="4000"/>
            </a:br>
            <a:r>
              <a:rPr lang="en-GB" sz="4000"/>
              <a:t>Task Design</a:t>
            </a:r>
            <a:endParaRPr lang="en-US" sz="4000"/>
          </a:p>
        </p:txBody>
      </p:sp>
      <p:sp>
        <p:nvSpPr>
          <p:cNvPr id="112644" name="Rectangle 4"/>
          <p:cNvSpPr>
            <a:spLocks noGrp="1" noChangeArrowheads="1"/>
          </p:cNvSpPr>
          <p:nvPr>
            <p:ph type="subTitle" idx="1"/>
          </p:nvPr>
        </p:nvSpPr>
        <p:spPr>
          <a:xfrm>
            <a:off x="1371600" y="3886200"/>
            <a:ext cx="6400800" cy="2209800"/>
          </a:xfrm>
        </p:spPr>
        <p:txBody>
          <a:bodyPr/>
          <a:lstStyle/>
          <a:p>
            <a:endParaRPr lang="en-GB"/>
          </a:p>
          <a:p>
            <a:r>
              <a:rPr lang="en-GB"/>
              <a:t>Anne Watson &amp; John Mason</a:t>
            </a:r>
            <a:br>
              <a:rPr lang="en-GB"/>
            </a:br>
            <a:r>
              <a:rPr lang="en-GB"/>
              <a:t>Matematikbiennalen 2008</a:t>
            </a:r>
            <a:br>
              <a:rPr lang="en-GB"/>
            </a:br>
            <a:r>
              <a:rPr lang="en-GB"/>
              <a:t>Stockholm</a:t>
            </a: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GB"/>
              <a:t>Variation theory (Marton)</a:t>
            </a:r>
            <a:endParaRPr lang="en-US"/>
          </a:p>
        </p:txBody>
      </p:sp>
      <p:sp>
        <p:nvSpPr>
          <p:cNvPr id="107523" name="Rectangle 3"/>
          <p:cNvSpPr>
            <a:spLocks noGrp="1" noChangeArrowheads="1"/>
          </p:cNvSpPr>
          <p:nvPr>
            <p:ph type="body" idx="1"/>
          </p:nvPr>
        </p:nvSpPr>
        <p:spPr/>
        <p:txBody>
          <a:bodyPr/>
          <a:lstStyle/>
          <a:p>
            <a:r>
              <a:rPr lang="en-GB" sz="2800"/>
              <a:t>What variables are controlled?  What variables are allowed to vary?  How do they vary?</a:t>
            </a:r>
          </a:p>
          <a:p>
            <a:r>
              <a:rPr lang="en-GB" sz="2800"/>
              <a:t>What can be perceived?  What do we see as being the same and being different?</a:t>
            </a:r>
          </a:p>
          <a:p>
            <a:r>
              <a:rPr lang="en-GB" sz="2800"/>
              <a:t>If all varies, little can be perceived beyond the immediate</a:t>
            </a:r>
          </a:p>
          <a:p>
            <a:r>
              <a:rPr lang="en-GB" sz="2800"/>
              <a:t>If all is the same, attention is drawn nowhere</a:t>
            </a:r>
          </a:p>
          <a:p>
            <a:pPr>
              <a:buFontTx/>
              <a:buNone/>
            </a:pPr>
            <a:endParaRPr lang="en-GB" sz="28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381000" y="228600"/>
            <a:ext cx="7772400" cy="1143000"/>
          </a:xfrm>
        </p:spPr>
        <p:txBody>
          <a:bodyPr/>
          <a:lstStyle/>
          <a:p>
            <a:r>
              <a:rPr lang="en-GB"/>
              <a:t>An </a:t>
            </a:r>
            <a:r>
              <a:rPr lang="en-GB" sz="4000"/>
              <a:t>Interpretation of Variation Theory</a:t>
            </a:r>
          </a:p>
        </p:txBody>
      </p:sp>
      <p:sp>
        <p:nvSpPr>
          <p:cNvPr id="95235" name="Rectangle 3"/>
          <p:cNvSpPr>
            <a:spLocks noGrp="1" noChangeArrowheads="1"/>
          </p:cNvSpPr>
          <p:nvPr>
            <p:ph type="body" idx="1"/>
          </p:nvPr>
        </p:nvSpPr>
        <p:spPr>
          <a:xfrm>
            <a:off x="914400" y="1676400"/>
            <a:ext cx="7618413" cy="4419600"/>
          </a:xfrm>
        </p:spPr>
        <p:txBody>
          <a:bodyPr/>
          <a:lstStyle/>
          <a:p>
            <a:pPr>
              <a:buFontTx/>
              <a:buNone/>
            </a:pPr>
            <a:r>
              <a:rPr lang="en-GB"/>
              <a:t>4 pens plus 5 pencils cost £2.60 </a:t>
            </a:r>
          </a:p>
          <a:p>
            <a:pPr>
              <a:buFontTx/>
              <a:buNone/>
            </a:pPr>
            <a:r>
              <a:rPr lang="en-GB"/>
              <a:t>4 pens plus 2 pencils cost £2.00 </a:t>
            </a:r>
          </a:p>
          <a:p>
            <a:pPr>
              <a:buFontTx/>
              <a:buNone/>
            </a:pPr>
            <a:endParaRPr lang="en-GB"/>
          </a:p>
          <a:p>
            <a:pPr>
              <a:buFontTx/>
              <a:buNone/>
            </a:pPr>
            <a:r>
              <a:rPr lang="en-GB"/>
              <a:t>5 oranges plus 3 apples cost £2.36 </a:t>
            </a:r>
          </a:p>
          <a:p>
            <a:pPr>
              <a:buFontTx/>
              <a:buNone/>
            </a:pPr>
            <a:r>
              <a:rPr lang="en-GB"/>
              <a:t>5 oranges plus 1 apple cost £2.12 </a:t>
            </a:r>
          </a:p>
          <a:p>
            <a:pPr>
              <a:buFontTx/>
              <a:buNone/>
            </a:pPr>
            <a:endParaRPr lang="en-GB"/>
          </a:p>
          <a:p>
            <a:pPr>
              <a:buFontTx/>
              <a:buNone/>
            </a:pPr>
            <a:r>
              <a:rPr lang="en-GB"/>
              <a:t>8 stamps plus 5 envelopes cost £3.90</a:t>
            </a:r>
          </a:p>
          <a:p>
            <a:pPr>
              <a:buFontTx/>
              <a:buNone/>
            </a:pPr>
            <a:r>
              <a:rPr lang="en-GB"/>
              <a:t>8 stamps plus 4 envelopes cost £3.60</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381000" y="228600"/>
            <a:ext cx="7772400" cy="1143000"/>
          </a:xfrm>
        </p:spPr>
        <p:txBody>
          <a:bodyPr/>
          <a:lstStyle/>
          <a:p>
            <a:r>
              <a:rPr lang="en-GB"/>
              <a:t>An </a:t>
            </a:r>
            <a:r>
              <a:rPr lang="en-GB" sz="4000"/>
              <a:t>Interpretation of Variation Theory</a:t>
            </a:r>
          </a:p>
        </p:txBody>
      </p:sp>
      <p:sp>
        <p:nvSpPr>
          <p:cNvPr id="174083" name="Rectangle 3"/>
          <p:cNvSpPr>
            <a:spLocks noGrp="1" noChangeArrowheads="1"/>
          </p:cNvSpPr>
          <p:nvPr>
            <p:ph type="body" idx="1"/>
          </p:nvPr>
        </p:nvSpPr>
        <p:spPr>
          <a:xfrm>
            <a:off x="914400" y="1676400"/>
            <a:ext cx="7618413" cy="3121025"/>
          </a:xfrm>
        </p:spPr>
        <p:txBody>
          <a:bodyPr/>
          <a:lstStyle/>
          <a:p>
            <a:pPr>
              <a:buFontTx/>
              <a:buNone/>
            </a:pPr>
            <a:r>
              <a:rPr lang="en-GB"/>
              <a:t>4 pens plus 5 pencils cost £2.60 </a:t>
            </a:r>
          </a:p>
          <a:p>
            <a:pPr>
              <a:buFontTx/>
              <a:buNone/>
            </a:pPr>
            <a:r>
              <a:rPr lang="en-GB"/>
              <a:t>2 pens plus 1 pencil cost £1.00 </a:t>
            </a:r>
          </a:p>
          <a:p>
            <a:pPr>
              <a:buFontTx/>
              <a:buNone/>
            </a:pPr>
            <a:endParaRPr lang="en-GB"/>
          </a:p>
          <a:p>
            <a:pPr>
              <a:buFontTx/>
              <a:buNone/>
            </a:pPr>
            <a:r>
              <a:rPr lang="en-GB"/>
              <a:t>4 pens plus 5 pencils cost £2.60 </a:t>
            </a:r>
          </a:p>
          <a:p>
            <a:pPr>
              <a:buFontTx/>
              <a:buNone/>
            </a:pPr>
            <a:r>
              <a:rPr lang="en-GB"/>
              <a:t>4 pens plus  2 pencils cost £2.00</a:t>
            </a:r>
          </a:p>
          <a:p>
            <a:pPr>
              <a:buFontTx/>
              <a:buNone/>
            </a:pPr>
            <a:endParaRPr lang="en-US"/>
          </a:p>
        </p:txBody>
      </p:sp>
      <p:sp>
        <p:nvSpPr>
          <p:cNvPr id="174084" name="Text Box 4"/>
          <p:cNvSpPr txBox="1">
            <a:spLocks noChangeArrowheads="1"/>
          </p:cNvSpPr>
          <p:nvPr/>
        </p:nvSpPr>
        <p:spPr bwMode="auto">
          <a:xfrm>
            <a:off x="1187450" y="5229225"/>
            <a:ext cx="6048375" cy="366713"/>
          </a:xfrm>
          <a:prstGeom prst="rect">
            <a:avLst/>
          </a:prstGeom>
          <a:noFill/>
          <a:ln w="9525">
            <a:noFill/>
            <a:miter lim="800000"/>
            <a:headEnd/>
            <a:tailEnd/>
          </a:ln>
          <a:effectLst/>
        </p:spPr>
        <p:txBody>
          <a:bodyPr>
            <a:spAutoFit/>
          </a:bodyPr>
          <a:lstStyle/>
          <a:p>
            <a:endParaRPr lang="en-US"/>
          </a:p>
        </p:txBody>
      </p:sp>
      <p:sp>
        <p:nvSpPr>
          <p:cNvPr id="174085" name="Text Box 5"/>
          <p:cNvSpPr txBox="1">
            <a:spLocks noChangeArrowheads="1"/>
          </p:cNvSpPr>
          <p:nvPr/>
        </p:nvSpPr>
        <p:spPr bwMode="auto">
          <a:xfrm>
            <a:off x="684213" y="5373688"/>
            <a:ext cx="7920037" cy="915987"/>
          </a:xfrm>
          <a:prstGeom prst="rect">
            <a:avLst/>
          </a:prstGeom>
          <a:noFill/>
          <a:ln w="9525">
            <a:noFill/>
            <a:miter lim="800000"/>
            <a:headEnd/>
            <a:tailEnd/>
          </a:ln>
          <a:effectLst/>
        </p:spPr>
        <p:txBody>
          <a:bodyPr>
            <a:spAutoFit/>
          </a:bodyPr>
          <a:lstStyle/>
          <a:p>
            <a:pPr>
              <a:spcBef>
                <a:spcPct val="50000"/>
              </a:spcBef>
            </a:pPr>
            <a:r>
              <a:rPr lang="en-GB"/>
              <a:t>Start from questions which are easy to solve using ad hoc methods, then vary in controlled ways so learners can adapt their methods to develop more general methods, and to understand conventional methods</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GB"/>
              <a:t>Reflective questions </a:t>
            </a:r>
            <a:endParaRPr lang="en-US"/>
          </a:p>
        </p:txBody>
      </p:sp>
      <p:sp>
        <p:nvSpPr>
          <p:cNvPr id="178179" name="Rectangle 3"/>
          <p:cNvSpPr>
            <a:spLocks noGrp="1" noChangeArrowheads="1"/>
          </p:cNvSpPr>
          <p:nvPr>
            <p:ph type="body" idx="1"/>
          </p:nvPr>
        </p:nvSpPr>
        <p:spPr/>
        <p:txBody>
          <a:bodyPr/>
          <a:lstStyle/>
          <a:p>
            <a:r>
              <a:rPr lang="en-GB"/>
              <a:t>What generalisations are available?</a:t>
            </a:r>
          </a:p>
          <a:p>
            <a:r>
              <a:rPr lang="en-GB"/>
              <a:t>What habits might be developed (practised)?</a:t>
            </a:r>
          </a:p>
          <a:p>
            <a:r>
              <a:rPr lang="en-GB"/>
              <a:t>What concepts might be thought about?</a:t>
            </a:r>
          </a:p>
          <a:p>
            <a:pPr>
              <a:buFontTx/>
              <a:buNone/>
            </a:pPr>
            <a:endParaRPr lang="en-GB"/>
          </a:p>
          <a:p>
            <a:pPr>
              <a:buFontTx/>
              <a:buNone/>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More Or Less Altitude &amp; Area</a:t>
            </a:r>
          </a:p>
        </p:txBody>
      </p:sp>
      <p:sp>
        <p:nvSpPr>
          <p:cNvPr id="150531" name="Text Box 3"/>
          <p:cNvSpPr txBox="1">
            <a:spLocks noChangeArrowheads="1"/>
          </p:cNvSpPr>
          <p:nvPr/>
        </p:nvSpPr>
        <p:spPr bwMode="auto">
          <a:xfrm>
            <a:off x="533400" y="1066800"/>
            <a:ext cx="4114800" cy="519113"/>
          </a:xfrm>
          <a:prstGeom prst="rect">
            <a:avLst/>
          </a:prstGeom>
          <a:noFill/>
          <a:ln w="9525">
            <a:noFill/>
            <a:miter lim="800000"/>
            <a:headEnd/>
            <a:tailEnd/>
          </a:ln>
          <a:effectLst/>
        </p:spPr>
        <p:txBody>
          <a:bodyPr>
            <a:spAutoFit/>
          </a:bodyPr>
          <a:lstStyle/>
          <a:p>
            <a:pPr>
              <a:spcBef>
                <a:spcPct val="50000"/>
              </a:spcBef>
            </a:pPr>
            <a:r>
              <a:rPr lang="en-US" sz="2800" b="1">
                <a:latin typeface="Chalkboard" pitchFamily="96" charset="0"/>
              </a:rPr>
              <a:t>Draw a scalene triangle</a:t>
            </a:r>
          </a:p>
        </p:txBody>
      </p:sp>
      <p:grpSp>
        <p:nvGrpSpPr>
          <p:cNvPr id="150532" name="Group 4"/>
          <p:cNvGrpSpPr>
            <a:grpSpLocks/>
          </p:cNvGrpSpPr>
          <p:nvPr/>
        </p:nvGrpSpPr>
        <p:grpSpPr bwMode="auto">
          <a:xfrm>
            <a:off x="152400" y="2209800"/>
            <a:ext cx="7162800" cy="3962400"/>
            <a:chOff x="96" y="1392"/>
            <a:chExt cx="4512" cy="2496"/>
          </a:xfrm>
        </p:grpSpPr>
        <p:grpSp>
          <p:nvGrpSpPr>
            <p:cNvPr id="150533" name="Group 5"/>
            <p:cNvGrpSpPr>
              <a:grpSpLocks/>
            </p:cNvGrpSpPr>
            <p:nvPr/>
          </p:nvGrpSpPr>
          <p:grpSpPr bwMode="auto">
            <a:xfrm>
              <a:off x="576" y="1525"/>
              <a:ext cx="4032" cy="2200"/>
              <a:chOff x="576" y="1525"/>
              <a:chExt cx="4032" cy="2200"/>
            </a:xfrm>
          </p:grpSpPr>
          <p:sp>
            <p:nvSpPr>
              <p:cNvPr id="150534" name="Text Box 6"/>
              <p:cNvSpPr txBox="1">
                <a:spLocks noChangeArrowheads="1"/>
              </p:cNvSpPr>
              <p:nvPr/>
            </p:nvSpPr>
            <p:spPr bwMode="auto">
              <a:xfrm>
                <a:off x="1584" y="1525"/>
                <a:ext cx="816" cy="365"/>
              </a:xfrm>
              <a:prstGeom prst="rect">
                <a:avLst/>
              </a:prstGeom>
              <a:noFill/>
              <a:ln w="9525">
                <a:noFill/>
                <a:miter lim="800000"/>
                <a:headEnd/>
                <a:tailEnd/>
              </a:ln>
              <a:effectLst/>
            </p:spPr>
            <p:txBody>
              <a:bodyPr>
                <a:spAutoFit/>
              </a:bodyPr>
              <a:lstStyle/>
              <a:p>
                <a:pPr>
                  <a:spcBef>
                    <a:spcPct val="50000"/>
                  </a:spcBef>
                </a:pPr>
                <a:r>
                  <a:rPr lang="en-US" sz="3200" b="1">
                    <a:latin typeface="Chalkboard" pitchFamily="96" charset="0"/>
                  </a:rPr>
                  <a:t>more</a:t>
                </a:r>
              </a:p>
            </p:txBody>
          </p:sp>
          <p:sp>
            <p:nvSpPr>
              <p:cNvPr id="150535" name="Text Box 7"/>
              <p:cNvSpPr txBox="1">
                <a:spLocks noChangeArrowheads="1"/>
              </p:cNvSpPr>
              <p:nvPr/>
            </p:nvSpPr>
            <p:spPr bwMode="auto">
              <a:xfrm>
                <a:off x="2640" y="1525"/>
                <a:ext cx="816" cy="365"/>
              </a:xfrm>
              <a:prstGeom prst="rect">
                <a:avLst/>
              </a:prstGeom>
              <a:noFill/>
              <a:ln w="9525">
                <a:noFill/>
                <a:miter lim="800000"/>
                <a:headEnd/>
                <a:tailEnd/>
              </a:ln>
              <a:effectLst/>
            </p:spPr>
            <p:txBody>
              <a:bodyPr>
                <a:spAutoFit/>
              </a:bodyPr>
              <a:lstStyle/>
              <a:p>
                <a:pPr>
                  <a:spcBef>
                    <a:spcPct val="50000"/>
                  </a:spcBef>
                </a:pPr>
                <a:r>
                  <a:rPr lang="en-US" sz="3200" b="1">
                    <a:latin typeface="Chalkboard" pitchFamily="96" charset="0"/>
                  </a:rPr>
                  <a:t>same</a:t>
                </a:r>
              </a:p>
            </p:txBody>
          </p:sp>
          <p:sp>
            <p:nvSpPr>
              <p:cNvPr id="150536" name="Text Box 8"/>
              <p:cNvSpPr txBox="1">
                <a:spLocks noChangeArrowheads="1"/>
              </p:cNvSpPr>
              <p:nvPr/>
            </p:nvSpPr>
            <p:spPr bwMode="auto">
              <a:xfrm>
                <a:off x="3792" y="1525"/>
                <a:ext cx="816" cy="365"/>
              </a:xfrm>
              <a:prstGeom prst="rect">
                <a:avLst/>
              </a:prstGeom>
              <a:noFill/>
              <a:ln w="9525">
                <a:noFill/>
                <a:miter lim="800000"/>
                <a:headEnd/>
                <a:tailEnd/>
              </a:ln>
              <a:effectLst/>
            </p:spPr>
            <p:txBody>
              <a:bodyPr>
                <a:spAutoFit/>
              </a:bodyPr>
              <a:lstStyle/>
              <a:p>
                <a:pPr>
                  <a:spcBef>
                    <a:spcPct val="50000"/>
                  </a:spcBef>
                </a:pPr>
                <a:r>
                  <a:rPr lang="en-US" sz="3200" b="1">
                    <a:latin typeface="Chalkboard" pitchFamily="96" charset="0"/>
                  </a:rPr>
                  <a:t>less</a:t>
                </a:r>
              </a:p>
            </p:txBody>
          </p:sp>
          <p:sp>
            <p:nvSpPr>
              <p:cNvPr id="150537" name="Text Box 9"/>
              <p:cNvSpPr txBox="1">
                <a:spLocks noChangeArrowheads="1"/>
              </p:cNvSpPr>
              <p:nvPr/>
            </p:nvSpPr>
            <p:spPr bwMode="auto">
              <a:xfrm>
                <a:off x="576" y="2112"/>
                <a:ext cx="816" cy="365"/>
              </a:xfrm>
              <a:prstGeom prst="rect">
                <a:avLst/>
              </a:prstGeom>
              <a:noFill/>
              <a:ln w="9525">
                <a:noFill/>
                <a:miter lim="800000"/>
                <a:headEnd/>
                <a:tailEnd/>
              </a:ln>
              <a:effectLst/>
            </p:spPr>
            <p:txBody>
              <a:bodyPr>
                <a:spAutoFit/>
              </a:bodyPr>
              <a:lstStyle/>
              <a:p>
                <a:pPr>
                  <a:spcBef>
                    <a:spcPct val="50000"/>
                  </a:spcBef>
                </a:pPr>
                <a:r>
                  <a:rPr lang="en-US" sz="3200" b="1">
                    <a:latin typeface="Chalkboard" pitchFamily="96" charset="0"/>
                  </a:rPr>
                  <a:t>more</a:t>
                </a:r>
              </a:p>
            </p:txBody>
          </p:sp>
          <p:sp>
            <p:nvSpPr>
              <p:cNvPr id="150538" name="Text Box 10"/>
              <p:cNvSpPr txBox="1">
                <a:spLocks noChangeArrowheads="1"/>
              </p:cNvSpPr>
              <p:nvPr/>
            </p:nvSpPr>
            <p:spPr bwMode="auto">
              <a:xfrm>
                <a:off x="576" y="2784"/>
                <a:ext cx="816" cy="365"/>
              </a:xfrm>
              <a:prstGeom prst="rect">
                <a:avLst/>
              </a:prstGeom>
              <a:noFill/>
              <a:ln w="9525">
                <a:noFill/>
                <a:miter lim="800000"/>
                <a:headEnd/>
                <a:tailEnd/>
              </a:ln>
              <a:effectLst/>
            </p:spPr>
            <p:txBody>
              <a:bodyPr>
                <a:spAutoFit/>
              </a:bodyPr>
              <a:lstStyle/>
              <a:p>
                <a:pPr>
                  <a:spcBef>
                    <a:spcPct val="50000"/>
                  </a:spcBef>
                </a:pPr>
                <a:r>
                  <a:rPr lang="en-US" sz="3200" b="1">
                    <a:latin typeface="Chalkboard" pitchFamily="96" charset="0"/>
                  </a:rPr>
                  <a:t>same</a:t>
                </a:r>
              </a:p>
            </p:txBody>
          </p:sp>
          <p:sp>
            <p:nvSpPr>
              <p:cNvPr id="150539" name="Text Box 11"/>
              <p:cNvSpPr txBox="1">
                <a:spLocks noChangeArrowheads="1"/>
              </p:cNvSpPr>
              <p:nvPr/>
            </p:nvSpPr>
            <p:spPr bwMode="auto">
              <a:xfrm>
                <a:off x="624" y="3360"/>
                <a:ext cx="816" cy="365"/>
              </a:xfrm>
              <a:prstGeom prst="rect">
                <a:avLst/>
              </a:prstGeom>
              <a:noFill/>
              <a:ln w="9525">
                <a:noFill/>
                <a:miter lim="800000"/>
                <a:headEnd/>
                <a:tailEnd/>
              </a:ln>
              <a:effectLst/>
            </p:spPr>
            <p:txBody>
              <a:bodyPr>
                <a:spAutoFit/>
              </a:bodyPr>
              <a:lstStyle/>
              <a:p>
                <a:pPr>
                  <a:spcBef>
                    <a:spcPct val="50000"/>
                  </a:spcBef>
                </a:pPr>
                <a:r>
                  <a:rPr lang="en-US" sz="3200" b="1">
                    <a:latin typeface="Chalkboard" pitchFamily="96" charset="0"/>
                  </a:rPr>
                  <a:t>less</a:t>
                </a:r>
              </a:p>
            </p:txBody>
          </p:sp>
        </p:grpSp>
        <p:sp>
          <p:nvSpPr>
            <p:cNvPr id="150540" name="Text Box 12"/>
            <p:cNvSpPr txBox="1">
              <a:spLocks noChangeArrowheads="1"/>
            </p:cNvSpPr>
            <p:nvPr/>
          </p:nvSpPr>
          <p:spPr bwMode="auto">
            <a:xfrm>
              <a:off x="768" y="1392"/>
              <a:ext cx="576" cy="327"/>
            </a:xfrm>
            <a:prstGeom prst="rect">
              <a:avLst/>
            </a:prstGeom>
            <a:noFill/>
            <a:ln w="9525">
              <a:noFill/>
              <a:miter lim="800000"/>
              <a:headEnd/>
              <a:tailEnd/>
            </a:ln>
            <a:effectLst/>
          </p:spPr>
          <p:txBody>
            <a:bodyPr>
              <a:spAutoFit/>
            </a:bodyPr>
            <a:lstStyle/>
            <a:p>
              <a:pPr>
                <a:spcBef>
                  <a:spcPct val="50000"/>
                </a:spcBef>
              </a:pPr>
              <a:r>
                <a:rPr lang="en-US" sz="2800" b="1">
                  <a:latin typeface="Chalkboard" pitchFamily="96" charset="0"/>
                </a:rPr>
                <a:t>area</a:t>
              </a:r>
            </a:p>
          </p:txBody>
        </p:sp>
        <p:sp>
          <p:nvSpPr>
            <p:cNvPr id="150541" name="Text Box 13"/>
            <p:cNvSpPr txBox="1">
              <a:spLocks noChangeArrowheads="1"/>
            </p:cNvSpPr>
            <p:nvPr/>
          </p:nvSpPr>
          <p:spPr bwMode="auto">
            <a:xfrm>
              <a:off x="96" y="1728"/>
              <a:ext cx="960" cy="327"/>
            </a:xfrm>
            <a:prstGeom prst="rect">
              <a:avLst/>
            </a:prstGeom>
            <a:noFill/>
            <a:ln w="9525">
              <a:noFill/>
              <a:miter lim="800000"/>
              <a:headEnd/>
              <a:tailEnd/>
            </a:ln>
            <a:effectLst/>
          </p:spPr>
          <p:txBody>
            <a:bodyPr>
              <a:spAutoFit/>
            </a:bodyPr>
            <a:lstStyle/>
            <a:p>
              <a:pPr>
                <a:spcBef>
                  <a:spcPct val="50000"/>
                </a:spcBef>
              </a:pPr>
              <a:r>
                <a:rPr lang="en-US" sz="2800" b="1">
                  <a:latin typeface="Chalkboard" pitchFamily="96" charset="0"/>
                </a:rPr>
                <a:t>altitude</a:t>
              </a:r>
            </a:p>
          </p:txBody>
        </p:sp>
        <p:grpSp>
          <p:nvGrpSpPr>
            <p:cNvPr id="150542" name="Group 14"/>
            <p:cNvGrpSpPr>
              <a:grpSpLocks/>
            </p:cNvGrpSpPr>
            <p:nvPr/>
          </p:nvGrpSpPr>
          <p:grpSpPr bwMode="auto">
            <a:xfrm>
              <a:off x="624" y="1536"/>
              <a:ext cx="3936" cy="2352"/>
              <a:chOff x="624" y="1536"/>
              <a:chExt cx="3936" cy="2352"/>
            </a:xfrm>
          </p:grpSpPr>
          <p:grpSp>
            <p:nvGrpSpPr>
              <p:cNvPr id="150543" name="Group 15"/>
              <p:cNvGrpSpPr>
                <a:grpSpLocks/>
              </p:cNvGrpSpPr>
              <p:nvPr/>
            </p:nvGrpSpPr>
            <p:grpSpPr bwMode="auto">
              <a:xfrm>
                <a:off x="624" y="1536"/>
                <a:ext cx="3936" cy="2352"/>
                <a:chOff x="624" y="1536"/>
                <a:chExt cx="3936" cy="2352"/>
              </a:xfrm>
            </p:grpSpPr>
            <p:sp>
              <p:nvSpPr>
                <p:cNvPr id="150544" name="Line 16"/>
                <p:cNvSpPr>
                  <a:spLocks noChangeShapeType="1"/>
                </p:cNvSpPr>
                <p:nvPr/>
              </p:nvSpPr>
              <p:spPr bwMode="auto">
                <a:xfrm>
                  <a:off x="624" y="2016"/>
                  <a:ext cx="3936" cy="0"/>
                </a:xfrm>
                <a:prstGeom prst="line">
                  <a:avLst/>
                </a:prstGeom>
                <a:noFill/>
                <a:ln w="9525">
                  <a:solidFill>
                    <a:schemeClr val="tx1"/>
                  </a:solidFill>
                  <a:round/>
                  <a:headEnd/>
                  <a:tailEnd/>
                </a:ln>
                <a:effectLst/>
              </p:spPr>
              <p:txBody>
                <a:bodyPr wrap="none" anchor="ctr"/>
                <a:lstStyle/>
                <a:p>
                  <a:endParaRPr lang="en-GB"/>
                </a:p>
              </p:txBody>
            </p:sp>
            <p:sp>
              <p:nvSpPr>
                <p:cNvPr id="150545" name="Line 17"/>
                <p:cNvSpPr>
                  <a:spLocks noChangeShapeType="1"/>
                </p:cNvSpPr>
                <p:nvPr/>
              </p:nvSpPr>
              <p:spPr bwMode="auto">
                <a:xfrm>
                  <a:off x="624" y="2640"/>
                  <a:ext cx="3936" cy="0"/>
                </a:xfrm>
                <a:prstGeom prst="line">
                  <a:avLst/>
                </a:prstGeom>
                <a:noFill/>
                <a:ln w="9525">
                  <a:solidFill>
                    <a:schemeClr val="tx1"/>
                  </a:solidFill>
                  <a:round/>
                  <a:headEnd/>
                  <a:tailEnd/>
                </a:ln>
                <a:effectLst/>
              </p:spPr>
              <p:txBody>
                <a:bodyPr wrap="none" anchor="ctr"/>
                <a:lstStyle/>
                <a:p>
                  <a:endParaRPr lang="en-GB"/>
                </a:p>
              </p:txBody>
            </p:sp>
            <p:sp>
              <p:nvSpPr>
                <p:cNvPr id="150546" name="Line 18"/>
                <p:cNvSpPr>
                  <a:spLocks noChangeShapeType="1"/>
                </p:cNvSpPr>
                <p:nvPr/>
              </p:nvSpPr>
              <p:spPr bwMode="auto">
                <a:xfrm>
                  <a:off x="624" y="3264"/>
                  <a:ext cx="3936" cy="0"/>
                </a:xfrm>
                <a:prstGeom prst="line">
                  <a:avLst/>
                </a:prstGeom>
                <a:noFill/>
                <a:ln w="9525">
                  <a:solidFill>
                    <a:schemeClr val="tx1"/>
                  </a:solidFill>
                  <a:round/>
                  <a:headEnd/>
                  <a:tailEnd/>
                </a:ln>
                <a:effectLst/>
              </p:spPr>
              <p:txBody>
                <a:bodyPr wrap="none" anchor="ctr"/>
                <a:lstStyle/>
                <a:p>
                  <a:endParaRPr lang="en-GB"/>
                </a:p>
              </p:txBody>
            </p:sp>
            <p:sp>
              <p:nvSpPr>
                <p:cNvPr id="150547" name="Line 19"/>
                <p:cNvSpPr>
                  <a:spLocks noChangeShapeType="1"/>
                </p:cNvSpPr>
                <p:nvPr/>
              </p:nvSpPr>
              <p:spPr bwMode="auto">
                <a:xfrm>
                  <a:off x="624" y="3888"/>
                  <a:ext cx="3936" cy="0"/>
                </a:xfrm>
                <a:prstGeom prst="line">
                  <a:avLst/>
                </a:prstGeom>
                <a:noFill/>
                <a:ln w="9525">
                  <a:solidFill>
                    <a:schemeClr val="tx1"/>
                  </a:solidFill>
                  <a:round/>
                  <a:headEnd/>
                  <a:tailEnd/>
                </a:ln>
                <a:effectLst/>
              </p:spPr>
              <p:txBody>
                <a:bodyPr wrap="none" anchor="ctr"/>
                <a:lstStyle/>
                <a:p>
                  <a:endParaRPr lang="en-GB"/>
                </a:p>
              </p:txBody>
            </p:sp>
            <p:sp>
              <p:nvSpPr>
                <p:cNvPr id="150548" name="Line 20"/>
                <p:cNvSpPr>
                  <a:spLocks noChangeShapeType="1"/>
                </p:cNvSpPr>
                <p:nvPr/>
              </p:nvSpPr>
              <p:spPr bwMode="auto">
                <a:xfrm>
                  <a:off x="1392" y="1536"/>
                  <a:ext cx="0" cy="2352"/>
                </a:xfrm>
                <a:prstGeom prst="line">
                  <a:avLst/>
                </a:prstGeom>
                <a:noFill/>
                <a:ln w="9525">
                  <a:solidFill>
                    <a:schemeClr val="tx1"/>
                  </a:solidFill>
                  <a:round/>
                  <a:headEnd/>
                  <a:tailEnd/>
                </a:ln>
                <a:effectLst/>
              </p:spPr>
              <p:txBody>
                <a:bodyPr wrap="none" anchor="ctr"/>
                <a:lstStyle/>
                <a:p>
                  <a:endParaRPr lang="en-GB"/>
                </a:p>
              </p:txBody>
            </p:sp>
            <p:sp>
              <p:nvSpPr>
                <p:cNvPr id="150549" name="Line 21"/>
                <p:cNvSpPr>
                  <a:spLocks noChangeShapeType="1"/>
                </p:cNvSpPr>
                <p:nvPr/>
              </p:nvSpPr>
              <p:spPr bwMode="auto">
                <a:xfrm>
                  <a:off x="2496" y="1536"/>
                  <a:ext cx="0" cy="2352"/>
                </a:xfrm>
                <a:prstGeom prst="line">
                  <a:avLst/>
                </a:prstGeom>
                <a:noFill/>
                <a:ln w="9525">
                  <a:solidFill>
                    <a:schemeClr val="tx1"/>
                  </a:solidFill>
                  <a:round/>
                  <a:headEnd/>
                  <a:tailEnd/>
                </a:ln>
                <a:effectLst/>
              </p:spPr>
              <p:txBody>
                <a:bodyPr wrap="none" anchor="ctr"/>
                <a:lstStyle/>
                <a:p>
                  <a:endParaRPr lang="en-GB"/>
                </a:p>
              </p:txBody>
            </p:sp>
            <p:sp>
              <p:nvSpPr>
                <p:cNvPr id="150550" name="Line 22"/>
                <p:cNvSpPr>
                  <a:spLocks noChangeShapeType="1"/>
                </p:cNvSpPr>
                <p:nvPr/>
              </p:nvSpPr>
              <p:spPr bwMode="auto">
                <a:xfrm>
                  <a:off x="3552" y="1536"/>
                  <a:ext cx="0" cy="2352"/>
                </a:xfrm>
                <a:prstGeom prst="line">
                  <a:avLst/>
                </a:prstGeom>
                <a:noFill/>
                <a:ln w="9525">
                  <a:solidFill>
                    <a:schemeClr val="tx1"/>
                  </a:solidFill>
                  <a:round/>
                  <a:headEnd/>
                  <a:tailEnd/>
                </a:ln>
                <a:effectLst/>
              </p:spPr>
              <p:txBody>
                <a:bodyPr wrap="none" anchor="ctr"/>
                <a:lstStyle/>
                <a:p>
                  <a:endParaRPr lang="en-GB"/>
                </a:p>
              </p:txBody>
            </p:sp>
            <p:sp>
              <p:nvSpPr>
                <p:cNvPr id="150551" name="Line 23"/>
                <p:cNvSpPr>
                  <a:spLocks noChangeShapeType="1"/>
                </p:cNvSpPr>
                <p:nvPr/>
              </p:nvSpPr>
              <p:spPr bwMode="auto">
                <a:xfrm>
                  <a:off x="4560" y="1536"/>
                  <a:ext cx="0" cy="2352"/>
                </a:xfrm>
                <a:prstGeom prst="line">
                  <a:avLst/>
                </a:prstGeom>
                <a:noFill/>
                <a:ln w="9525">
                  <a:solidFill>
                    <a:schemeClr val="tx1"/>
                  </a:solidFill>
                  <a:round/>
                  <a:headEnd/>
                  <a:tailEnd/>
                </a:ln>
                <a:effectLst/>
              </p:spPr>
              <p:txBody>
                <a:bodyPr wrap="none" anchor="ctr"/>
                <a:lstStyle/>
                <a:p>
                  <a:endParaRPr lang="en-GB"/>
                </a:p>
              </p:txBody>
            </p:sp>
            <p:sp>
              <p:nvSpPr>
                <p:cNvPr id="150552" name="Line 24"/>
                <p:cNvSpPr>
                  <a:spLocks noChangeShapeType="1"/>
                </p:cNvSpPr>
                <p:nvPr/>
              </p:nvSpPr>
              <p:spPr bwMode="auto">
                <a:xfrm flipH="1" flipV="1">
                  <a:off x="624" y="1632"/>
                  <a:ext cx="768" cy="384"/>
                </a:xfrm>
                <a:prstGeom prst="line">
                  <a:avLst/>
                </a:prstGeom>
                <a:noFill/>
                <a:ln w="9525">
                  <a:solidFill>
                    <a:schemeClr val="tx1"/>
                  </a:solidFill>
                  <a:round/>
                  <a:headEnd/>
                  <a:tailEnd/>
                </a:ln>
                <a:effectLst/>
              </p:spPr>
              <p:txBody>
                <a:bodyPr wrap="none" anchor="ctr"/>
                <a:lstStyle/>
                <a:p>
                  <a:endParaRPr lang="en-GB"/>
                </a:p>
              </p:txBody>
            </p:sp>
          </p:grpSp>
          <p:sp>
            <p:nvSpPr>
              <p:cNvPr id="150553" name="Line 25"/>
              <p:cNvSpPr>
                <a:spLocks noChangeShapeType="1"/>
              </p:cNvSpPr>
              <p:nvPr/>
            </p:nvSpPr>
            <p:spPr bwMode="auto">
              <a:xfrm>
                <a:off x="624" y="2064"/>
                <a:ext cx="3936" cy="0"/>
              </a:xfrm>
              <a:prstGeom prst="line">
                <a:avLst/>
              </a:prstGeom>
              <a:noFill/>
              <a:ln w="9525">
                <a:solidFill>
                  <a:schemeClr val="tx1"/>
                </a:solidFill>
                <a:round/>
                <a:headEnd/>
                <a:tailEnd/>
              </a:ln>
              <a:effectLst/>
            </p:spPr>
            <p:txBody>
              <a:bodyPr wrap="none" anchor="ctr"/>
              <a:lstStyle/>
              <a:p>
                <a:endParaRPr lang="en-GB"/>
              </a:p>
            </p:txBody>
          </p:sp>
          <p:sp>
            <p:nvSpPr>
              <p:cNvPr id="150554" name="Line 26"/>
              <p:cNvSpPr>
                <a:spLocks noChangeShapeType="1"/>
              </p:cNvSpPr>
              <p:nvPr/>
            </p:nvSpPr>
            <p:spPr bwMode="auto">
              <a:xfrm>
                <a:off x="1440" y="1536"/>
                <a:ext cx="0" cy="2352"/>
              </a:xfrm>
              <a:prstGeom prst="line">
                <a:avLst/>
              </a:prstGeom>
              <a:noFill/>
              <a:ln w="9525">
                <a:solidFill>
                  <a:schemeClr val="tx1"/>
                </a:solidFill>
                <a:round/>
                <a:headEnd/>
                <a:tailEnd/>
              </a:ln>
              <a:effectLst/>
            </p:spPr>
            <p:txBody>
              <a:bodyPr wrap="none" anchor="ctr"/>
              <a:lstStyle/>
              <a:p>
                <a:endParaRPr lang="en-GB"/>
              </a:p>
            </p:txBody>
          </p:sp>
        </p:grpSp>
      </p:grpSp>
      <p:sp>
        <p:nvSpPr>
          <p:cNvPr id="150555" name="AutoShape 27"/>
          <p:cNvSpPr>
            <a:spLocks noChangeArrowheads="1"/>
          </p:cNvSpPr>
          <p:nvPr/>
        </p:nvSpPr>
        <p:spPr bwMode="auto">
          <a:xfrm>
            <a:off x="4495800" y="4267200"/>
            <a:ext cx="457200" cy="762000"/>
          </a:xfrm>
          <a:prstGeom prst="triangle">
            <a:avLst>
              <a:gd name="adj" fmla="val 71181"/>
            </a:avLst>
          </a:prstGeom>
          <a:solidFill>
            <a:srgbClr val="66FFFF"/>
          </a:solidFill>
          <a:ln w="9525">
            <a:solidFill>
              <a:srgbClr val="000000"/>
            </a:solidFill>
            <a:miter lim="800000"/>
            <a:headEnd/>
            <a:tailEnd/>
          </a:ln>
          <a:effectLst/>
        </p:spPr>
        <p:txBody>
          <a:bodyPr wrap="none" anchor="ctr"/>
          <a:lstStyle/>
          <a:p>
            <a:endParaRPr lang="en-GB"/>
          </a:p>
        </p:txBody>
      </p:sp>
      <p:grpSp>
        <p:nvGrpSpPr>
          <p:cNvPr id="150556" name="Group 28"/>
          <p:cNvGrpSpPr>
            <a:grpSpLocks/>
          </p:cNvGrpSpPr>
          <p:nvPr/>
        </p:nvGrpSpPr>
        <p:grpSpPr bwMode="auto">
          <a:xfrm>
            <a:off x="2286000" y="3352800"/>
            <a:ext cx="4953000" cy="2682875"/>
            <a:chOff x="1440" y="2112"/>
            <a:chExt cx="3120" cy="1690"/>
          </a:xfrm>
        </p:grpSpPr>
        <p:sp>
          <p:nvSpPr>
            <p:cNvPr id="150557" name="Text Box 29"/>
            <p:cNvSpPr txBox="1">
              <a:spLocks noChangeArrowheads="1"/>
            </p:cNvSpPr>
            <p:nvPr/>
          </p:nvSpPr>
          <p:spPr bwMode="auto">
            <a:xfrm>
              <a:off x="1488" y="2688"/>
              <a:ext cx="1008" cy="442"/>
            </a:xfrm>
            <a:prstGeom prst="rect">
              <a:avLst/>
            </a:prstGeom>
            <a:noFill/>
            <a:ln w="9525">
              <a:noFill/>
              <a:miter lim="800000"/>
              <a:headEnd/>
              <a:tailEnd/>
            </a:ln>
            <a:effectLst/>
          </p:spPr>
          <p:txBody>
            <a:bodyPr>
              <a:spAutoFit/>
            </a:bodyPr>
            <a:lstStyle/>
            <a:p>
              <a:pPr>
                <a:spcBef>
                  <a:spcPct val="50000"/>
                </a:spcBef>
              </a:pPr>
              <a:r>
                <a:rPr lang="en-US" sz="2000" b="1">
                  <a:latin typeface="Chalkboard" pitchFamily="96" charset="0"/>
                </a:rPr>
                <a:t>Same alt</a:t>
              </a:r>
              <a:br>
                <a:rPr lang="en-US" sz="2000" b="1">
                  <a:latin typeface="Chalkboard" pitchFamily="96" charset="0"/>
                </a:rPr>
              </a:br>
              <a:r>
                <a:rPr lang="en-US" sz="2000" b="1">
                  <a:latin typeface="Chalkboard" pitchFamily="96" charset="0"/>
                </a:rPr>
                <a:t>more area</a:t>
              </a:r>
            </a:p>
          </p:txBody>
        </p:sp>
        <p:sp>
          <p:nvSpPr>
            <p:cNvPr id="150558" name="Text Box 30"/>
            <p:cNvSpPr txBox="1">
              <a:spLocks noChangeArrowheads="1"/>
            </p:cNvSpPr>
            <p:nvPr/>
          </p:nvSpPr>
          <p:spPr bwMode="auto">
            <a:xfrm>
              <a:off x="2544" y="2160"/>
              <a:ext cx="1008" cy="442"/>
            </a:xfrm>
            <a:prstGeom prst="rect">
              <a:avLst/>
            </a:prstGeom>
            <a:noFill/>
            <a:ln w="9525">
              <a:noFill/>
              <a:miter lim="800000"/>
              <a:headEnd/>
              <a:tailEnd/>
            </a:ln>
            <a:effectLst/>
          </p:spPr>
          <p:txBody>
            <a:bodyPr>
              <a:spAutoFit/>
            </a:bodyPr>
            <a:lstStyle/>
            <a:p>
              <a:pPr>
                <a:spcBef>
                  <a:spcPct val="50000"/>
                </a:spcBef>
              </a:pPr>
              <a:r>
                <a:rPr lang="en-US" sz="2000" b="1">
                  <a:latin typeface="Chalkboard" pitchFamily="96" charset="0"/>
                </a:rPr>
                <a:t>more alt</a:t>
              </a:r>
              <a:br>
                <a:rPr lang="en-US" sz="2000" b="1">
                  <a:latin typeface="Chalkboard" pitchFamily="96" charset="0"/>
                </a:rPr>
              </a:br>
              <a:r>
                <a:rPr lang="en-US" sz="2000" b="1">
                  <a:latin typeface="Chalkboard" pitchFamily="96" charset="0"/>
                </a:rPr>
                <a:t>same area</a:t>
              </a:r>
            </a:p>
          </p:txBody>
        </p:sp>
        <p:sp>
          <p:nvSpPr>
            <p:cNvPr id="150559" name="Text Box 31"/>
            <p:cNvSpPr txBox="1">
              <a:spLocks noChangeArrowheads="1"/>
            </p:cNvSpPr>
            <p:nvPr/>
          </p:nvSpPr>
          <p:spPr bwMode="auto">
            <a:xfrm>
              <a:off x="1440" y="2160"/>
              <a:ext cx="1008" cy="442"/>
            </a:xfrm>
            <a:prstGeom prst="rect">
              <a:avLst/>
            </a:prstGeom>
            <a:noFill/>
            <a:ln w="9525">
              <a:noFill/>
              <a:miter lim="800000"/>
              <a:headEnd/>
              <a:tailEnd/>
            </a:ln>
            <a:effectLst/>
          </p:spPr>
          <p:txBody>
            <a:bodyPr>
              <a:spAutoFit/>
            </a:bodyPr>
            <a:lstStyle/>
            <a:p>
              <a:pPr>
                <a:spcBef>
                  <a:spcPct val="50000"/>
                </a:spcBef>
              </a:pPr>
              <a:r>
                <a:rPr lang="en-US" sz="2000" b="1">
                  <a:latin typeface="Chalkboard" pitchFamily="96" charset="0"/>
                </a:rPr>
                <a:t>more alt</a:t>
              </a:r>
              <a:br>
                <a:rPr lang="en-US" sz="2000" b="1">
                  <a:latin typeface="Chalkboard" pitchFamily="96" charset="0"/>
                </a:rPr>
              </a:br>
              <a:r>
                <a:rPr lang="en-US" sz="2000" b="1">
                  <a:latin typeface="Chalkboard" pitchFamily="96" charset="0"/>
                </a:rPr>
                <a:t>more area</a:t>
              </a:r>
            </a:p>
          </p:txBody>
        </p:sp>
        <p:sp>
          <p:nvSpPr>
            <p:cNvPr id="150560" name="Text Box 32"/>
            <p:cNvSpPr txBox="1">
              <a:spLocks noChangeArrowheads="1"/>
            </p:cNvSpPr>
            <p:nvPr/>
          </p:nvSpPr>
          <p:spPr bwMode="auto">
            <a:xfrm>
              <a:off x="1488" y="3360"/>
              <a:ext cx="1008" cy="442"/>
            </a:xfrm>
            <a:prstGeom prst="rect">
              <a:avLst/>
            </a:prstGeom>
            <a:noFill/>
            <a:ln w="9525">
              <a:noFill/>
              <a:miter lim="800000"/>
              <a:headEnd/>
              <a:tailEnd/>
            </a:ln>
            <a:effectLst/>
          </p:spPr>
          <p:txBody>
            <a:bodyPr>
              <a:spAutoFit/>
            </a:bodyPr>
            <a:lstStyle/>
            <a:p>
              <a:pPr>
                <a:spcBef>
                  <a:spcPct val="50000"/>
                </a:spcBef>
              </a:pPr>
              <a:r>
                <a:rPr lang="en-US" sz="2000" b="1">
                  <a:latin typeface="Chalkboard" pitchFamily="96" charset="0"/>
                </a:rPr>
                <a:t>less alt</a:t>
              </a:r>
              <a:br>
                <a:rPr lang="en-US" sz="2000" b="1">
                  <a:latin typeface="Chalkboard" pitchFamily="96" charset="0"/>
                </a:rPr>
              </a:br>
              <a:r>
                <a:rPr lang="en-US" sz="2000" b="1">
                  <a:latin typeface="Chalkboard" pitchFamily="96" charset="0"/>
                </a:rPr>
                <a:t>more area</a:t>
              </a:r>
            </a:p>
          </p:txBody>
        </p:sp>
        <p:sp>
          <p:nvSpPr>
            <p:cNvPr id="150561" name="Text Box 33"/>
            <p:cNvSpPr txBox="1">
              <a:spLocks noChangeArrowheads="1"/>
            </p:cNvSpPr>
            <p:nvPr/>
          </p:nvSpPr>
          <p:spPr bwMode="auto">
            <a:xfrm>
              <a:off x="3552" y="3360"/>
              <a:ext cx="1008" cy="442"/>
            </a:xfrm>
            <a:prstGeom prst="rect">
              <a:avLst/>
            </a:prstGeom>
            <a:noFill/>
            <a:ln w="9525">
              <a:noFill/>
              <a:miter lim="800000"/>
              <a:headEnd/>
              <a:tailEnd/>
            </a:ln>
            <a:effectLst/>
          </p:spPr>
          <p:txBody>
            <a:bodyPr>
              <a:spAutoFit/>
            </a:bodyPr>
            <a:lstStyle/>
            <a:p>
              <a:pPr>
                <a:spcBef>
                  <a:spcPct val="50000"/>
                </a:spcBef>
              </a:pPr>
              <a:r>
                <a:rPr lang="en-US" sz="2000" b="1">
                  <a:latin typeface="Chalkboard" pitchFamily="96" charset="0"/>
                </a:rPr>
                <a:t>less alt</a:t>
              </a:r>
              <a:br>
                <a:rPr lang="en-US" sz="2000" b="1">
                  <a:latin typeface="Chalkboard" pitchFamily="96" charset="0"/>
                </a:rPr>
              </a:br>
              <a:r>
                <a:rPr lang="en-US" sz="2000" b="1">
                  <a:latin typeface="Chalkboard" pitchFamily="96" charset="0"/>
                </a:rPr>
                <a:t>less area</a:t>
              </a:r>
            </a:p>
          </p:txBody>
        </p:sp>
        <p:sp>
          <p:nvSpPr>
            <p:cNvPr id="150562" name="Text Box 34"/>
            <p:cNvSpPr txBox="1">
              <a:spLocks noChangeArrowheads="1"/>
            </p:cNvSpPr>
            <p:nvPr/>
          </p:nvSpPr>
          <p:spPr bwMode="auto">
            <a:xfrm>
              <a:off x="3552" y="2112"/>
              <a:ext cx="1008" cy="442"/>
            </a:xfrm>
            <a:prstGeom prst="rect">
              <a:avLst/>
            </a:prstGeom>
            <a:noFill/>
            <a:ln w="9525">
              <a:noFill/>
              <a:miter lim="800000"/>
              <a:headEnd/>
              <a:tailEnd/>
            </a:ln>
            <a:effectLst/>
          </p:spPr>
          <p:txBody>
            <a:bodyPr>
              <a:spAutoFit/>
            </a:bodyPr>
            <a:lstStyle/>
            <a:p>
              <a:pPr>
                <a:spcBef>
                  <a:spcPct val="50000"/>
                </a:spcBef>
              </a:pPr>
              <a:r>
                <a:rPr lang="en-US" sz="2000" b="1">
                  <a:latin typeface="Chalkboard" pitchFamily="96" charset="0"/>
                </a:rPr>
                <a:t>more alt</a:t>
              </a:r>
              <a:br>
                <a:rPr lang="en-US" sz="2000" b="1">
                  <a:latin typeface="Chalkboard" pitchFamily="96" charset="0"/>
                </a:rPr>
              </a:br>
              <a:r>
                <a:rPr lang="en-US" sz="2000" b="1">
                  <a:latin typeface="Chalkboard" pitchFamily="96" charset="0"/>
                </a:rPr>
                <a:t>less area</a:t>
              </a:r>
            </a:p>
          </p:txBody>
        </p:sp>
        <p:sp>
          <p:nvSpPr>
            <p:cNvPr id="150563" name="Text Box 35"/>
            <p:cNvSpPr txBox="1">
              <a:spLocks noChangeArrowheads="1"/>
            </p:cNvSpPr>
            <p:nvPr/>
          </p:nvSpPr>
          <p:spPr bwMode="auto">
            <a:xfrm>
              <a:off x="3552" y="2736"/>
              <a:ext cx="1008" cy="442"/>
            </a:xfrm>
            <a:prstGeom prst="rect">
              <a:avLst/>
            </a:prstGeom>
            <a:noFill/>
            <a:ln w="9525">
              <a:noFill/>
              <a:miter lim="800000"/>
              <a:headEnd/>
              <a:tailEnd/>
            </a:ln>
            <a:effectLst/>
          </p:spPr>
          <p:txBody>
            <a:bodyPr>
              <a:spAutoFit/>
            </a:bodyPr>
            <a:lstStyle/>
            <a:p>
              <a:pPr>
                <a:spcBef>
                  <a:spcPct val="50000"/>
                </a:spcBef>
              </a:pPr>
              <a:r>
                <a:rPr lang="en-US" sz="2000" b="1">
                  <a:latin typeface="Chalkboard" pitchFamily="96" charset="0"/>
                </a:rPr>
                <a:t>same alt</a:t>
              </a:r>
              <a:br>
                <a:rPr lang="en-US" sz="2000" b="1">
                  <a:latin typeface="Chalkboard" pitchFamily="96" charset="0"/>
                </a:rPr>
              </a:br>
              <a:r>
                <a:rPr lang="en-US" sz="2000" b="1">
                  <a:latin typeface="Chalkboard" pitchFamily="96" charset="0"/>
                </a:rPr>
                <a:t>less area</a:t>
              </a:r>
            </a:p>
          </p:txBody>
        </p:sp>
        <p:sp>
          <p:nvSpPr>
            <p:cNvPr id="150564" name="Text Box 36"/>
            <p:cNvSpPr txBox="1">
              <a:spLocks noChangeArrowheads="1"/>
            </p:cNvSpPr>
            <p:nvPr/>
          </p:nvSpPr>
          <p:spPr bwMode="auto">
            <a:xfrm>
              <a:off x="2592" y="3360"/>
              <a:ext cx="1008" cy="442"/>
            </a:xfrm>
            <a:prstGeom prst="rect">
              <a:avLst/>
            </a:prstGeom>
            <a:noFill/>
            <a:ln w="9525">
              <a:noFill/>
              <a:miter lim="800000"/>
              <a:headEnd/>
              <a:tailEnd/>
            </a:ln>
            <a:effectLst/>
          </p:spPr>
          <p:txBody>
            <a:bodyPr>
              <a:spAutoFit/>
            </a:bodyPr>
            <a:lstStyle/>
            <a:p>
              <a:pPr>
                <a:spcBef>
                  <a:spcPct val="50000"/>
                </a:spcBef>
              </a:pPr>
              <a:r>
                <a:rPr lang="en-US" sz="2000" b="1">
                  <a:latin typeface="Chalkboard" pitchFamily="96" charset="0"/>
                </a:rPr>
                <a:t>less alt</a:t>
              </a:r>
              <a:br>
                <a:rPr lang="en-US" sz="2000" b="1">
                  <a:latin typeface="Chalkboard" pitchFamily="96" charset="0"/>
                </a:rPr>
              </a:br>
              <a:r>
                <a:rPr lang="en-US" sz="2000" b="1">
                  <a:latin typeface="Chalkboard" pitchFamily="96" charset="0"/>
                </a:rPr>
                <a:t>same area</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05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505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505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5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endParaRPr lang="en-US"/>
          </a:p>
        </p:txBody>
      </p:sp>
      <p:sp>
        <p:nvSpPr>
          <p:cNvPr id="180227" name="Rectangle 3"/>
          <p:cNvSpPr>
            <a:spLocks noGrp="1" noChangeArrowheads="1"/>
          </p:cNvSpPr>
          <p:nvPr>
            <p:ph type="body"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sz="4000"/>
              <a:t>New Summary of task design questions</a:t>
            </a:r>
            <a:endParaRPr lang="en-US" sz="4000"/>
          </a:p>
        </p:txBody>
      </p:sp>
      <p:sp>
        <p:nvSpPr>
          <p:cNvPr id="83971" name="Rectangle 3"/>
          <p:cNvSpPr>
            <a:spLocks noGrp="1" noChangeArrowheads="1"/>
          </p:cNvSpPr>
          <p:nvPr>
            <p:ph type="body" idx="1"/>
          </p:nvPr>
        </p:nvSpPr>
        <p:spPr>
          <a:xfrm>
            <a:off x="457200" y="1341438"/>
            <a:ext cx="8229600" cy="5145087"/>
          </a:xfrm>
        </p:spPr>
        <p:txBody>
          <a:bodyPr/>
          <a:lstStyle/>
          <a:p>
            <a:r>
              <a:rPr lang="en-GB" sz="2800"/>
              <a:t>What varies?  What is invariant?</a:t>
            </a:r>
          </a:p>
          <a:p>
            <a:r>
              <a:rPr lang="en-GB" sz="2800"/>
              <a:t>What generalisations are available to be made?  </a:t>
            </a:r>
          </a:p>
          <a:p>
            <a:r>
              <a:rPr lang="en-GB" sz="2800"/>
              <a:t>What generalisations are prerequisites of the experience?</a:t>
            </a:r>
          </a:p>
          <a:p>
            <a:r>
              <a:rPr lang="en-GB" sz="2800"/>
              <a:t>What expectations (conjectures) and surprises are likely?</a:t>
            </a:r>
          </a:p>
          <a:p>
            <a:r>
              <a:rPr lang="en-GB" sz="2800"/>
              <a:t>What habits might be developed (practised)?</a:t>
            </a:r>
          </a:p>
          <a:p>
            <a:r>
              <a:rPr lang="en-GB" sz="2800"/>
              <a:t>What conceptual understandings might be induced?</a:t>
            </a:r>
            <a:endParaRPr lang="en-US" sz="2800"/>
          </a:p>
          <a:p>
            <a:pPr>
              <a:buFontTx/>
              <a:buNone/>
            </a:pPr>
            <a:endParaRPr lang="en-US" sz="2800"/>
          </a:p>
          <a:p>
            <a:endParaRPr lang="en-GB" sz="2800"/>
          </a:p>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39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endParaRPr lang="en-GB"/>
          </a:p>
        </p:txBody>
      </p:sp>
      <p:sp>
        <p:nvSpPr>
          <p:cNvPr id="86019" name="Rectangle 3"/>
          <p:cNvSpPr>
            <a:spLocks noGrp="1" noChangeArrowheads="1"/>
          </p:cNvSpPr>
          <p:nvPr>
            <p:ph type="body" idx="1"/>
          </p:nvPr>
        </p:nvSpPr>
        <p:spPr>
          <a:xfrm>
            <a:off x="457200" y="549275"/>
            <a:ext cx="8229600" cy="5576888"/>
          </a:xfrm>
        </p:spPr>
        <p:txBody>
          <a:bodyPr/>
          <a:lstStyle/>
          <a:p>
            <a:pPr>
              <a:lnSpc>
                <a:spcPct val="90000"/>
              </a:lnSpc>
            </a:pPr>
            <a:r>
              <a:rPr lang="en-GB"/>
              <a:t>Watson &amp; Mason (1998): </a:t>
            </a:r>
            <a:r>
              <a:rPr lang="en-GB" i="1"/>
              <a:t>Questions and prompts for mathematical thinking.</a:t>
            </a:r>
            <a:r>
              <a:rPr lang="en-GB"/>
              <a:t>               </a:t>
            </a:r>
            <a:r>
              <a:rPr lang="en-GB" sz="2400"/>
              <a:t>(ATM: Derby)</a:t>
            </a:r>
          </a:p>
          <a:p>
            <a:pPr>
              <a:lnSpc>
                <a:spcPct val="90000"/>
              </a:lnSpc>
            </a:pPr>
            <a:endParaRPr lang="en-GB" sz="2400"/>
          </a:p>
          <a:p>
            <a:pPr>
              <a:lnSpc>
                <a:spcPct val="90000"/>
              </a:lnSpc>
            </a:pPr>
            <a:r>
              <a:rPr lang="en-GB"/>
              <a:t>Bills, Bills, Watson &amp; Mason (2004): </a:t>
            </a:r>
            <a:r>
              <a:rPr lang="en-GB" i="1"/>
              <a:t>Thinkers.</a:t>
            </a:r>
            <a:r>
              <a:rPr lang="en-GB"/>
              <a:t> </a:t>
            </a:r>
            <a:r>
              <a:rPr lang="en-GB" sz="2400"/>
              <a:t>(ATM: Derby)</a:t>
            </a:r>
          </a:p>
          <a:p>
            <a:pPr>
              <a:lnSpc>
                <a:spcPct val="90000"/>
              </a:lnSpc>
              <a:buFontTx/>
              <a:buNone/>
            </a:pPr>
            <a:endParaRPr lang="en-GB"/>
          </a:p>
          <a:p>
            <a:pPr>
              <a:lnSpc>
                <a:spcPct val="90000"/>
              </a:lnSpc>
            </a:pPr>
            <a:r>
              <a:rPr lang="en-GB"/>
              <a:t>Watson &amp; Mason (2005): </a:t>
            </a:r>
            <a:r>
              <a:rPr lang="en-GB" i="1"/>
              <a:t>Mathematics as a constructive activity.</a:t>
            </a:r>
            <a:r>
              <a:rPr lang="en-GB"/>
              <a:t> 		</a:t>
            </a:r>
            <a:r>
              <a:rPr lang="en-GB" sz="2000"/>
              <a:t>	   		(Erlbaum: Mahwah,NJ)</a:t>
            </a:r>
          </a:p>
          <a:p>
            <a:pPr>
              <a:lnSpc>
                <a:spcPct val="90000"/>
              </a:lnSpc>
            </a:pPr>
            <a:endParaRPr lang="en-GB" sz="2000"/>
          </a:p>
          <a:p>
            <a:pPr>
              <a:lnSpc>
                <a:spcPct val="90000"/>
              </a:lnSpc>
              <a:buFontTx/>
              <a:buNone/>
            </a:pPr>
            <a:endParaRPr lang="en-GB"/>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GB"/>
              <a:t>Teaching context</a:t>
            </a:r>
            <a:endParaRPr lang="en-US"/>
          </a:p>
        </p:txBody>
      </p:sp>
      <p:sp>
        <p:nvSpPr>
          <p:cNvPr id="70659" name="Rectangle 3"/>
          <p:cNvSpPr>
            <a:spLocks noGrp="1" noChangeArrowheads="1"/>
          </p:cNvSpPr>
          <p:nvPr>
            <p:ph type="body" idx="1"/>
          </p:nvPr>
        </p:nvSpPr>
        <p:spPr>
          <a:xfrm>
            <a:off x="457200" y="1844675"/>
            <a:ext cx="8229600" cy="4525963"/>
          </a:xfrm>
        </p:spPr>
        <p:txBody>
          <a:bodyPr/>
          <a:lstStyle/>
          <a:p>
            <a:r>
              <a:rPr lang="en-GB"/>
              <a:t>All learners generalise all the time</a:t>
            </a:r>
          </a:p>
          <a:p>
            <a:r>
              <a:rPr lang="en-GB"/>
              <a:t>It is the teacher’s role to organise learners’ experience</a:t>
            </a:r>
          </a:p>
          <a:p>
            <a:r>
              <a:rPr lang="en-GB"/>
              <a:t>It is the learners’ role to make (mathematical) sense of their experience</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t>What do you know about …?</a:t>
            </a:r>
          </a:p>
        </p:txBody>
      </p:sp>
      <p:sp>
        <p:nvSpPr>
          <p:cNvPr id="126979" name="Rectangle 3"/>
          <p:cNvSpPr>
            <a:spLocks noGrp="1" noChangeArrowheads="1"/>
          </p:cNvSpPr>
          <p:nvPr>
            <p:ph type="body" idx="1"/>
          </p:nvPr>
        </p:nvSpPr>
        <p:spPr>
          <a:xfrm>
            <a:off x="457200" y="1600200"/>
            <a:ext cx="4038600" cy="3581400"/>
          </a:xfrm>
        </p:spPr>
        <p:txBody>
          <a:bodyPr/>
          <a:lstStyle/>
          <a:p>
            <a:pPr>
              <a:buFontTx/>
              <a:buNone/>
            </a:pPr>
            <a:r>
              <a:rPr lang="en-GB"/>
              <a:t>143</a:t>
            </a:r>
          </a:p>
          <a:p>
            <a:pPr>
              <a:buFontTx/>
              <a:buNone/>
            </a:pPr>
            <a:r>
              <a:rPr lang="en-GB" sz="2400">
                <a:solidFill>
                  <a:schemeClr val="hlink"/>
                </a:solidFill>
              </a:rPr>
              <a:t>Factors</a:t>
            </a:r>
          </a:p>
          <a:p>
            <a:pPr>
              <a:buFontTx/>
              <a:buNone/>
            </a:pPr>
            <a:r>
              <a:rPr lang="en-GB" sz="2400">
                <a:solidFill>
                  <a:schemeClr val="hlink"/>
                </a:solidFill>
              </a:rPr>
              <a:t>Place value</a:t>
            </a:r>
          </a:p>
          <a:p>
            <a:pPr>
              <a:buFontTx/>
              <a:buNone/>
            </a:pPr>
            <a:r>
              <a:rPr lang="en-GB" sz="2400">
                <a:solidFill>
                  <a:schemeClr val="hlink"/>
                </a:solidFill>
              </a:rPr>
              <a:t>…</a:t>
            </a:r>
            <a:r>
              <a:rPr lang="en-GB"/>
              <a:t> </a:t>
            </a:r>
          </a:p>
        </p:txBody>
      </p:sp>
      <p:sp>
        <p:nvSpPr>
          <p:cNvPr id="126980" name="Rectangle 4"/>
          <p:cNvSpPr>
            <a:spLocks noChangeArrowheads="1"/>
          </p:cNvSpPr>
          <p:nvPr/>
        </p:nvSpPr>
        <p:spPr bwMode="auto">
          <a:xfrm>
            <a:off x="4572000" y="1600200"/>
            <a:ext cx="4038600" cy="3505200"/>
          </a:xfrm>
          <a:prstGeom prst="rect">
            <a:avLst/>
          </a:prstGeom>
          <a:noFill/>
          <a:ln w="9525">
            <a:noFill/>
            <a:miter lim="800000"/>
            <a:headEnd/>
            <a:tailEnd/>
          </a:ln>
          <a:effectLst/>
        </p:spPr>
        <p:txBody>
          <a:bodyPr/>
          <a:lstStyle/>
          <a:p>
            <a:pPr marL="342900" indent="-342900" eaLnBrk="1" hangingPunct="1">
              <a:spcBef>
                <a:spcPct val="20000"/>
              </a:spcBef>
            </a:pPr>
            <a:r>
              <a:rPr lang="en-GB" sz="3200"/>
              <a:t>1.43</a:t>
            </a:r>
          </a:p>
          <a:p>
            <a:pPr marL="342900" indent="-342900" eaLnBrk="1" hangingPunct="1">
              <a:spcBef>
                <a:spcPct val="20000"/>
              </a:spcBef>
            </a:pPr>
            <a:r>
              <a:rPr lang="en-GB" sz="2400">
                <a:solidFill>
                  <a:schemeClr val="hlink"/>
                </a:solidFill>
              </a:rPr>
              <a:t>Position on numberline</a:t>
            </a:r>
          </a:p>
          <a:p>
            <a:pPr marL="342900" indent="-342900" eaLnBrk="1" hangingPunct="1">
              <a:spcBef>
                <a:spcPct val="20000"/>
              </a:spcBef>
            </a:pPr>
            <a:r>
              <a:rPr lang="en-GB" sz="2400">
                <a:solidFill>
                  <a:schemeClr val="hlink"/>
                </a:solidFill>
              </a:rPr>
              <a:t>Approximation</a:t>
            </a:r>
          </a:p>
          <a:p>
            <a:pPr marL="342900" indent="-342900" eaLnBrk="1" hangingPunct="1">
              <a:spcBef>
                <a:spcPct val="20000"/>
              </a:spcBef>
            </a:pPr>
            <a:r>
              <a:rPr lang="en-GB" sz="2400">
                <a:solidFill>
                  <a:schemeClr val="hlink"/>
                </a:solidFill>
              </a:rPr>
              <a:t>…</a:t>
            </a:r>
            <a:r>
              <a:rPr lang="en-GB" sz="3200"/>
              <a:t> </a:t>
            </a:r>
          </a:p>
        </p:txBody>
      </p:sp>
      <p:sp>
        <p:nvSpPr>
          <p:cNvPr id="126981" name="Text Box 5"/>
          <p:cNvSpPr txBox="1">
            <a:spLocks noChangeArrowheads="1"/>
          </p:cNvSpPr>
          <p:nvPr/>
        </p:nvSpPr>
        <p:spPr bwMode="auto">
          <a:xfrm>
            <a:off x="228600" y="6172200"/>
            <a:ext cx="8245475" cy="366713"/>
          </a:xfrm>
          <a:prstGeom prst="rect">
            <a:avLst/>
          </a:prstGeom>
          <a:noFill/>
          <a:ln w="9525">
            <a:noFill/>
            <a:miter lim="800000"/>
            <a:headEnd/>
            <a:tailEnd/>
          </a:ln>
          <a:effectLst/>
        </p:spPr>
        <p:txBody>
          <a:bodyPr>
            <a:spAutoFit/>
          </a:bodyPr>
          <a:lstStyle/>
          <a:p>
            <a:endParaRPr lang="en-US"/>
          </a:p>
        </p:txBody>
      </p:sp>
      <p:sp>
        <p:nvSpPr>
          <p:cNvPr id="126982" name="Text Box 6"/>
          <p:cNvSpPr txBox="1">
            <a:spLocks noChangeArrowheads="1"/>
          </p:cNvSpPr>
          <p:nvPr/>
        </p:nvSpPr>
        <p:spPr bwMode="auto">
          <a:xfrm>
            <a:off x="990600" y="5338763"/>
            <a:ext cx="6888163" cy="1190625"/>
          </a:xfrm>
          <a:prstGeom prst="rect">
            <a:avLst/>
          </a:prstGeom>
          <a:noFill/>
          <a:ln w="9525">
            <a:noFill/>
            <a:miter lim="800000"/>
            <a:headEnd/>
            <a:tailEnd/>
          </a:ln>
          <a:effectLst/>
        </p:spPr>
        <p:txBody>
          <a:bodyPr wrap="none">
            <a:spAutoFit/>
          </a:bodyPr>
          <a:lstStyle/>
          <a:p>
            <a:r>
              <a:rPr lang="en-US">
                <a:latin typeface="Chalkboard" pitchFamily="96" charset="0"/>
              </a:rPr>
              <a:t>Take two sub-domains that are often seen as separate;</a:t>
            </a:r>
            <a:br>
              <a:rPr lang="en-US">
                <a:latin typeface="Chalkboard" pitchFamily="96" charset="0"/>
              </a:rPr>
            </a:br>
            <a:r>
              <a:rPr lang="en-US">
                <a:latin typeface="Chalkboard" pitchFamily="96" charset="0"/>
              </a:rPr>
              <a:t>Choose an object in one which with the slightest of alterations </a:t>
            </a:r>
            <a:br>
              <a:rPr lang="en-US">
                <a:latin typeface="Chalkboard" pitchFamily="96" charset="0"/>
              </a:rPr>
            </a:br>
            <a:r>
              <a:rPr lang="en-US">
                <a:latin typeface="Chalkboard" pitchFamily="96" charset="0"/>
              </a:rPr>
              <a:t>	becomes an object in the other;</a:t>
            </a:r>
          </a:p>
          <a:p>
            <a:r>
              <a:rPr lang="en-US">
                <a:latin typeface="Chalkboard" pitchFamily="96" charset="0"/>
              </a:rPr>
              <a:t>Thereby prompt richer connections between the subdomains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9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69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69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69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698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6980">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6980">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6980">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698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269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P spid="126980" grpId="0" build="p" autoUpdateAnimBg="0"/>
      <p:bldP spid="12698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sz="4000"/>
              <a:t>Find a number half way between:</a:t>
            </a:r>
            <a:endParaRPr lang="en-US" sz="4000"/>
          </a:p>
        </p:txBody>
      </p:sp>
      <p:sp>
        <p:nvSpPr>
          <p:cNvPr id="73731" name="Rectangle 3"/>
          <p:cNvSpPr>
            <a:spLocks noGrp="1" noChangeArrowheads="1"/>
          </p:cNvSpPr>
          <p:nvPr>
            <p:ph type="body" idx="1"/>
          </p:nvPr>
        </p:nvSpPr>
        <p:spPr>
          <a:xfrm>
            <a:off x="457200" y="1600200"/>
            <a:ext cx="8229600" cy="3629025"/>
          </a:xfrm>
        </p:spPr>
        <p:txBody>
          <a:bodyPr/>
          <a:lstStyle/>
          <a:p>
            <a:pPr>
              <a:buFontTx/>
              <a:buNone/>
            </a:pPr>
            <a:r>
              <a:rPr lang="en-GB"/>
              <a:t>			 28 	and  34</a:t>
            </a:r>
          </a:p>
          <a:p>
            <a:pPr>
              <a:buFontTx/>
              <a:buNone/>
            </a:pPr>
            <a:r>
              <a:rPr lang="en-GB"/>
              <a:t>			2.8 	and  3.4</a:t>
            </a:r>
          </a:p>
          <a:p>
            <a:pPr>
              <a:buFontTx/>
              <a:buNone/>
            </a:pPr>
            <a:r>
              <a:rPr lang="en-GB"/>
              <a:t>			 38 	and  44</a:t>
            </a:r>
          </a:p>
          <a:p>
            <a:pPr>
              <a:buFontTx/>
              <a:buNone/>
            </a:pPr>
            <a:r>
              <a:rPr lang="en-GB"/>
              <a:t>		        -34 	and -28</a:t>
            </a:r>
          </a:p>
          <a:p>
            <a:pPr>
              <a:buFontTx/>
              <a:buNone/>
            </a:pPr>
            <a:r>
              <a:rPr lang="en-GB"/>
              <a:t>		     9028 	and  9034</a:t>
            </a:r>
          </a:p>
          <a:p>
            <a:pPr>
              <a:buFontTx/>
              <a:buNone/>
            </a:pPr>
            <a:r>
              <a:rPr lang="en-GB"/>
              <a:t>		    .0058 	and .0064</a:t>
            </a:r>
            <a:endParaRPr lang="en-US"/>
          </a:p>
        </p:txBody>
      </p:sp>
      <p:sp>
        <p:nvSpPr>
          <p:cNvPr id="73732" name="Text Box 4"/>
          <p:cNvSpPr txBox="1">
            <a:spLocks noChangeArrowheads="1"/>
          </p:cNvSpPr>
          <p:nvPr/>
        </p:nvSpPr>
        <p:spPr bwMode="auto">
          <a:xfrm>
            <a:off x="827088" y="5300663"/>
            <a:ext cx="6192837" cy="366712"/>
          </a:xfrm>
          <a:prstGeom prst="rect">
            <a:avLst/>
          </a:prstGeom>
          <a:noFill/>
          <a:ln w="9525">
            <a:noFill/>
            <a:miter lim="800000"/>
            <a:headEnd/>
            <a:tailEnd/>
          </a:ln>
          <a:effectLst/>
        </p:spPr>
        <p:txBody>
          <a:bodyPr>
            <a:spAutoFit/>
          </a:bodyPr>
          <a:lstStyle/>
          <a:p>
            <a:endParaRPr lang="en-US"/>
          </a:p>
        </p:txBody>
      </p:sp>
      <p:sp>
        <p:nvSpPr>
          <p:cNvPr id="73733" name="Text Box 5"/>
          <p:cNvSpPr txBox="1">
            <a:spLocks noChangeArrowheads="1"/>
          </p:cNvSpPr>
          <p:nvPr/>
        </p:nvSpPr>
        <p:spPr bwMode="auto">
          <a:xfrm>
            <a:off x="1743075" y="5537200"/>
            <a:ext cx="7372350" cy="641350"/>
          </a:xfrm>
          <a:prstGeom prst="rect">
            <a:avLst/>
          </a:prstGeom>
          <a:noFill/>
          <a:ln w="9525">
            <a:noFill/>
            <a:miter lim="800000"/>
            <a:headEnd/>
            <a:tailEnd/>
          </a:ln>
          <a:effectLst/>
        </p:spPr>
        <p:txBody>
          <a:bodyPr wrap="none">
            <a:spAutoFit/>
          </a:bodyPr>
          <a:lstStyle/>
          <a:p>
            <a:r>
              <a:rPr lang="en-GB"/>
              <a:t>Provide a context in which ‘questions’ vary a little, but suitable methods</a:t>
            </a:r>
            <a:br>
              <a:rPr lang="en-GB"/>
            </a:br>
            <a:r>
              <a:rPr lang="en-GB"/>
              <a:t>may vary a lot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7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7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GB"/>
              <a:t>Reflective questions </a:t>
            </a:r>
            <a:endParaRPr lang="en-US"/>
          </a:p>
        </p:txBody>
      </p:sp>
      <p:sp>
        <p:nvSpPr>
          <p:cNvPr id="72707" name="Rectangle 3"/>
          <p:cNvSpPr>
            <a:spLocks noGrp="1" noChangeArrowheads="1"/>
          </p:cNvSpPr>
          <p:nvPr>
            <p:ph type="body" idx="1"/>
          </p:nvPr>
        </p:nvSpPr>
        <p:spPr/>
        <p:txBody>
          <a:bodyPr/>
          <a:lstStyle/>
          <a:p>
            <a:r>
              <a:rPr lang="en-GB"/>
              <a:t>What generalisations are available to be made?  </a:t>
            </a:r>
          </a:p>
          <a:p>
            <a:r>
              <a:rPr lang="en-GB"/>
              <a:t>What expectations (conjectures) and surprises are possible?</a:t>
            </a:r>
          </a:p>
          <a:p>
            <a:r>
              <a:rPr lang="en-GB"/>
              <a:t>What conceptual understandings might be induced?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xfrm>
            <a:off x="0" y="274638"/>
            <a:ext cx="8229600" cy="1143000"/>
          </a:xfrm>
        </p:spPr>
        <p:txBody>
          <a:bodyPr/>
          <a:lstStyle/>
          <a:p>
            <a:r>
              <a:rPr lang="en-GB" sz="4000"/>
              <a:t>Find a number half way between:</a:t>
            </a:r>
            <a:endParaRPr lang="en-US" sz="4000"/>
          </a:p>
        </p:txBody>
      </p:sp>
      <p:sp>
        <p:nvSpPr>
          <p:cNvPr id="75779" name="Rectangle 3"/>
          <p:cNvSpPr>
            <a:spLocks noGrp="1" noChangeArrowheads="1"/>
          </p:cNvSpPr>
          <p:nvPr>
            <p:ph type="body" sz="half" idx="4294967295"/>
          </p:nvPr>
        </p:nvSpPr>
        <p:spPr>
          <a:xfrm>
            <a:off x="0" y="1600200"/>
            <a:ext cx="8388350" cy="4349750"/>
          </a:xfrm>
        </p:spPr>
        <p:txBody>
          <a:bodyPr/>
          <a:lstStyle/>
          <a:p>
            <a:pPr>
              <a:buFontTx/>
              <a:buNone/>
            </a:pPr>
            <a:r>
              <a:rPr lang="en-GB" sz="2800"/>
              <a:t>			</a:t>
            </a:r>
          </a:p>
          <a:p>
            <a:pPr>
              <a:buFontTx/>
              <a:buNone/>
            </a:pPr>
            <a:endParaRPr lang="en-US" sz="2800"/>
          </a:p>
        </p:txBody>
      </p:sp>
      <p:sp>
        <p:nvSpPr>
          <p:cNvPr id="75780"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GB"/>
          </a:p>
        </p:txBody>
      </p:sp>
      <p:sp>
        <p:nvSpPr>
          <p:cNvPr id="7578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GB"/>
          </a:p>
        </p:txBody>
      </p:sp>
      <p:sp>
        <p:nvSpPr>
          <p:cNvPr id="75782"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GB"/>
          </a:p>
        </p:txBody>
      </p:sp>
      <p:sp>
        <p:nvSpPr>
          <p:cNvPr id="75783" name="Rectangle 7"/>
          <p:cNvSpPr>
            <a:spLocks noChangeArrowheads="1"/>
          </p:cNvSpPr>
          <p:nvPr/>
        </p:nvSpPr>
        <p:spPr bwMode="auto">
          <a:xfrm>
            <a:off x="3419475" y="1773238"/>
            <a:ext cx="2520950" cy="671512"/>
          </a:xfrm>
          <a:prstGeom prst="rect">
            <a:avLst/>
          </a:prstGeom>
          <a:noFill/>
          <a:ln w="9525">
            <a:noFill/>
            <a:miter lim="800000"/>
            <a:headEnd/>
            <a:tailEnd/>
          </a:ln>
          <a:effectLst/>
        </p:spPr>
        <p:txBody>
          <a:bodyPr anchor="ctr">
            <a:spAutoFit/>
          </a:bodyPr>
          <a:lstStyle/>
          <a:p>
            <a:pPr eaLnBrk="1" hangingPunct="1"/>
            <a:r>
              <a:rPr lang="en-GB" sz="2000">
                <a:cs typeface="Times New Roman" pitchFamily="96" charset="0"/>
              </a:rPr>
              <a:t>  28   and   34</a:t>
            </a:r>
            <a:endParaRPr lang="en-US" sz="2000"/>
          </a:p>
          <a:p>
            <a:endParaRPr lang="en-US"/>
          </a:p>
        </p:txBody>
      </p:sp>
      <p:sp>
        <p:nvSpPr>
          <p:cNvPr id="75784" name="Rectangle 8"/>
          <p:cNvSpPr>
            <a:spLocks noChangeArrowheads="1"/>
          </p:cNvSpPr>
          <p:nvPr/>
        </p:nvSpPr>
        <p:spPr bwMode="auto">
          <a:xfrm>
            <a:off x="0" y="2586038"/>
            <a:ext cx="9144000" cy="0"/>
          </a:xfrm>
          <a:prstGeom prst="rect">
            <a:avLst/>
          </a:prstGeom>
          <a:noFill/>
          <a:ln w="9525">
            <a:noFill/>
            <a:miter lim="800000"/>
            <a:headEnd/>
            <a:tailEnd/>
          </a:ln>
          <a:effectLst/>
        </p:spPr>
        <p:txBody>
          <a:bodyPr wrap="none" anchor="ctr">
            <a:spAutoFit/>
          </a:bodyPr>
          <a:lstStyle/>
          <a:p>
            <a:endParaRPr lang="en-GB"/>
          </a:p>
        </p:txBody>
      </p:sp>
      <p:sp>
        <p:nvSpPr>
          <p:cNvPr id="75785" name="Rectangle 9"/>
          <p:cNvSpPr>
            <a:spLocks noChangeArrowheads="1"/>
          </p:cNvSpPr>
          <p:nvPr/>
        </p:nvSpPr>
        <p:spPr bwMode="auto">
          <a:xfrm>
            <a:off x="0" y="3470275"/>
            <a:ext cx="9144000" cy="0"/>
          </a:xfrm>
          <a:prstGeom prst="rect">
            <a:avLst/>
          </a:prstGeom>
          <a:noFill/>
          <a:ln w="9525">
            <a:noFill/>
            <a:miter lim="800000"/>
            <a:headEnd/>
            <a:tailEnd/>
          </a:ln>
          <a:effectLst/>
        </p:spPr>
        <p:txBody>
          <a:bodyPr wrap="none" anchor="ctr">
            <a:spAutoFit/>
          </a:bodyPr>
          <a:lstStyle/>
          <a:p>
            <a:endParaRPr lang="en-GB"/>
          </a:p>
        </p:txBody>
      </p:sp>
      <p:graphicFrame>
        <p:nvGraphicFramePr>
          <p:cNvPr id="75786" name="Object 10"/>
          <p:cNvGraphicFramePr>
            <a:graphicFrameLocks noChangeAspect="1"/>
          </p:cNvGraphicFramePr>
          <p:nvPr/>
        </p:nvGraphicFramePr>
        <p:xfrm>
          <a:off x="0" y="3470275"/>
          <a:ext cx="114300" cy="219075"/>
        </p:xfrm>
        <a:graphic>
          <a:graphicData uri="http://schemas.openxmlformats.org/presentationml/2006/ole">
            <p:oleObj spid="_x0000_s75786" name="Equation" r:id="rId4" imgW="114151" imgH="215619" progId="Equation.3">
              <p:embed/>
            </p:oleObj>
          </a:graphicData>
        </a:graphic>
      </p:graphicFrame>
      <p:sp>
        <p:nvSpPr>
          <p:cNvPr id="75787" name="Rectangle 11"/>
          <p:cNvSpPr>
            <a:spLocks noChangeArrowheads="1"/>
          </p:cNvSpPr>
          <p:nvPr/>
        </p:nvSpPr>
        <p:spPr bwMode="auto">
          <a:xfrm>
            <a:off x="0" y="3689350"/>
            <a:ext cx="9144000" cy="0"/>
          </a:xfrm>
          <a:prstGeom prst="rect">
            <a:avLst/>
          </a:prstGeom>
          <a:noFill/>
          <a:ln w="9525">
            <a:noFill/>
            <a:miter lim="800000"/>
            <a:headEnd/>
            <a:tailEnd/>
          </a:ln>
          <a:effectLst/>
        </p:spPr>
        <p:txBody>
          <a:bodyPr wrap="none" anchor="ctr">
            <a:spAutoFit/>
          </a:bodyPr>
          <a:lstStyle/>
          <a:p>
            <a:endParaRPr lang="en-GB"/>
          </a:p>
        </p:txBody>
      </p:sp>
      <p:graphicFrame>
        <p:nvGraphicFramePr>
          <p:cNvPr id="75788" name="Object 12"/>
          <p:cNvGraphicFramePr>
            <a:graphicFrameLocks noChangeAspect="1"/>
          </p:cNvGraphicFramePr>
          <p:nvPr/>
        </p:nvGraphicFramePr>
        <p:xfrm>
          <a:off x="0" y="3689350"/>
          <a:ext cx="114300" cy="219075"/>
        </p:xfrm>
        <a:graphic>
          <a:graphicData uri="http://schemas.openxmlformats.org/presentationml/2006/ole">
            <p:oleObj spid="_x0000_s75788" name="Equation" r:id="rId5" imgW="114151" imgH="215619" progId="Equation.3">
              <p:embed/>
            </p:oleObj>
          </a:graphicData>
        </a:graphic>
      </p:graphicFrame>
      <p:sp>
        <p:nvSpPr>
          <p:cNvPr id="75789" name="Rectangle 13"/>
          <p:cNvSpPr>
            <a:spLocks noChangeArrowheads="1"/>
          </p:cNvSpPr>
          <p:nvPr/>
        </p:nvSpPr>
        <p:spPr bwMode="auto">
          <a:xfrm>
            <a:off x="0" y="3908425"/>
            <a:ext cx="9144000" cy="0"/>
          </a:xfrm>
          <a:prstGeom prst="rect">
            <a:avLst/>
          </a:prstGeom>
          <a:noFill/>
          <a:ln w="9525">
            <a:noFill/>
            <a:miter lim="800000"/>
            <a:headEnd/>
            <a:tailEnd/>
          </a:ln>
          <a:effectLst/>
        </p:spPr>
        <p:txBody>
          <a:bodyPr wrap="none" anchor="ctr">
            <a:spAutoFit/>
          </a:bodyPr>
          <a:lstStyle/>
          <a:p>
            <a:endParaRPr lang="en-GB"/>
          </a:p>
        </p:txBody>
      </p:sp>
      <p:grpSp>
        <p:nvGrpSpPr>
          <p:cNvPr id="75802" name="Group 26"/>
          <p:cNvGrpSpPr>
            <a:grpSpLocks/>
          </p:cNvGrpSpPr>
          <p:nvPr/>
        </p:nvGrpSpPr>
        <p:grpSpPr bwMode="auto">
          <a:xfrm>
            <a:off x="3563938" y="2133600"/>
            <a:ext cx="1728787" cy="2447925"/>
            <a:chOff x="2245" y="1389"/>
            <a:chExt cx="1089" cy="1542"/>
          </a:xfrm>
        </p:grpSpPr>
        <p:graphicFrame>
          <p:nvGraphicFramePr>
            <p:cNvPr id="75790" name="Object 14"/>
            <p:cNvGraphicFramePr>
              <a:graphicFrameLocks noChangeAspect="1"/>
            </p:cNvGraphicFramePr>
            <p:nvPr/>
          </p:nvGraphicFramePr>
          <p:xfrm>
            <a:off x="2245" y="1389"/>
            <a:ext cx="287" cy="349"/>
          </p:xfrm>
          <a:graphic>
            <a:graphicData uri="http://schemas.openxmlformats.org/presentationml/2006/ole">
              <p:oleObj spid="_x0000_s75790" name="Equation" r:id="rId6" imgW="228501" imgH="304668" progId="Equation.3">
                <p:embed/>
              </p:oleObj>
            </a:graphicData>
          </a:graphic>
        </p:graphicFrame>
        <p:sp>
          <p:nvSpPr>
            <p:cNvPr id="75791" name="Rectangle 15"/>
            <p:cNvSpPr>
              <a:spLocks noChangeArrowheads="1"/>
            </p:cNvSpPr>
            <p:nvPr/>
          </p:nvSpPr>
          <p:spPr bwMode="auto">
            <a:xfrm>
              <a:off x="2353" y="1451"/>
              <a:ext cx="614" cy="250"/>
            </a:xfrm>
            <a:prstGeom prst="rect">
              <a:avLst/>
            </a:prstGeom>
            <a:noFill/>
            <a:ln w="9525">
              <a:noFill/>
              <a:miter lim="800000"/>
              <a:headEnd/>
              <a:tailEnd/>
            </a:ln>
            <a:effectLst/>
          </p:spPr>
          <p:txBody>
            <a:bodyPr wrap="none" anchor="ctr">
              <a:spAutoFit/>
            </a:bodyPr>
            <a:lstStyle/>
            <a:p>
              <a:pPr eaLnBrk="1" hangingPunct="1"/>
              <a:r>
                <a:rPr lang="en-GB" sz="1200">
                  <a:cs typeface="Times New Roman" pitchFamily="96" charset="0"/>
                </a:rPr>
                <a:t>       </a:t>
              </a:r>
              <a:r>
                <a:rPr lang="en-GB" sz="2000">
                  <a:cs typeface="Times New Roman" pitchFamily="96" charset="0"/>
                </a:rPr>
                <a:t>and </a:t>
              </a:r>
              <a:endParaRPr lang="en-GB" sz="2000"/>
            </a:p>
          </p:txBody>
        </p:sp>
        <p:graphicFrame>
          <p:nvGraphicFramePr>
            <p:cNvPr id="75792" name="Object 16"/>
            <p:cNvGraphicFramePr>
              <a:graphicFrameLocks noChangeAspect="1"/>
            </p:cNvGraphicFramePr>
            <p:nvPr/>
          </p:nvGraphicFramePr>
          <p:xfrm>
            <a:off x="3007" y="1389"/>
            <a:ext cx="286" cy="347"/>
          </p:xfrm>
          <a:graphic>
            <a:graphicData uri="http://schemas.openxmlformats.org/presentationml/2006/ole">
              <p:oleObj spid="_x0000_s75792" name="Equation" r:id="rId7" imgW="228501" imgH="304668" progId="Equation.3">
                <p:embed/>
              </p:oleObj>
            </a:graphicData>
          </a:graphic>
        </p:graphicFrame>
        <p:graphicFrame>
          <p:nvGraphicFramePr>
            <p:cNvPr id="75793" name="Object 17"/>
            <p:cNvGraphicFramePr>
              <a:graphicFrameLocks noChangeAspect="1"/>
            </p:cNvGraphicFramePr>
            <p:nvPr/>
          </p:nvGraphicFramePr>
          <p:xfrm>
            <a:off x="2245" y="1787"/>
            <a:ext cx="327" cy="398"/>
          </p:xfrm>
          <a:graphic>
            <a:graphicData uri="http://schemas.openxmlformats.org/presentationml/2006/ole">
              <p:oleObj spid="_x0000_s75793" name="Equation" r:id="rId8" imgW="228501" imgH="304668" progId="Equation.3">
                <p:embed/>
              </p:oleObj>
            </a:graphicData>
          </a:graphic>
        </p:graphicFrame>
        <p:sp>
          <p:nvSpPr>
            <p:cNvPr id="75794" name="Rectangle 18"/>
            <p:cNvSpPr>
              <a:spLocks noChangeArrowheads="1"/>
            </p:cNvSpPr>
            <p:nvPr/>
          </p:nvSpPr>
          <p:spPr bwMode="auto">
            <a:xfrm>
              <a:off x="2385" y="1798"/>
              <a:ext cx="605" cy="250"/>
            </a:xfrm>
            <a:prstGeom prst="rect">
              <a:avLst/>
            </a:prstGeom>
            <a:noFill/>
            <a:ln w="9525">
              <a:noFill/>
              <a:miter lim="800000"/>
              <a:headEnd/>
              <a:tailEnd/>
            </a:ln>
            <a:effectLst/>
          </p:spPr>
          <p:txBody>
            <a:bodyPr wrap="none" anchor="ctr">
              <a:spAutoFit/>
            </a:bodyPr>
            <a:lstStyle/>
            <a:p>
              <a:pPr eaLnBrk="1" hangingPunct="1"/>
              <a:r>
                <a:rPr lang="en-GB" sz="2000">
                  <a:cs typeface="Times New Roman" pitchFamily="96" charset="0"/>
                </a:rPr>
                <a:t>    and </a:t>
              </a:r>
              <a:endParaRPr lang="en-GB" sz="2000"/>
            </a:p>
          </p:txBody>
        </p:sp>
        <p:graphicFrame>
          <p:nvGraphicFramePr>
            <p:cNvPr id="75795" name="Object 19"/>
            <p:cNvGraphicFramePr>
              <a:graphicFrameLocks noChangeAspect="1"/>
            </p:cNvGraphicFramePr>
            <p:nvPr/>
          </p:nvGraphicFramePr>
          <p:xfrm>
            <a:off x="2975" y="1797"/>
            <a:ext cx="319" cy="388"/>
          </p:xfrm>
          <a:graphic>
            <a:graphicData uri="http://schemas.openxmlformats.org/presentationml/2006/ole">
              <p:oleObj spid="_x0000_s75795" name="Equation" r:id="rId9" imgW="228501" imgH="304668" progId="Equation.3">
                <p:embed/>
              </p:oleObj>
            </a:graphicData>
          </a:graphic>
        </p:graphicFrame>
        <p:graphicFrame>
          <p:nvGraphicFramePr>
            <p:cNvPr id="75796" name="Object 20"/>
            <p:cNvGraphicFramePr>
              <a:graphicFrameLocks noChangeAspect="1"/>
            </p:cNvGraphicFramePr>
            <p:nvPr/>
          </p:nvGraphicFramePr>
          <p:xfrm>
            <a:off x="2245" y="2185"/>
            <a:ext cx="327" cy="397"/>
          </p:xfrm>
          <a:graphic>
            <a:graphicData uri="http://schemas.openxmlformats.org/presentationml/2006/ole">
              <p:oleObj spid="_x0000_s75796" name="Equation" r:id="rId10" imgW="228501" imgH="304668" progId="Equation.3">
                <p:embed/>
              </p:oleObj>
            </a:graphicData>
          </a:graphic>
        </p:graphicFrame>
        <p:sp>
          <p:nvSpPr>
            <p:cNvPr id="75797" name="Rectangle 21"/>
            <p:cNvSpPr>
              <a:spLocks noChangeArrowheads="1"/>
            </p:cNvSpPr>
            <p:nvPr/>
          </p:nvSpPr>
          <p:spPr bwMode="auto">
            <a:xfrm>
              <a:off x="2390" y="2196"/>
              <a:ext cx="601" cy="250"/>
            </a:xfrm>
            <a:prstGeom prst="rect">
              <a:avLst/>
            </a:prstGeom>
            <a:noFill/>
            <a:ln w="9525">
              <a:noFill/>
              <a:miter lim="800000"/>
              <a:headEnd/>
              <a:tailEnd/>
            </a:ln>
            <a:effectLst/>
          </p:spPr>
          <p:txBody>
            <a:bodyPr wrap="none" anchor="ctr">
              <a:spAutoFit/>
            </a:bodyPr>
            <a:lstStyle/>
            <a:p>
              <a:pPr eaLnBrk="1" hangingPunct="1"/>
              <a:r>
                <a:rPr lang="en-GB" sz="2000">
                  <a:cs typeface="Times New Roman" pitchFamily="96" charset="0"/>
                </a:rPr>
                <a:t>    and</a:t>
              </a:r>
              <a:r>
                <a:rPr lang="en-GB">
                  <a:cs typeface="Times New Roman" pitchFamily="96" charset="0"/>
                </a:rPr>
                <a:t> </a:t>
              </a:r>
              <a:endParaRPr lang="en-GB"/>
            </a:p>
          </p:txBody>
        </p:sp>
        <p:graphicFrame>
          <p:nvGraphicFramePr>
            <p:cNvPr id="75798" name="Object 22"/>
            <p:cNvGraphicFramePr>
              <a:graphicFrameLocks noChangeAspect="1"/>
            </p:cNvGraphicFramePr>
            <p:nvPr/>
          </p:nvGraphicFramePr>
          <p:xfrm>
            <a:off x="3007" y="2185"/>
            <a:ext cx="327" cy="397"/>
          </p:xfrm>
          <a:graphic>
            <a:graphicData uri="http://schemas.openxmlformats.org/presentationml/2006/ole">
              <p:oleObj spid="_x0000_s75798" name="Equation" r:id="rId11" imgW="228501" imgH="304668" progId="Equation.3">
                <p:embed/>
              </p:oleObj>
            </a:graphicData>
          </a:graphic>
        </p:graphicFrame>
        <p:graphicFrame>
          <p:nvGraphicFramePr>
            <p:cNvPr id="75799" name="Object 23"/>
            <p:cNvGraphicFramePr>
              <a:graphicFrameLocks noChangeAspect="1"/>
            </p:cNvGraphicFramePr>
            <p:nvPr/>
          </p:nvGraphicFramePr>
          <p:xfrm>
            <a:off x="2245" y="2582"/>
            <a:ext cx="287" cy="349"/>
          </p:xfrm>
          <a:graphic>
            <a:graphicData uri="http://schemas.openxmlformats.org/presentationml/2006/ole">
              <p:oleObj spid="_x0000_s75799" name="Equation" r:id="rId12" imgW="228501" imgH="304668" progId="Equation.3">
                <p:embed/>
              </p:oleObj>
            </a:graphicData>
          </a:graphic>
        </p:graphicFrame>
        <p:sp>
          <p:nvSpPr>
            <p:cNvPr id="75800" name="Rectangle 24"/>
            <p:cNvSpPr>
              <a:spLocks noChangeArrowheads="1"/>
            </p:cNvSpPr>
            <p:nvPr/>
          </p:nvSpPr>
          <p:spPr bwMode="auto">
            <a:xfrm>
              <a:off x="2385" y="2595"/>
              <a:ext cx="605" cy="250"/>
            </a:xfrm>
            <a:prstGeom prst="rect">
              <a:avLst/>
            </a:prstGeom>
            <a:noFill/>
            <a:ln w="9525">
              <a:noFill/>
              <a:miter lim="800000"/>
              <a:headEnd/>
              <a:tailEnd/>
            </a:ln>
            <a:effectLst/>
          </p:spPr>
          <p:txBody>
            <a:bodyPr wrap="none" anchor="ctr">
              <a:spAutoFit/>
            </a:bodyPr>
            <a:lstStyle/>
            <a:p>
              <a:pPr eaLnBrk="1" hangingPunct="1"/>
              <a:r>
                <a:rPr lang="en-GB" sz="2000">
                  <a:cs typeface="Times New Roman" pitchFamily="96" charset="0"/>
                </a:rPr>
                <a:t>    and </a:t>
              </a:r>
              <a:endParaRPr lang="en-GB" sz="2000"/>
            </a:p>
          </p:txBody>
        </p:sp>
        <p:graphicFrame>
          <p:nvGraphicFramePr>
            <p:cNvPr id="75801" name="Object 25"/>
            <p:cNvGraphicFramePr>
              <a:graphicFrameLocks noChangeAspect="1"/>
            </p:cNvGraphicFramePr>
            <p:nvPr/>
          </p:nvGraphicFramePr>
          <p:xfrm>
            <a:off x="3007" y="2582"/>
            <a:ext cx="305" cy="349"/>
          </p:xfrm>
          <a:graphic>
            <a:graphicData uri="http://schemas.openxmlformats.org/presentationml/2006/ole">
              <p:oleObj spid="_x0000_s75801" name="Equation" r:id="rId13" imgW="266400" imgH="330120" progId="Equation.3">
                <p:embed/>
              </p:oleObj>
            </a:graphicData>
          </a:graphic>
        </p:graphicFrame>
      </p:grpSp>
      <p:sp>
        <p:nvSpPr>
          <p:cNvPr id="75803" name="Text Box 27"/>
          <p:cNvSpPr txBox="1">
            <a:spLocks noChangeArrowheads="1"/>
          </p:cNvSpPr>
          <p:nvPr/>
        </p:nvSpPr>
        <p:spPr bwMode="auto">
          <a:xfrm>
            <a:off x="914400" y="5157788"/>
            <a:ext cx="5962650"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75804" name="Text Box 28"/>
          <p:cNvSpPr txBox="1">
            <a:spLocks noChangeArrowheads="1"/>
          </p:cNvSpPr>
          <p:nvPr/>
        </p:nvSpPr>
        <p:spPr bwMode="auto">
          <a:xfrm>
            <a:off x="1455738" y="4960938"/>
            <a:ext cx="5348287" cy="366712"/>
          </a:xfrm>
          <a:prstGeom prst="rect">
            <a:avLst/>
          </a:prstGeom>
          <a:noFill/>
          <a:ln w="9525">
            <a:noFill/>
            <a:miter lim="800000"/>
            <a:headEnd/>
            <a:tailEnd/>
          </a:ln>
          <a:effectLst/>
        </p:spPr>
        <p:txBody>
          <a:bodyPr>
            <a:spAutoFit/>
          </a:bodyPr>
          <a:lstStyle/>
          <a:p>
            <a:endParaRPr lang="en-US"/>
          </a:p>
        </p:txBody>
      </p:sp>
      <p:sp>
        <p:nvSpPr>
          <p:cNvPr id="75805" name="Text Box 29"/>
          <p:cNvSpPr txBox="1">
            <a:spLocks noChangeArrowheads="1"/>
          </p:cNvSpPr>
          <p:nvPr/>
        </p:nvSpPr>
        <p:spPr bwMode="auto">
          <a:xfrm>
            <a:off x="1908175" y="5229225"/>
            <a:ext cx="4032250" cy="1190625"/>
          </a:xfrm>
          <a:prstGeom prst="rect">
            <a:avLst/>
          </a:prstGeom>
          <a:noFill/>
          <a:ln w="9525">
            <a:noFill/>
            <a:miter lim="800000"/>
            <a:headEnd/>
            <a:tailEnd/>
          </a:ln>
          <a:effectLst/>
        </p:spPr>
        <p:txBody>
          <a:bodyPr>
            <a:spAutoFit/>
          </a:bodyPr>
          <a:lstStyle/>
          <a:p>
            <a:pPr>
              <a:spcBef>
                <a:spcPct val="50000"/>
              </a:spcBef>
            </a:pPr>
            <a:r>
              <a:rPr lang="en-GB"/>
              <a:t>Seems like the previous type of task, but this time the teaching intention is to reject limited methods and ‘need’ for a general method</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t>Reflective questions </a:t>
            </a:r>
            <a:endParaRPr lang="en-US"/>
          </a:p>
        </p:txBody>
      </p:sp>
      <p:sp>
        <p:nvSpPr>
          <p:cNvPr id="74755" name="Rectangle 3"/>
          <p:cNvSpPr>
            <a:spLocks noGrp="1" noChangeArrowheads="1"/>
          </p:cNvSpPr>
          <p:nvPr>
            <p:ph type="body" idx="1"/>
          </p:nvPr>
        </p:nvSpPr>
        <p:spPr/>
        <p:txBody>
          <a:bodyPr/>
          <a:lstStyle/>
          <a:p>
            <a:r>
              <a:rPr lang="en-GB"/>
              <a:t>What generalisations are available?</a:t>
            </a:r>
          </a:p>
          <a:p>
            <a:r>
              <a:rPr lang="en-GB"/>
              <a:t>What habits might be developed (practised)?</a:t>
            </a:r>
          </a:p>
          <a:p>
            <a:r>
              <a:rPr lang="en-GB"/>
              <a:t>What extensions of experience might be induced?</a:t>
            </a:r>
          </a:p>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t>Construct a …</a:t>
            </a:r>
          </a:p>
        </p:txBody>
      </p:sp>
      <p:sp>
        <p:nvSpPr>
          <p:cNvPr id="147459" name="Rectangle 3"/>
          <p:cNvSpPr>
            <a:spLocks noGrp="1" noChangeArrowheads="1"/>
          </p:cNvSpPr>
          <p:nvPr>
            <p:ph type="body" idx="1"/>
          </p:nvPr>
        </p:nvSpPr>
        <p:spPr>
          <a:xfrm>
            <a:off x="228600" y="1600200"/>
            <a:ext cx="8458200" cy="4525963"/>
          </a:xfrm>
        </p:spPr>
        <p:txBody>
          <a:bodyPr/>
          <a:lstStyle/>
          <a:p>
            <a:pPr>
              <a:buFontTx/>
              <a:buNone/>
            </a:pPr>
            <a:r>
              <a:rPr lang="en-US" sz="2800">
                <a:effectLst>
                  <a:outerShdw blurRad="38100" dist="38100" dir="2700000" algn="tl">
                    <a:srgbClr val="000000"/>
                  </a:outerShdw>
                </a:effectLst>
              </a:rPr>
              <a:t>… pair of straight lines whose x-intercepts differ by 2</a:t>
            </a:r>
          </a:p>
          <a:p>
            <a:pPr>
              <a:buFontTx/>
              <a:buNone/>
            </a:pPr>
            <a:r>
              <a:rPr lang="en-US" sz="2800">
                <a:effectLst>
                  <a:outerShdw blurRad="38100" dist="38100" dir="2700000" algn="tl">
                    <a:srgbClr val="000000"/>
                  </a:outerShdw>
                </a:effectLst>
              </a:rPr>
              <a:t>… pair of straight lines whose y-intercepts differ by 2</a:t>
            </a:r>
          </a:p>
          <a:p>
            <a:pPr>
              <a:buFontTx/>
              <a:buNone/>
            </a:pPr>
            <a:r>
              <a:rPr lang="en-US" sz="2800">
                <a:effectLst>
                  <a:outerShdw blurRad="38100" dist="38100" dir="2700000" algn="tl">
                    <a:srgbClr val="000000"/>
                  </a:outerShdw>
                </a:effectLst>
              </a:rPr>
              <a:t>… pair of straight lines whose slopes differ by 2</a:t>
            </a:r>
            <a:endParaRPr lang="en-US" sz="2800"/>
          </a:p>
          <a:p>
            <a:pPr>
              <a:buFontTx/>
              <a:buNone/>
            </a:pPr>
            <a:r>
              <a:rPr lang="en-US" sz="2800">
                <a:solidFill>
                  <a:srgbClr val="00FFFF"/>
                </a:solidFill>
                <a:effectLst>
                  <a:outerShdw blurRad="38100" dist="38100" dir="2700000" algn="tl">
                    <a:srgbClr val="000000"/>
                  </a:outerShdw>
                </a:effectLst>
              </a:rPr>
              <a:t>… pair of straight lines satisfying all of the above!</a:t>
            </a:r>
            <a:endParaRPr lang="en-US" sz="2800"/>
          </a:p>
        </p:txBody>
      </p:sp>
      <p:sp>
        <p:nvSpPr>
          <p:cNvPr id="147460" name="Text Box 4"/>
          <p:cNvSpPr txBox="1">
            <a:spLocks noChangeArrowheads="1"/>
          </p:cNvSpPr>
          <p:nvPr/>
        </p:nvSpPr>
        <p:spPr bwMode="auto">
          <a:xfrm>
            <a:off x="611188" y="5300663"/>
            <a:ext cx="7489825" cy="641350"/>
          </a:xfrm>
          <a:prstGeom prst="rect">
            <a:avLst/>
          </a:prstGeom>
          <a:noFill/>
          <a:ln w="9525">
            <a:noFill/>
            <a:miter lim="800000"/>
            <a:headEnd/>
            <a:tailEnd/>
          </a:ln>
          <a:effectLst/>
        </p:spPr>
        <p:txBody>
          <a:bodyPr>
            <a:spAutoFit/>
          </a:bodyPr>
          <a:lstStyle/>
          <a:p>
            <a:pPr>
              <a:spcBef>
                <a:spcPct val="50000"/>
              </a:spcBef>
            </a:pPr>
            <a:r>
              <a:rPr lang="en-GB"/>
              <a:t>Ask learners to construct an object according to constraints, chosen to encourage them to focus on particular aspects of the object</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GB"/>
              <a:t>Reflective questions </a:t>
            </a:r>
            <a:endParaRPr lang="en-US"/>
          </a:p>
        </p:txBody>
      </p:sp>
      <p:sp>
        <p:nvSpPr>
          <p:cNvPr id="121859" name="Rectangle 3"/>
          <p:cNvSpPr>
            <a:spLocks noGrp="1" noChangeArrowheads="1"/>
          </p:cNvSpPr>
          <p:nvPr>
            <p:ph type="body" idx="1"/>
          </p:nvPr>
        </p:nvSpPr>
        <p:spPr/>
        <p:txBody>
          <a:bodyPr/>
          <a:lstStyle/>
          <a:p>
            <a:r>
              <a:rPr lang="en-GB"/>
              <a:t>What generalisations are available?</a:t>
            </a:r>
          </a:p>
          <a:p>
            <a:r>
              <a:rPr lang="en-GB"/>
              <a:t>What habits might be developed (practised)?</a:t>
            </a:r>
          </a:p>
          <a:p>
            <a:r>
              <a:rPr lang="en-GB"/>
              <a:t>What concepts might be thought about?</a:t>
            </a:r>
          </a:p>
          <a:p>
            <a:pPr>
              <a:buFontTx/>
              <a:buNone/>
            </a:pPr>
            <a:endParaRPr lang="en-GB"/>
          </a:p>
          <a:p>
            <a:pPr>
              <a:buFontTx/>
              <a:buNone/>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Yellow on Blue">
  <a:themeElements>
    <a:clrScheme name="">
      <a:dk1>
        <a:srgbClr val="00279F"/>
      </a:dk1>
      <a:lt1>
        <a:srgbClr val="FFFFFF"/>
      </a:lt1>
      <a:dk2>
        <a:srgbClr val="0000FF"/>
      </a:dk2>
      <a:lt2>
        <a:srgbClr val="FFFF00"/>
      </a:lt2>
      <a:accent1>
        <a:srgbClr val="F57B49"/>
      </a:accent1>
      <a:accent2>
        <a:srgbClr val="FF00FF"/>
      </a:accent2>
      <a:accent3>
        <a:srgbClr val="AAAAFF"/>
      </a:accent3>
      <a:accent4>
        <a:srgbClr val="DADADA"/>
      </a:accent4>
      <a:accent5>
        <a:srgbClr val="F9BFB1"/>
      </a:accent5>
      <a:accent6>
        <a:srgbClr val="E700E7"/>
      </a:accent6>
      <a:hlink>
        <a:srgbClr val="FF0000"/>
      </a:hlink>
      <a:folHlink>
        <a:srgbClr val="919191"/>
      </a:folHlink>
    </a:clrScheme>
    <a:fontScheme name="Yellow on Blue">
      <a:majorFont>
        <a:latin typeface="Chalkboard"/>
        <a:ea typeface=""/>
        <a:cs typeface=""/>
      </a:majorFont>
      <a:minorFont>
        <a:latin typeface="Chalkboar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Yellow on Bl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Yellow on 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Yellow on Blu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Yellow on Blu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Yellow on Blu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Yellow on Blu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Yellow on Blu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TotalTime>
  <Words>796</Words>
  <Application>Microsoft Office PowerPoint</Application>
  <PresentationFormat>On-screen Show (4:3)</PresentationFormat>
  <Paragraphs>133</Paragraphs>
  <Slides>17</Slides>
  <Notes>16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6" baseType="lpstr">
      <vt:lpstr>Arial</vt:lpstr>
      <vt:lpstr>Chalkboard</vt:lpstr>
      <vt:lpstr>Times</vt:lpstr>
      <vt:lpstr>Monotype Sorts</vt:lpstr>
      <vt:lpstr>Lucida Grande</vt:lpstr>
      <vt:lpstr>Times New Roman</vt:lpstr>
      <vt:lpstr>Default Design</vt:lpstr>
      <vt:lpstr>Yellow on Blue</vt:lpstr>
      <vt:lpstr>Microsoft Equation 3.0</vt:lpstr>
      <vt:lpstr>Mathematically Powerful  Task Design</vt:lpstr>
      <vt:lpstr>Teaching context</vt:lpstr>
      <vt:lpstr>What do you know about …?</vt:lpstr>
      <vt:lpstr>Find a number half way between:</vt:lpstr>
      <vt:lpstr>Reflective questions </vt:lpstr>
      <vt:lpstr>Find a number half way between:</vt:lpstr>
      <vt:lpstr>Reflective questions </vt:lpstr>
      <vt:lpstr>Construct a …</vt:lpstr>
      <vt:lpstr>Reflective questions </vt:lpstr>
      <vt:lpstr>Variation theory (Marton)</vt:lpstr>
      <vt:lpstr>An Interpretation of Variation Theory</vt:lpstr>
      <vt:lpstr>An Interpretation of Variation Theory</vt:lpstr>
      <vt:lpstr>Reflective questions </vt:lpstr>
      <vt:lpstr>More Or Less Altitude &amp; Area</vt:lpstr>
      <vt:lpstr>Slide 15</vt:lpstr>
      <vt:lpstr>New Summary of task design questions</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 Progress in Mathematics</dc:title>
  <dc:creator>AW</dc:creator>
  <cp:lastModifiedBy>Anne Watson</cp:lastModifiedBy>
  <cp:revision>29</cp:revision>
  <dcterms:created xsi:type="dcterms:W3CDTF">2005-07-15T06:00:16Z</dcterms:created>
  <dcterms:modified xsi:type="dcterms:W3CDTF">2015-10-31T11:45:35Z</dcterms:modified>
</cp:coreProperties>
</file>