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90" r:id="rId6"/>
    <p:sldId id="261" r:id="rId7"/>
    <p:sldId id="291" r:id="rId8"/>
    <p:sldId id="268" r:id="rId9"/>
    <p:sldId id="269" r:id="rId10"/>
    <p:sldId id="263" r:id="rId11"/>
    <p:sldId id="264" r:id="rId12"/>
    <p:sldId id="274" r:id="rId13"/>
    <p:sldId id="265" r:id="rId14"/>
    <p:sldId id="287" r:id="rId15"/>
    <p:sldId id="276" r:id="rId16"/>
    <p:sldId id="277" r:id="rId17"/>
    <p:sldId id="283" r:id="rId18"/>
    <p:sldId id="282" r:id="rId19"/>
    <p:sldId id="284" r:id="rId20"/>
    <p:sldId id="285" r:id="rId21"/>
    <p:sldId id="286" r:id="rId22"/>
    <p:sldId id="288" r:id="rId23"/>
    <p:sldId id="289" r:id="rId24"/>
    <p:sldId id="292" r:id="rId25"/>
    <p:sldId id="29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2C625-398D-4E40-92ED-94B237572C7B}" type="datetimeFigureOut">
              <a:rPr lang="en-GB" smtClean="0"/>
              <a:pPr/>
              <a:t>24/03/2015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2264B-83ED-48DE-9C13-06BE26740D5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A67CFEC-A894-3744-AB10-A7BAC93BF4D2}" type="slidenum">
              <a:rPr lang="en-US" sz="1200" b="0">
                <a:latin typeface="Lucida Grande" charset="0"/>
              </a:rPr>
              <a:pPr/>
              <a:t>1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F5BFE6-C6CC-444D-9B79-98360EA53D22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A67CFEC-A894-3744-AB10-A7BAC93BF4D2}" type="slidenum">
              <a:rPr lang="en-US" sz="1200" b="0">
                <a:latin typeface="Lucida Grande" charset="0"/>
              </a:rPr>
              <a:pPr/>
              <a:t>25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919-3E47-4600-8AFC-9D3FD5D4460D}" type="datetimeFigureOut">
              <a:rPr lang="en-GB" smtClean="0"/>
              <a:pPr/>
              <a:t>24/03/2015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0198-6C96-45BD-9494-3217BC27AB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919-3E47-4600-8AFC-9D3FD5D4460D}" type="datetimeFigureOut">
              <a:rPr lang="en-GB" smtClean="0"/>
              <a:pPr/>
              <a:t>24/03/2015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0198-6C96-45BD-9494-3217BC27AB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919-3E47-4600-8AFC-9D3FD5D4460D}" type="datetimeFigureOut">
              <a:rPr lang="en-GB" smtClean="0"/>
              <a:pPr/>
              <a:t>24/03/2015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0198-6C96-45BD-9494-3217BC27AB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919-3E47-4600-8AFC-9D3FD5D4460D}" type="datetimeFigureOut">
              <a:rPr lang="en-GB" smtClean="0"/>
              <a:pPr/>
              <a:t>24/03/2015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0198-6C96-45BD-9494-3217BC27AB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919-3E47-4600-8AFC-9D3FD5D4460D}" type="datetimeFigureOut">
              <a:rPr lang="en-GB" smtClean="0"/>
              <a:pPr/>
              <a:t>24/03/2015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0198-6C96-45BD-9494-3217BC27AB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919-3E47-4600-8AFC-9D3FD5D4460D}" type="datetimeFigureOut">
              <a:rPr lang="en-GB" smtClean="0"/>
              <a:pPr/>
              <a:t>24/03/2015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0198-6C96-45BD-9494-3217BC27AB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919-3E47-4600-8AFC-9D3FD5D4460D}" type="datetimeFigureOut">
              <a:rPr lang="en-GB" smtClean="0"/>
              <a:pPr/>
              <a:t>24/03/2015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0198-6C96-45BD-9494-3217BC27AB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919-3E47-4600-8AFC-9D3FD5D4460D}" type="datetimeFigureOut">
              <a:rPr lang="en-GB" smtClean="0"/>
              <a:pPr/>
              <a:t>24/03/2015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0198-6C96-45BD-9494-3217BC27AB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919-3E47-4600-8AFC-9D3FD5D4460D}" type="datetimeFigureOut">
              <a:rPr lang="en-GB" smtClean="0"/>
              <a:pPr/>
              <a:t>24/03/2015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0198-6C96-45BD-9494-3217BC27AB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919-3E47-4600-8AFC-9D3FD5D4460D}" type="datetimeFigureOut">
              <a:rPr lang="en-GB" smtClean="0"/>
              <a:pPr/>
              <a:t>24/03/2015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0198-6C96-45BD-9494-3217BC27AB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5919-3E47-4600-8AFC-9D3FD5D4460D}" type="datetimeFigureOut">
              <a:rPr lang="en-GB" smtClean="0"/>
              <a:pPr/>
              <a:t>24/03/2015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0198-6C96-45BD-9494-3217BC27AB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35919-3E47-4600-8AFC-9D3FD5D4460D}" type="datetimeFigureOut">
              <a:rPr lang="en-GB" smtClean="0"/>
              <a:pPr/>
              <a:t>24/03/2015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80198-6C96-45BD-9494-3217BC27AB5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me-uk.org/home" TargetMode="External"/><Relationship Id="rId2" Type="http://schemas.openxmlformats.org/officeDocument/2006/relationships/hyperlink" Target="http://www.nuffieldfoundation.org/key-understandings-mathematics-learn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artsbridge.urel.udel.edu/amber-beaman" TargetMode="External"/><Relationship Id="rId3" Type="http://schemas.openxmlformats.org/officeDocument/2006/relationships/image" Target="../media/image23.gif"/><Relationship Id="rId7" Type="http://schemas.openxmlformats.org/officeDocument/2006/relationships/image" Target="../media/image25.jpeg"/><Relationship Id="rId2" Type="http://schemas.openxmlformats.org/officeDocument/2006/relationships/hyperlink" Target="http://www.learner.org/courses/learningmath/number/session9/part_a/common_denominator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worldaccordingtomaggie.com/photographyylms/finding-equivalent-fractions-using-fraction-wall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hyperlink" Target="http://www.explorelearning.com/index.cfm?method=cResource.dspDetail&amp;ResourceID=1006" TargetMode="External"/><Relationship Id="rId4" Type="http://schemas.openxmlformats.org/officeDocument/2006/relationships/hyperlink" Target="http://theteacherscafe.com/teaching-4-nf-a-1-equivalent-fractions-using-visual-fraction-models/" TargetMode="External"/><Relationship Id="rId9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772816"/>
            <a:ext cx="8352928" cy="2133600"/>
          </a:xfrm>
        </p:spPr>
        <p:txBody>
          <a:bodyPr anchor="t">
            <a:normAutofit/>
          </a:bodyPr>
          <a:lstStyle/>
          <a:p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/>
            </a:r>
            <a:b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GB" dirty="0" smtClean="0">
                <a:latin typeface="Chalkboard" charset="0"/>
                <a:ea typeface="ＭＳ Ｐゴシック" charset="0"/>
                <a:cs typeface="ＭＳ Ｐゴシック" charset="0"/>
              </a:rPr>
              <a:t>Making Maths Count</a:t>
            </a:r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/>
            </a:r>
            <a:b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2049690" y="4076700"/>
            <a:ext cx="4930324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</a:pPr>
            <a:r>
              <a:rPr lang="en-US" sz="3200" b="0" dirty="0" smtClean="0">
                <a:solidFill>
                  <a:srgbClr val="008000"/>
                </a:solidFill>
              </a:rPr>
              <a:t>Anne Watson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</a:pPr>
            <a:r>
              <a:rPr lang="en-GB" sz="3200" smtClean="0">
                <a:latin typeface="Chalkboard" charset="0"/>
                <a:ea typeface="ＭＳ Ｐゴシック" charset="0"/>
                <a:cs typeface="ＭＳ Ｐゴシック" charset="0"/>
              </a:rPr>
              <a:t>Bristol Heads’ Conference</a:t>
            </a:r>
            <a:endParaRPr lang="en-US" sz="3200" b="0" dirty="0" smtClean="0">
              <a:solidFill>
                <a:srgbClr val="008000"/>
              </a:solidFill>
            </a:endParaRP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</a:pPr>
            <a:r>
              <a:rPr lang="en-US" sz="3200" dirty="0" err="1" smtClean="0">
                <a:solidFill>
                  <a:srgbClr val="008000"/>
                </a:solidFill>
              </a:rPr>
              <a:t>Chepstow</a:t>
            </a:r>
            <a:r>
              <a:rPr lang="en-US" sz="3200" dirty="0" smtClean="0">
                <a:solidFill>
                  <a:srgbClr val="008000"/>
                </a:solidFill>
              </a:rPr>
              <a:t> March 2015</a:t>
            </a:r>
            <a:endParaRPr lang="en-US" sz="3200" b="0" dirty="0">
              <a:solidFill>
                <a:srgbClr val="008000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115616" y="476672"/>
            <a:ext cx="7677150" cy="1631950"/>
            <a:chOff x="780" y="144"/>
            <a:chExt cx="4836" cy="1028"/>
          </a:xfrm>
        </p:grpSpPr>
        <p:sp>
          <p:nvSpPr>
            <p:cNvPr id="28685" name="Text Box 8"/>
            <p:cNvSpPr txBox="1">
              <a:spLocks noChangeArrowheads="1"/>
            </p:cNvSpPr>
            <p:nvPr/>
          </p:nvSpPr>
          <p:spPr bwMode="auto">
            <a:xfrm>
              <a:off x="780" y="672"/>
              <a:ext cx="116" cy="2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endParaRPr lang="en-GB" sz="1800" b="0" dirty="0">
                <a:solidFill>
                  <a:srgbClr val="732600"/>
                </a:solidFill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4152" y="144"/>
              <a:ext cx="1464" cy="1028"/>
              <a:chOff x="4080" y="144"/>
              <a:chExt cx="1464" cy="1028"/>
            </a:xfrm>
          </p:grpSpPr>
          <p:pic>
            <p:nvPicPr>
              <p:cNvPr id="28681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" y="144"/>
                <a:ext cx="48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3" name="Text Box 10"/>
              <p:cNvSpPr txBox="1">
                <a:spLocks noChangeArrowheads="1"/>
              </p:cNvSpPr>
              <p:nvPr/>
            </p:nvSpPr>
            <p:spPr bwMode="auto">
              <a:xfrm>
                <a:off x="4080" y="768"/>
                <a:ext cx="1464" cy="4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 dirty="0" smtClean="0">
                    <a:solidFill>
                      <a:srgbClr val="732600"/>
                    </a:solidFill>
                  </a:rPr>
                  <a:t>University of Oxford</a:t>
                </a:r>
              </a:p>
              <a:p>
                <a:pPr algn="ctr" eaLnBrk="0" hangingPunct="0">
                  <a:defRPr/>
                </a:pPr>
                <a:r>
                  <a:rPr lang="en-GB" sz="1800" b="0" dirty="0" smtClean="0">
                    <a:solidFill>
                      <a:srgbClr val="732600"/>
                    </a:solidFill>
                  </a:rPr>
                  <a:t>Dept of Education</a:t>
                </a:r>
                <a:endParaRPr lang="en-GB" sz="1800" b="0" dirty="0">
                  <a:solidFill>
                    <a:srgbClr val="732600"/>
                  </a:solidFill>
                </a:endParaRPr>
              </a:p>
            </p:txBody>
          </p:sp>
        </p:grpSp>
      </p:grpSp>
      <p:pic>
        <p:nvPicPr>
          <p:cNvPr id="28676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1701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179512" y="1844824"/>
            <a:ext cx="28654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1400" b="0" dirty="0">
                <a:solidFill>
                  <a:srgbClr val="732600"/>
                </a:solidFill>
              </a:rPr>
              <a:t>Promoting Mathematical Thinking</a:t>
            </a:r>
          </a:p>
        </p:txBody>
      </p:sp>
    </p:spTree>
    <p:extLst>
      <p:ext uri="{BB962C8B-B14F-4D97-AF65-F5344CB8AC3E}">
        <p14:creationId xmlns:p14="http://schemas.microsoft.com/office/powerpoint/2010/main" xmlns="" val="32935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Challenge 2: Parallel routes of development for number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25538"/>
            <a:ext cx="8229600" cy="5327650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4" descr="PouringTea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326436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nne Watson\AppData\Local\Microsoft\Windows\Temporary Internet Files\Content.IE5\TRWOJKT0\MC90044134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648212"/>
            <a:ext cx="3209788" cy="3209788"/>
          </a:xfrm>
          <a:prstGeom prst="rect">
            <a:avLst/>
          </a:prstGeom>
          <a:noFill/>
        </p:spPr>
      </p:pic>
      <p:pic>
        <p:nvPicPr>
          <p:cNvPr id="6" name="Picture 3" descr="C:\Users\Anne Watson\AppData\Local\Microsoft\Windows\Temporary Internet Files\Content.IE5\V2W5IC02\MC90043384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484784"/>
            <a:ext cx="2232248" cy="2232248"/>
          </a:xfrm>
          <a:prstGeom prst="rect">
            <a:avLst/>
          </a:prstGeom>
          <a:noFill/>
        </p:spPr>
      </p:pic>
      <p:pic>
        <p:nvPicPr>
          <p:cNvPr id="43010" name="Picture 2" descr="http://www.powerof2.co.uk/assets/galleries/100/bead_string_16m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573016"/>
            <a:ext cx="2979501" cy="2666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Challenge 3: Whole school coherence of images, representations, language, notations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C:\Users\Anne Watson\AppData\Local\Microsoft\Windows\Temporary Internet Files\Content.IE5\V2W5IC02\MC90043384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653136"/>
            <a:ext cx="2288727" cy="2288727"/>
          </a:xfrm>
          <a:prstGeom prst="rect">
            <a:avLst/>
          </a:prstGeom>
          <a:noFill/>
        </p:spPr>
      </p:pic>
      <p:pic>
        <p:nvPicPr>
          <p:cNvPr id="5" name="Picture 4" descr="IW-1-93-4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2804753" cy="1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img.sparknotes.com/figures/5/50ca5e784bb7e4242910d5b8a571d103/number_lin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44824"/>
            <a:ext cx="4171950" cy="1447801"/>
          </a:xfrm>
          <a:prstGeom prst="rect">
            <a:avLst/>
          </a:prstGeom>
          <a:noFill/>
        </p:spPr>
      </p:pic>
      <p:pic>
        <p:nvPicPr>
          <p:cNvPr id="9220" name="Picture 4" descr="http://www.twinkl.co.uk/image/resource_preview_xlarge/T-N-269-1-10-Number-Tra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916832"/>
            <a:ext cx="3888432" cy="1944217"/>
          </a:xfrm>
          <a:prstGeom prst="rect">
            <a:avLst/>
          </a:prstGeom>
          <a:noFill/>
        </p:spPr>
      </p:pic>
      <p:pic>
        <p:nvPicPr>
          <p:cNvPr id="9222" name="Picture 6" descr="http://wordpress.mrreid.org/wp-content/uploads/2012/01/uk-coin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005064"/>
            <a:ext cx="3612232" cy="1777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1746" name="Picture 2" descr="http://4.bp.blogspot.com/-v4nYjTy6aXY/VBXgBYbSaxI/AAAAAAAAJu0/pYioxqtqYY8/s1600/skip%2Bcount%2Bby%2B2%27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8"/>
            <a:ext cx="2160240" cy="2888233"/>
          </a:xfrm>
          <a:prstGeom prst="rect">
            <a:avLst/>
          </a:prstGeom>
          <a:noFill/>
        </p:spPr>
      </p:pic>
      <p:pic>
        <p:nvPicPr>
          <p:cNvPr id="31748" name="Picture 4" descr="http://mathcentral.uregina.ca/QQ/database/QQ.09.06/taylorlaura1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420888"/>
            <a:ext cx="2295525" cy="28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Challenge 4: Time for teachers to work together to develop a commitment to a coherent approach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29408"/>
            <a:ext cx="8229600" cy="5328592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Example: multiplicative reasoning  </a:t>
            </a:r>
          </a:p>
          <a:p>
            <a:r>
              <a:rPr lang="en-GB" dirty="0" smtClean="0"/>
              <a:t>Why?</a:t>
            </a:r>
          </a:p>
          <a:p>
            <a:pPr>
              <a:spcBef>
                <a:spcPts val="0"/>
              </a:spcBef>
            </a:pPr>
            <a:r>
              <a:rPr lang="en-GB" dirty="0"/>
              <a:t>m</a:t>
            </a:r>
            <a:r>
              <a:rPr lang="en-GB" dirty="0" smtClean="0"/>
              <a:t>easure</a:t>
            </a:r>
            <a:r>
              <a:rPr lang="en-GB" dirty="0"/>
              <a:t>;</a:t>
            </a:r>
            <a:r>
              <a:rPr lang="en-GB" dirty="0" smtClean="0"/>
              <a:t> quantity; enumeration;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	scaling up and down; decimals; fractions; ratio; proportional reasoning; graphing; applications</a:t>
            </a:r>
          </a:p>
          <a:p>
            <a:r>
              <a:rPr lang="en-GB" dirty="0" smtClean="0"/>
              <a:t>NOT just counting </a:t>
            </a:r>
            <a:r>
              <a:rPr lang="en-GB" dirty="0" smtClean="0">
                <a:sym typeface="Wingdings" pitchFamily="2" charset="2"/>
              </a:rPr>
              <a:t> repeated addition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24578" name="Picture 2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276872"/>
            <a:ext cx="2088232" cy="2121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Ways of working: ITT, NQT, CPD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Group discussion of lines of development</a:t>
            </a:r>
          </a:p>
          <a:p>
            <a:r>
              <a:rPr lang="en-GB" dirty="0" smtClean="0"/>
              <a:t>Building concept map, or comparing existing concept maps</a:t>
            </a:r>
          </a:p>
          <a:p>
            <a:r>
              <a:rPr lang="en-GB" dirty="0" smtClean="0"/>
              <a:t>Looking for contradictions in textbooks</a:t>
            </a:r>
          </a:p>
          <a:p>
            <a:r>
              <a:rPr lang="en-GB" dirty="0" smtClean="0"/>
              <a:t>What do we do, and how does it match up?</a:t>
            </a:r>
          </a:p>
          <a:p>
            <a:r>
              <a:rPr lang="en-GB" dirty="0" smtClean="0"/>
              <a:t>One-off events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139952" y="980728"/>
            <a:ext cx="2088232" cy="539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shrinking/growing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79512" y="2060848"/>
            <a:ext cx="2592983" cy="715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multiplying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to get a sequence value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932040" y="1700808"/>
            <a:ext cx="2304256" cy="7200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enumerating incomplete arrays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131840" y="2132856"/>
            <a:ext cx="1076325" cy="538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per cent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55576" y="2924944"/>
            <a:ext cx="2088232" cy="538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comparing liquids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211960" y="2636912"/>
            <a:ext cx="1872530" cy="538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changing units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771800" y="4221088"/>
            <a:ext cx="1939925" cy="539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rate of change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6012160" y="4797152"/>
            <a:ext cx="2160240" cy="538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half of a half of ....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6588224" y="692696"/>
            <a:ext cx="1939925" cy="708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counting in hundreds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516216" y="2708920"/>
            <a:ext cx="2088083" cy="714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steps counting the number of steps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131840" y="3068960"/>
            <a:ext cx="1939925" cy="10793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multiplication facts written several ways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395288" y="3357563"/>
            <a:ext cx="1941512" cy="681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counting in twos, threes etc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5148064" y="3717032"/>
            <a:ext cx="2879799" cy="7202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grouping non-countable stuff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395536" y="4725144"/>
            <a:ext cx="2722562" cy="692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dividing whole numbers that do not go exactly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4067944" y="5517232"/>
            <a:ext cx="1939925" cy="100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unit fractions of length, cake, number ...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1619672" y="5661248"/>
            <a:ext cx="1941513" cy="669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non-unit fractions &lt;1 of ...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6516216" y="5733256"/>
            <a:ext cx="1939925" cy="731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multiplying and dividing lengths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188640"/>
            <a:ext cx="5760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Building lines of development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5" grpId="0" animBg="1"/>
      <p:bldP spid="33796" grpId="0" animBg="1"/>
      <p:bldP spid="33797" grpId="0" animBg="1"/>
      <p:bldP spid="33798" grpId="0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4" grpId="0" animBg="1"/>
      <p:bldP spid="33805" grpId="0" animBg="1"/>
      <p:bldP spid="33806" grpId="0" animBg="1"/>
      <p:bldP spid="33807" grpId="0" animBg="1"/>
      <p:bldP spid="33808" grpId="0" animBg="1"/>
      <p:bldP spid="33809" grpId="0" animBg="1"/>
      <p:bldP spid="338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u.arizona.edu/~jferdman/Measurement%20concept%20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77225" cy="47697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404664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School concept map ?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366" y="1196752"/>
            <a:ext cx="862439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79712" y="33265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School concept map ?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Comparing textbooks for coherence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975" y="908050"/>
            <a:ext cx="827405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background knowledge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32859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Nuffield synthesis of research on children’s mathematical learning </a:t>
            </a:r>
            <a:r>
              <a:rPr lang="en-GB" sz="2000" dirty="0" smtClean="0"/>
              <a:t>(</a:t>
            </a:r>
            <a:r>
              <a:rPr lang="en-GB" sz="2000" dirty="0" smtClean="0">
                <a:hlinkClick r:id="rId2"/>
              </a:rPr>
              <a:t>http://www.nuffield</a:t>
            </a:r>
          </a:p>
          <a:p>
            <a:pPr>
              <a:buNone/>
            </a:pPr>
            <a:r>
              <a:rPr lang="en-GB" sz="2000" u="sng" dirty="0" smtClean="0">
                <a:hlinkClick r:id="rId2"/>
              </a:rPr>
              <a:t>	</a:t>
            </a:r>
            <a:r>
              <a:rPr lang="en-GB" sz="2000" dirty="0" smtClean="0">
                <a:hlinkClick r:id="rId2"/>
              </a:rPr>
              <a:t>foundation.org/key-understandings-mathematics-learning</a:t>
            </a:r>
            <a:r>
              <a:rPr lang="en-GB" sz="20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Advisory Committee on Mathematics </a:t>
            </a:r>
          </a:p>
          <a:p>
            <a:pPr>
              <a:spcBef>
                <a:spcPts val="0"/>
              </a:spcBef>
              <a:buNone/>
            </a:pPr>
            <a:r>
              <a:rPr lang="en-GB" sz="2800" dirty="0" smtClean="0"/>
              <a:t>	Education </a:t>
            </a:r>
            <a:r>
              <a:rPr lang="en-GB" sz="2000" dirty="0" smtClean="0"/>
              <a:t>(</a:t>
            </a:r>
            <a:r>
              <a:rPr lang="en-GB" sz="2000" dirty="0" smtClean="0">
                <a:hlinkClick r:id="rId3"/>
              </a:rPr>
              <a:t>http://www.acme-uk.org/home</a:t>
            </a:r>
            <a:r>
              <a:rPr lang="en-GB" sz="2000" dirty="0" smtClean="0"/>
              <a:t>)</a:t>
            </a:r>
          </a:p>
          <a:p>
            <a:r>
              <a:rPr lang="en-GB" sz="2800" dirty="0" smtClean="0"/>
              <a:t>Primary Mathematics National Curriculum subject expert panel </a:t>
            </a:r>
          </a:p>
          <a:p>
            <a:r>
              <a:rPr lang="en-GB" sz="2800" dirty="0" smtClean="0"/>
              <a:t>International comparisons: TIMSS etc.</a:t>
            </a:r>
          </a:p>
          <a:p>
            <a:r>
              <a:rPr lang="en-GB" sz="2800" dirty="0" smtClean="0"/>
              <a:t>University of Oxford research and graduate teaching</a:t>
            </a:r>
          </a:p>
          <a:p>
            <a:r>
              <a:rPr lang="en-GB" sz="2800" dirty="0" smtClean="0"/>
              <a:t>Japan, China, Singapore etc.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2" descr="C:\Users\Anne\Documents\CV\photo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196752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10845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4104456" cy="452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5" y="60325"/>
            <a:ext cx="7219950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 we do, and how does it match up?</a:t>
            </a:r>
            <a:endParaRPr lang="en-GB" dirty="0"/>
          </a:p>
        </p:txBody>
      </p:sp>
      <p:pic>
        <p:nvPicPr>
          <p:cNvPr id="10" name="irc_mi" descr="http://www.learner.org/courses/learningmath/number/images/session9/9a5.gif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84784"/>
            <a:ext cx="61206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rc_mi" descr="http://theteacherscafe.com/wp-content/uploads/2014/08/fraction-bars.pn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636912"/>
            <a:ext cx="504056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rc_mi" descr="http://www.education.vic.gov.au/images/content/studentlearning/mathscontinuum/W27501P_clip_image002_0000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1340768"/>
            <a:ext cx="655272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rc_mi" descr="http://artsbridge.urel.udel.edu/sites/artsbridge.urel.udel.edu/files/users/user11/fractions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3284984"/>
            <a:ext cx="33843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rc_mi" descr="http://cs.explorelearning.com/resources/Flash/1006/images/1006DET.pn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03648" y="2204864"/>
            <a:ext cx="6696744" cy="318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One-off events (CPD?)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4536504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Take away new ideas, tools and insights.</a:t>
            </a:r>
          </a:p>
          <a:p>
            <a:r>
              <a:rPr lang="en-GB" dirty="0" smtClean="0"/>
              <a:t>The objective of the conference is to motivate teachers in primary and lower secondary schools to develop pupils’ mathematical ability and confidence, and make mathematics more engaging and interesting.</a:t>
            </a:r>
          </a:p>
          <a:p>
            <a:r>
              <a:rPr lang="en-GB" dirty="0" smtClean="0"/>
              <a:t>Be inspired to take a problem solving approach in your classrooms and develop your pupils’ comprehension.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3068960"/>
            <a:ext cx="4788024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Understand the role of the </a:t>
            </a:r>
            <a:r>
              <a:rPr lang="en-GB" b="1" dirty="0" smtClean="0"/>
              <a:t>Maths Hubs</a:t>
            </a:r>
          </a:p>
          <a:p>
            <a:r>
              <a:rPr lang="en-GB" dirty="0" smtClean="0"/>
              <a:t>Hear from a </a:t>
            </a:r>
            <a:r>
              <a:rPr lang="en-GB" b="1" dirty="0" smtClean="0"/>
              <a:t>new lead primary school</a:t>
            </a:r>
          </a:p>
          <a:p>
            <a:r>
              <a:rPr lang="en-GB" dirty="0" smtClean="0"/>
              <a:t>Increase your knowledge of how mathematics is inspected </a:t>
            </a:r>
          </a:p>
          <a:p>
            <a:r>
              <a:rPr lang="en-GB" dirty="0" smtClean="0"/>
              <a:t>Explore </a:t>
            </a:r>
            <a:r>
              <a:rPr lang="en-GB" b="1" dirty="0" smtClean="0"/>
              <a:t>reasoning and problem-solving in NC</a:t>
            </a:r>
          </a:p>
          <a:p>
            <a:r>
              <a:rPr lang="en-GB" dirty="0" smtClean="0"/>
              <a:t>See how a </a:t>
            </a:r>
            <a:r>
              <a:rPr lang="en-GB" b="1" dirty="0" smtClean="0"/>
              <a:t>mastery approach </a:t>
            </a:r>
            <a:r>
              <a:rPr lang="en-GB" dirty="0" smtClean="0"/>
              <a:t>develops </a:t>
            </a:r>
            <a:r>
              <a:rPr lang="en-GB" b="1" dirty="0" smtClean="0"/>
              <a:t>increased depth and fluency</a:t>
            </a:r>
          </a:p>
          <a:p>
            <a:r>
              <a:rPr lang="en-GB" dirty="0" smtClean="0"/>
              <a:t>Gain knowledge of the key learning points from the </a:t>
            </a:r>
            <a:r>
              <a:rPr lang="en-GB" b="1" dirty="0" smtClean="0"/>
              <a:t>Shanghai teaching exchange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2132856"/>
            <a:ext cx="4464496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Do your children look forward to your fun, lively and </a:t>
            </a:r>
            <a:r>
              <a:rPr lang="en-GB" dirty="0" err="1" smtClean="0"/>
              <a:t>pacy</a:t>
            </a:r>
            <a:r>
              <a:rPr lang="en-GB" dirty="0" smtClean="0"/>
              <a:t> mental maths sessions? If not, this course will give you an abundance of creative lesson ideas that will make your pupils buzz and make progress without even realising! Pace – what is the difference between speed and pace in a mental maths lesson?</a:t>
            </a:r>
          </a:p>
          <a:p>
            <a:r>
              <a:rPr lang="en-GB" dirty="0" smtClean="0"/>
              <a:t>Movement – getting the children out of the chairs and learning</a:t>
            </a:r>
          </a:p>
          <a:p>
            <a:r>
              <a:rPr lang="en-GB" dirty="0" smtClean="0"/>
              <a:t>Classroom organisation – moving the chairs and tables to create a learning space</a:t>
            </a:r>
          </a:p>
          <a:p>
            <a:r>
              <a:rPr lang="en-GB" dirty="0" smtClean="0"/>
              <a:t>How lively learning leads to mastered concepts</a:t>
            </a:r>
          </a:p>
          <a:p>
            <a:endParaRPr lang="en-GB" dirty="0"/>
          </a:p>
        </p:txBody>
      </p:sp>
      <p:pic>
        <p:nvPicPr>
          <p:cNvPr id="27650" name="Picture 2" descr="https://c1.staticflickr.com/3/2010/2437955821_d4de3f5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3" y="1196753"/>
            <a:ext cx="3888432" cy="2580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115616" y="980728"/>
            <a:ext cx="2088232" cy="539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shrinking/growing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51520" y="1628800"/>
            <a:ext cx="2592983" cy="715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multiplying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to get a sequence value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707904" y="620688"/>
            <a:ext cx="2304256" cy="7200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enumerating incomplete arrays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627784" y="1772816"/>
            <a:ext cx="1076325" cy="538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per cent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95536" y="2420888"/>
            <a:ext cx="2088232" cy="538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comparing liquids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995936" y="1412776"/>
            <a:ext cx="1872530" cy="538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changing units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411760" y="3212976"/>
            <a:ext cx="1939925" cy="539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rate of change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6012160" y="3717032"/>
            <a:ext cx="2160240" cy="538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half of a half of ....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6588224" y="692696"/>
            <a:ext cx="1939925" cy="708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counting in hundreds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156325" y="1557338"/>
            <a:ext cx="2088083" cy="714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steps counting the number of steps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924300" y="2133600"/>
            <a:ext cx="1939925" cy="10793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multiplication facts written several ways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395288" y="3357563"/>
            <a:ext cx="1941512" cy="681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counting in twos, threes etc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5508625" y="2852738"/>
            <a:ext cx="2879799" cy="7202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grouping non-countable stuff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1115616" y="4221088"/>
            <a:ext cx="2722562" cy="692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dividing whole numbers that do not go exactly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1763713" y="5229224"/>
            <a:ext cx="1939925" cy="100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unit fractions of length, cake, number ...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4067175" y="4221163"/>
            <a:ext cx="1941513" cy="669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non-unit fractions &lt;1 of ...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5364163" y="5300663"/>
            <a:ext cx="1939925" cy="731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multiplying and dividing lengths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260648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Sorting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5" grpId="0" animBg="1"/>
      <p:bldP spid="33796" grpId="0" animBg="1"/>
      <p:bldP spid="33797" grpId="0" animBg="1"/>
      <p:bldP spid="33798" grpId="0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4" grpId="0" animBg="1"/>
      <p:bldP spid="33805" grpId="0" animBg="1"/>
      <p:bldP spid="33806" grpId="0" animBg="1"/>
      <p:bldP spid="33807" grpId="0" animBg="1"/>
      <p:bldP spid="33808" grpId="0" animBg="1"/>
      <p:bldP spid="33809" grpId="0" animBg="1"/>
      <p:bldP spid="338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484784"/>
            <a:ext cx="8352928" cy="2133600"/>
          </a:xfrm>
        </p:spPr>
        <p:txBody>
          <a:bodyPr anchor="t">
            <a:normAutofit/>
          </a:bodyPr>
          <a:lstStyle/>
          <a:p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/>
            </a:r>
            <a:b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/>
            </a:r>
            <a:b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187624" y="1124744"/>
            <a:ext cx="7677150" cy="1631950"/>
            <a:chOff x="780" y="144"/>
            <a:chExt cx="4836" cy="1028"/>
          </a:xfrm>
        </p:grpSpPr>
        <p:sp>
          <p:nvSpPr>
            <p:cNvPr id="28685" name="Text Box 8"/>
            <p:cNvSpPr txBox="1">
              <a:spLocks noChangeArrowheads="1"/>
            </p:cNvSpPr>
            <p:nvPr/>
          </p:nvSpPr>
          <p:spPr bwMode="auto">
            <a:xfrm>
              <a:off x="780" y="672"/>
              <a:ext cx="116" cy="2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endParaRPr lang="en-GB" sz="1800" b="0" dirty="0">
                <a:solidFill>
                  <a:srgbClr val="732600"/>
                </a:solidFill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4152" y="144"/>
              <a:ext cx="1464" cy="1028"/>
              <a:chOff x="4080" y="144"/>
              <a:chExt cx="1464" cy="1028"/>
            </a:xfrm>
          </p:grpSpPr>
          <p:pic>
            <p:nvPicPr>
              <p:cNvPr id="28681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" y="144"/>
                <a:ext cx="48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3" name="Text Box 10"/>
              <p:cNvSpPr txBox="1">
                <a:spLocks noChangeArrowheads="1"/>
              </p:cNvSpPr>
              <p:nvPr/>
            </p:nvSpPr>
            <p:spPr bwMode="auto">
              <a:xfrm>
                <a:off x="4080" y="768"/>
                <a:ext cx="1464" cy="4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 dirty="0" smtClean="0">
                    <a:solidFill>
                      <a:srgbClr val="732600"/>
                    </a:solidFill>
                  </a:rPr>
                  <a:t>University of Oxford</a:t>
                </a:r>
              </a:p>
              <a:p>
                <a:pPr algn="ctr" eaLnBrk="0" hangingPunct="0">
                  <a:defRPr/>
                </a:pPr>
                <a:r>
                  <a:rPr lang="en-GB" sz="1800" b="0" dirty="0" smtClean="0">
                    <a:solidFill>
                      <a:srgbClr val="732600"/>
                    </a:solidFill>
                  </a:rPr>
                  <a:t>Dept of Education</a:t>
                </a:r>
                <a:endParaRPr lang="en-GB" sz="1800" b="0" dirty="0">
                  <a:solidFill>
                    <a:srgbClr val="732600"/>
                  </a:solidFill>
                </a:endParaRPr>
              </a:p>
            </p:txBody>
          </p:sp>
        </p:grpSp>
      </p:grpSp>
      <p:pic>
        <p:nvPicPr>
          <p:cNvPr id="28676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1701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179512" y="2276872"/>
            <a:ext cx="28654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1400" b="0" dirty="0">
                <a:solidFill>
                  <a:srgbClr val="732600"/>
                </a:solidFill>
              </a:rPr>
              <a:t>Promoting Mathematical Thinking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0" y="3105835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Anne Watson: anne.watson@education.ox.ac.uk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xmlns="" val="32935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Implications of NC for improvement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lnSpcReduction="10000"/>
          </a:bodyPr>
          <a:lstStyle/>
          <a:p>
            <a:endParaRPr lang="en-GB" sz="2600" dirty="0" smtClean="0"/>
          </a:p>
          <a:p>
            <a:pPr>
              <a:buNone/>
            </a:pPr>
            <a:endParaRPr lang="en-GB" sz="2600" dirty="0" smtClean="0"/>
          </a:p>
          <a:p>
            <a:r>
              <a:rPr lang="en-GB" sz="2600" dirty="0" smtClean="0"/>
              <a:t>Mathematical coherence </a:t>
            </a:r>
          </a:p>
          <a:p>
            <a:pPr>
              <a:buNone/>
            </a:pPr>
            <a:r>
              <a:rPr lang="en-GB" sz="2600" dirty="0" smtClean="0"/>
              <a:t>	(from learners’ perspective: </a:t>
            </a:r>
          </a:p>
          <a:p>
            <a:pPr>
              <a:buNone/>
            </a:pPr>
            <a:r>
              <a:rPr lang="en-GB" sz="2600" dirty="0" smtClean="0"/>
              <a:t>     lesson sequences and textbooks)</a:t>
            </a:r>
          </a:p>
          <a:p>
            <a:r>
              <a:rPr lang="en-GB" sz="2600" dirty="0" smtClean="0"/>
              <a:t>Depth of teacher knowledge (not only ‘how to do’)</a:t>
            </a:r>
          </a:p>
          <a:p>
            <a:r>
              <a:rPr lang="en-GB" sz="2600" dirty="0" smtClean="0"/>
              <a:t>Subject specific initial training and CPD (not generic)</a:t>
            </a:r>
          </a:p>
          <a:p>
            <a:r>
              <a:rPr lang="en-GB" sz="2600" dirty="0" smtClean="0"/>
              <a:t>Critical collaboration (not only ‘sharing best practice’)</a:t>
            </a:r>
          </a:p>
          <a:p>
            <a:r>
              <a:rPr lang="en-GB" sz="2600" dirty="0" smtClean="0"/>
              <a:t>Key ideas missing from previous curriculum</a:t>
            </a:r>
          </a:p>
          <a:p>
            <a:pPr lvl="1"/>
            <a:r>
              <a:rPr lang="en-GB" sz="2600" dirty="0" smtClean="0"/>
              <a:t>Number sense and structure (not only calculation)</a:t>
            </a:r>
          </a:p>
          <a:p>
            <a:pPr lvl="1"/>
            <a:r>
              <a:rPr lang="en-GB" sz="2600" dirty="0" smtClean="0"/>
              <a:t>Multiplicative reasoning (not only repeated addition)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Four crucial areas (research-based)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12975"/>
          </a:xfrm>
        </p:spPr>
        <p:txBody>
          <a:bodyPr>
            <a:normAutofit/>
          </a:bodyPr>
          <a:lstStyle/>
          <a:p>
            <a:r>
              <a:rPr lang="en-GB" dirty="0" smtClean="0"/>
              <a:t>Place value</a:t>
            </a:r>
          </a:p>
          <a:p>
            <a:r>
              <a:rPr lang="en-GB" dirty="0" smtClean="0"/>
              <a:t>Number from quantity (counting and measuring)</a:t>
            </a:r>
          </a:p>
          <a:p>
            <a:r>
              <a:rPr lang="en-GB" dirty="0" smtClean="0"/>
              <a:t>Operations structures: additive and multiplicative</a:t>
            </a:r>
          </a:p>
          <a:p>
            <a:r>
              <a:rPr lang="en-GB" dirty="0" smtClean="0"/>
              <a:t>Multiplicative reasoning     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in expectations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Fractions</a:t>
            </a:r>
          </a:p>
          <a:p>
            <a:r>
              <a:rPr lang="en-GB" dirty="0" smtClean="0"/>
              <a:t>Column calculations</a:t>
            </a:r>
          </a:p>
          <a:p>
            <a:r>
              <a:rPr lang="en-GB" dirty="0" smtClean="0"/>
              <a:t>Mastery approach</a:t>
            </a:r>
          </a:p>
          <a:p>
            <a:r>
              <a:rPr lang="en-GB" dirty="0" smtClean="0"/>
              <a:t>Keeping your job</a:t>
            </a:r>
            <a:endParaRPr lang="en-GB" dirty="0"/>
          </a:p>
        </p:txBody>
      </p:sp>
      <p:pic>
        <p:nvPicPr>
          <p:cNvPr id="5122" name="Picture 2" descr="https://revstephensinclair.files.wordpress.com/2013/12/frantic.jpg?w=9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36912"/>
            <a:ext cx="2743200" cy="397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in 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532859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Time for teachers to work together to develop a commitment to a coherent approach</a:t>
            </a:r>
          </a:p>
          <a:p>
            <a:r>
              <a:rPr lang="en-GB" sz="2800" dirty="0" smtClean="0"/>
              <a:t>Vertical and horizontal coherence throughout school: images, representations, materials, language, notations</a:t>
            </a:r>
          </a:p>
          <a:p>
            <a:r>
              <a:rPr lang="en-GB" sz="2800" dirty="0" smtClean="0"/>
              <a:t>Textbook choice: </a:t>
            </a:r>
            <a:r>
              <a:rPr lang="en-GB" sz="1800" dirty="0" smtClean="0"/>
              <a:t>https://www.ncetm.org.uk/files/21383193/NCETM+Textbook+Guidance.pdf</a:t>
            </a:r>
          </a:p>
          <a:p>
            <a:r>
              <a:rPr lang="en-GB" sz="2800" dirty="0" smtClean="0"/>
              <a:t>Balancing number sense and structure with calculation</a:t>
            </a:r>
          </a:p>
          <a:p>
            <a:r>
              <a:rPr lang="en-GB" sz="2800" dirty="0" smtClean="0"/>
              <a:t>Parallel routes of development for number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Challenge 1: Balancing number sense and structure with calculation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				2376 x 15 </a:t>
            </a:r>
          </a:p>
          <a:p>
            <a:pPr>
              <a:buNone/>
            </a:pPr>
            <a:r>
              <a:rPr lang="en-GB" dirty="0" smtClean="0"/>
              <a:t>			          1652 ÷ 28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Additive reasoning </a:t>
            </a:r>
            <a:endParaRPr lang="en-US" smtClean="0"/>
          </a:p>
        </p:txBody>
      </p:sp>
      <p:sp>
        <p:nvSpPr>
          <p:cNvPr id="13315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39975" y="2060575"/>
            <a:ext cx="4392613" cy="1150938"/>
            <a:chOff x="1610" y="1344"/>
            <a:chExt cx="2767" cy="725"/>
          </a:xfrm>
        </p:grpSpPr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1610" y="1344"/>
              <a:ext cx="998" cy="3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319" name="Rectangle 6"/>
            <p:cNvSpPr>
              <a:spLocks noChangeArrowheads="1"/>
            </p:cNvSpPr>
            <p:nvPr/>
          </p:nvSpPr>
          <p:spPr bwMode="auto">
            <a:xfrm>
              <a:off x="1610" y="1706"/>
              <a:ext cx="2767" cy="363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20" name="Rectangle 7"/>
            <p:cNvSpPr>
              <a:spLocks noChangeArrowheads="1"/>
            </p:cNvSpPr>
            <p:nvPr/>
          </p:nvSpPr>
          <p:spPr bwMode="auto">
            <a:xfrm>
              <a:off x="2608" y="1344"/>
              <a:ext cx="1769" cy="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1571625" y="3571875"/>
            <a:ext cx="6572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	a + b = c		</a:t>
            </a:r>
            <a:r>
              <a:rPr lang="en-GB" sz="2800" b="1" dirty="0" err="1">
                <a:solidFill>
                  <a:schemeClr val="tx2"/>
                </a:solidFill>
              </a:rPr>
              <a:t>c</a:t>
            </a:r>
            <a:r>
              <a:rPr lang="en-GB" sz="2800" b="1" dirty="0">
                <a:solidFill>
                  <a:schemeClr val="tx2"/>
                </a:solidFill>
              </a:rPr>
              <a:t> = a + b</a:t>
            </a:r>
          </a:p>
          <a:p>
            <a:r>
              <a:rPr lang="en-GB" sz="2800" b="1" dirty="0">
                <a:solidFill>
                  <a:schemeClr val="tx2"/>
                </a:solidFill>
              </a:rPr>
              <a:t>	b + a = c		</a:t>
            </a:r>
            <a:r>
              <a:rPr lang="en-GB" sz="2800" b="1" dirty="0" err="1">
                <a:solidFill>
                  <a:schemeClr val="tx2"/>
                </a:solidFill>
              </a:rPr>
              <a:t>c</a:t>
            </a:r>
            <a:r>
              <a:rPr lang="en-GB" sz="2800" b="1" dirty="0">
                <a:solidFill>
                  <a:schemeClr val="tx2"/>
                </a:solidFill>
              </a:rPr>
              <a:t> = b + a</a:t>
            </a:r>
          </a:p>
          <a:p>
            <a:pPr lvl="2"/>
            <a:r>
              <a:rPr lang="en-GB" sz="2800" b="1" dirty="0">
                <a:solidFill>
                  <a:schemeClr val="tx2"/>
                </a:solidFill>
              </a:rPr>
              <a:t>c – a = b		</a:t>
            </a:r>
            <a:r>
              <a:rPr lang="en-GB" sz="2800" b="1" dirty="0" err="1">
                <a:solidFill>
                  <a:schemeClr val="tx2"/>
                </a:solidFill>
              </a:rPr>
              <a:t>b</a:t>
            </a:r>
            <a:r>
              <a:rPr lang="en-GB" sz="2800" b="1" dirty="0">
                <a:solidFill>
                  <a:schemeClr val="tx2"/>
                </a:solidFill>
              </a:rPr>
              <a:t> = c -  a</a:t>
            </a:r>
          </a:p>
          <a:p>
            <a:pPr lvl="2"/>
            <a:r>
              <a:rPr lang="en-GB" sz="2800" b="1" dirty="0">
                <a:solidFill>
                  <a:schemeClr val="tx2"/>
                </a:solidFill>
              </a:rPr>
              <a:t>c – b = a		</a:t>
            </a:r>
            <a:r>
              <a:rPr lang="en-GB" sz="2800" b="1" dirty="0" err="1">
                <a:solidFill>
                  <a:schemeClr val="tx2"/>
                </a:solidFill>
              </a:rPr>
              <a:t>a</a:t>
            </a:r>
            <a:r>
              <a:rPr lang="en-GB" sz="2800" b="1" dirty="0">
                <a:solidFill>
                  <a:schemeClr val="tx2"/>
                </a:solidFill>
              </a:rPr>
              <a:t> = c -  b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80728"/>
            <a:ext cx="7848600" cy="762000"/>
          </a:xfrm>
        </p:spPr>
        <p:txBody>
          <a:bodyPr/>
          <a:lstStyle/>
          <a:p>
            <a:pPr eaLnBrk="1" hangingPunct="1"/>
            <a:r>
              <a:rPr lang="en-GB" sz="3400" dirty="0" smtClean="0"/>
              <a:t>Multiplicative reasoning</a:t>
            </a:r>
            <a:endParaRPr lang="en-US" sz="3400" dirty="0" smtClean="0"/>
          </a:p>
        </p:txBody>
      </p:sp>
      <p:graphicFrame>
        <p:nvGraphicFramePr>
          <p:cNvPr id="2050" name="Object 10"/>
          <p:cNvGraphicFramePr>
            <a:graphicFrameLocks noChangeAspect="1"/>
          </p:cNvGraphicFramePr>
          <p:nvPr>
            <p:ph idx="1"/>
          </p:nvPr>
        </p:nvGraphicFramePr>
        <p:xfrm>
          <a:off x="4591050" y="3709988"/>
          <a:ext cx="114300" cy="215900"/>
        </p:xfrm>
        <a:graphic>
          <a:graphicData uri="http://schemas.openxmlformats.org/presentationml/2006/ole">
            <p:oleObj spid="_x0000_s1026" name="Equation" r:id="rId4" imgW="114120" imgH="215640" progId="Equation.3">
              <p:embed/>
            </p:oleObj>
          </a:graphicData>
        </a:graphic>
      </p:graphicFrame>
      <p:sp>
        <p:nvSpPr>
          <p:cNvPr id="20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81313" y="3071813"/>
            <a:ext cx="6262687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2600" smtClean="0"/>
          </a:p>
          <a:p>
            <a:pPr eaLnBrk="1" hangingPunct="1">
              <a:buFontTx/>
              <a:buNone/>
            </a:pPr>
            <a:endParaRPr lang="en-US" sz="2600" smtClean="0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928813" y="2357438"/>
            <a:ext cx="5072062" cy="576262"/>
          </a:xfrm>
          <a:prstGeom prst="rect">
            <a:avLst/>
          </a:prstGeom>
          <a:solidFill>
            <a:srgbClr val="AA6B4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1928813" y="1785938"/>
            <a:ext cx="1020762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1928813" y="3571875"/>
            <a:ext cx="4572000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</a:rPr>
              <a:t>a = </a:t>
            </a:r>
            <a:r>
              <a:rPr lang="en-GB" sz="2800" b="1" dirty="0" err="1">
                <a:solidFill>
                  <a:schemeClr val="tx2"/>
                </a:solidFill>
              </a:rPr>
              <a:t>bc</a:t>
            </a:r>
            <a:r>
              <a:rPr lang="en-GB" sz="2800" b="1" dirty="0">
                <a:solidFill>
                  <a:schemeClr val="tx2"/>
                </a:solidFill>
              </a:rPr>
              <a:t>      </a:t>
            </a:r>
            <a:r>
              <a:rPr lang="en-GB" sz="2800" b="1" dirty="0" err="1">
                <a:solidFill>
                  <a:schemeClr val="tx2"/>
                </a:solidFill>
              </a:rPr>
              <a:t>bc</a:t>
            </a:r>
            <a:r>
              <a:rPr lang="en-GB" sz="2800" b="1" dirty="0">
                <a:solidFill>
                  <a:schemeClr val="tx2"/>
                </a:solidFill>
              </a:rPr>
              <a:t> = a</a:t>
            </a:r>
          </a:p>
          <a:p>
            <a:pPr algn="ctr"/>
            <a:r>
              <a:rPr lang="en-GB" sz="2800" b="1" dirty="0">
                <a:solidFill>
                  <a:schemeClr val="tx2"/>
                </a:solidFill>
              </a:rPr>
              <a:t>a = </a:t>
            </a:r>
            <a:r>
              <a:rPr lang="en-GB" sz="2800" b="1" dirty="0" err="1">
                <a:solidFill>
                  <a:schemeClr val="tx2"/>
                </a:solidFill>
              </a:rPr>
              <a:t>cb</a:t>
            </a:r>
            <a:r>
              <a:rPr lang="en-GB" sz="2800" b="1" dirty="0">
                <a:solidFill>
                  <a:schemeClr val="tx2"/>
                </a:solidFill>
              </a:rPr>
              <a:t>      </a:t>
            </a:r>
            <a:r>
              <a:rPr lang="en-GB" sz="2800" b="1" dirty="0" err="1">
                <a:solidFill>
                  <a:schemeClr val="tx2"/>
                </a:solidFill>
              </a:rPr>
              <a:t>cb</a:t>
            </a:r>
            <a:r>
              <a:rPr lang="en-GB" sz="2800" b="1" dirty="0">
                <a:solidFill>
                  <a:schemeClr val="tx2"/>
                </a:solidFill>
              </a:rPr>
              <a:t> = a</a:t>
            </a:r>
          </a:p>
          <a:p>
            <a:pPr algn="ctr"/>
            <a:r>
              <a:rPr lang="en-GB" sz="2800" b="1" dirty="0">
                <a:solidFill>
                  <a:schemeClr val="tx2"/>
                </a:solidFill>
              </a:rPr>
              <a:t>b = </a:t>
            </a:r>
            <a:r>
              <a:rPr lang="en-GB" sz="2800" b="1" u="sng" dirty="0">
                <a:solidFill>
                  <a:schemeClr val="tx2"/>
                </a:solidFill>
              </a:rPr>
              <a:t>a</a:t>
            </a:r>
            <a:r>
              <a:rPr lang="en-GB" sz="2800" b="1" dirty="0">
                <a:solidFill>
                  <a:schemeClr val="tx2"/>
                </a:solidFill>
              </a:rPr>
              <a:t>       </a:t>
            </a:r>
            <a:r>
              <a:rPr lang="en-GB" sz="2800" b="1" u="sng" dirty="0" err="1">
                <a:solidFill>
                  <a:schemeClr val="tx2"/>
                </a:solidFill>
              </a:rPr>
              <a:t>a</a:t>
            </a:r>
            <a:r>
              <a:rPr lang="en-GB" sz="2800" b="1" u="sng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= b</a:t>
            </a:r>
          </a:p>
          <a:p>
            <a:pPr algn="ctr">
              <a:lnSpc>
                <a:spcPct val="75000"/>
              </a:lnSpc>
            </a:pPr>
            <a:r>
              <a:rPr lang="en-GB" sz="2800" b="1" dirty="0">
                <a:solidFill>
                  <a:schemeClr val="tx2"/>
                </a:solidFill>
              </a:rPr>
              <a:t>c       </a:t>
            </a:r>
            <a:r>
              <a:rPr lang="en-GB" sz="2800" b="1" dirty="0" err="1">
                <a:solidFill>
                  <a:schemeClr val="tx2"/>
                </a:solidFill>
              </a:rPr>
              <a:t>c</a:t>
            </a:r>
            <a:endParaRPr lang="en-GB" sz="2800" b="1" u="sng" dirty="0">
              <a:solidFill>
                <a:schemeClr val="tx2"/>
              </a:solidFill>
            </a:endParaRPr>
          </a:p>
          <a:p>
            <a:pPr algn="ctr">
              <a:lnSpc>
                <a:spcPct val="75000"/>
              </a:lnSpc>
            </a:pPr>
            <a:r>
              <a:rPr lang="en-GB" sz="2800" b="1" dirty="0">
                <a:solidFill>
                  <a:schemeClr val="tx2"/>
                </a:solidFill>
              </a:rPr>
              <a:t>c = </a:t>
            </a:r>
            <a:r>
              <a:rPr lang="en-GB" sz="2800" b="1" u="sng" dirty="0">
                <a:solidFill>
                  <a:schemeClr val="tx2"/>
                </a:solidFill>
              </a:rPr>
              <a:t>a</a:t>
            </a:r>
            <a:r>
              <a:rPr lang="en-GB" sz="2800" b="1" dirty="0">
                <a:solidFill>
                  <a:schemeClr val="tx2"/>
                </a:solidFill>
              </a:rPr>
              <a:t>       </a:t>
            </a:r>
            <a:r>
              <a:rPr lang="en-GB" sz="2800" b="1" u="sng" dirty="0" err="1">
                <a:solidFill>
                  <a:schemeClr val="tx2"/>
                </a:solidFill>
              </a:rPr>
              <a:t>a</a:t>
            </a:r>
            <a:r>
              <a:rPr lang="en-GB" sz="2800" b="1" u="sng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= c</a:t>
            </a:r>
          </a:p>
          <a:p>
            <a:pPr algn="ctr">
              <a:lnSpc>
                <a:spcPct val="75000"/>
              </a:lnSpc>
            </a:pPr>
            <a:r>
              <a:rPr lang="en-GB" sz="2800" b="1" dirty="0">
                <a:solidFill>
                  <a:schemeClr val="tx2"/>
                </a:solidFill>
              </a:rPr>
              <a:t>b       </a:t>
            </a:r>
            <a:r>
              <a:rPr lang="en-GB" sz="2800" b="1" dirty="0" err="1">
                <a:solidFill>
                  <a:schemeClr val="tx2"/>
                </a:solidFill>
              </a:rPr>
              <a:t>b</a:t>
            </a:r>
            <a:endParaRPr lang="en-GB" sz="2800" b="1" dirty="0">
              <a:solidFill>
                <a:schemeClr val="tx2"/>
              </a:solidFill>
            </a:endParaRPr>
          </a:p>
          <a:p>
            <a:pPr algn="ctr">
              <a:lnSpc>
                <a:spcPct val="75000"/>
              </a:lnSpc>
            </a:pPr>
            <a:r>
              <a:rPr lang="en-GB" sz="2800" b="1" dirty="0">
                <a:solidFill>
                  <a:schemeClr val="tx2"/>
                </a:solidFill>
              </a:rPr>
              <a:t>      </a:t>
            </a:r>
          </a:p>
          <a:p>
            <a:pPr algn="ctr">
              <a:lnSpc>
                <a:spcPct val="75000"/>
              </a:lnSpc>
            </a:pPr>
            <a:endParaRPr lang="en-GB" sz="2800" b="1" dirty="0">
              <a:solidFill>
                <a:schemeClr val="tx2"/>
              </a:solidFill>
            </a:endParaRPr>
          </a:p>
          <a:p>
            <a:pPr algn="ctr">
              <a:lnSpc>
                <a:spcPct val="75000"/>
              </a:lnSpc>
            </a:pPr>
            <a:r>
              <a:rPr lang="en-GB" sz="2800" b="1" u="sng" dirty="0">
                <a:solidFill>
                  <a:schemeClr val="tx2"/>
                </a:solidFill>
              </a:rPr>
              <a:t> </a:t>
            </a:r>
            <a:endParaRPr lang="en-GB" sz="2800" b="1" dirty="0">
              <a:solidFill>
                <a:schemeClr val="tx2"/>
              </a:solidFill>
            </a:endParaRPr>
          </a:p>
          <a:p>
            <a:pPr algn="ctr">
              <a:lnSpc>
                <a:spcPct val="75000"/>
              </a:lnSpc>
            </a:pPr>
            <a:endParaRPr lang="en-GB" sz="2800" b="1" dirty="0">
              <a:solidFill>
                <a:schemeClr val="tx2"/>
              </a:solidFill>
            </a:endParaRPr>
          </a:p>
          <a:p>
            <a:pPr algn="ctr">
              <a:lnSpc>
                <a:spcPct val="75000"/>
              </a:lnSpc>
            </a:pPr>
            <a:endParaRPr lang="en-GB" sz="2800" b="1" dirty="0">
              <a:solidFill>
                <a:schemeClr val="tx2"/>
              </a:solidFill>
            </a:endParaRPr>
          </a:p>
          <a:p>
            <a:pPr algn="ctr">
              <a:lnSpc>
                <a:spcPct val="75000"/>
              </a:lnSpc>
            </a:pP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2928938" y="1785938"/>
            <a:ext cx="1020762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3929063" y="1785938"/>
            <a:ext cx="1020762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4929188" y="1785938"/>
            <a:ext cx="1020762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9" name="Rectangle 5"/>
          <p:cNvSpPr>
            <a:spLocks noChangeArrowheads="1"/>
          </p:cNvSpPr>
          <p:nvPr/>
        </p:nvSpPr>
        <p:spPr bwMode="auto">
          <a:xfrm>
            <a:off x="5929313" y="1785938"/>
            <a:ext cx="1071562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D7E3B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314</TotalTime>
  <Words>667</Words>
  <Application>Microsoft Office PowerPoint</Application>
  <PresentationFormat>On-screen Show (4:3)</PresentationFormat>
  <Paragraphs>144</Paragraphs>
  <Slides>25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 Making Maths Count </vt:lpstr>
      <vt:lpstr>My background knowledge</vt:lpstr>
      <vt:lpstr>Implications of NC for improvement</vt:lpstr>
      <vt:lpstr>Four crucial areas (research-based)</vt:lpstr>
      <vt:lpstr>Challenges in expectations</vt:lpstr>
      <vt:lpstr>Challenges in implementation</vt:lpstr>
      <vt:lpstr>Challenge 1: Balancing number sense and structure with calculation</vt:lpstr>
      <vt:lpstr>Additive reasoning </vt:lpstr>
      <vt:lpstr>Multiplicative reasoning</vt:lpstr>
      <vt:lpstr>Challenge 2: Parallel routes of development for number </vt:lpstr>
      <vt:lpstr>Challenge 3: Whole school coherence of images, representations, language, notations </vt:lpstr>
      <vt:lpstr>Slide 12</vt:lpstr>
      <vt:lpstr>Challenge 4: Time for teachers to work together to develop a commitment to a coherent approach </vt:lpstr>
      <vt:lpstr>Ways of working: ITT, NQT, CPD</vt:lpstr>
      <vt:lpstr>Slide 15</vt:lpstr>
      <vt:lpstr>Slide 16</vt:lpstr>
      <vt:lpstr>Slide 17</vt:lpstr>
      <vt:lpstr>Comparing textbooks for coherence</vt:lpstr>
      <vt:lpstr>Slide 19</vt:lpstr>
      <vt:lpstr>Slide 20</vt:lpstr>
      <vt:lpstr>Slide 21</vt:lpstr>
      <vt:lpstr>What do we do, and how does it match up?</vt:lpstr>
      <vt:lpstr>One-off events (CPD?)</vt:lpstr>
      <vt:lpstr>Slide 24</vt:lpstr>
      <vt:lpstr>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Bristol heads</dc:title>
  <dc:creator>Anne</dc:creator>
  <cp:lastModifiedBy>Anne</cp:lastModifiedBy>
  <cp:revision>19</cp:revision>
  <dcterms:created xsi:type="dcterms:W3CDTF">2015-03-03T14:50:38Z</dcterms:created>
  <dcterms:modified xsi:type="dcterms:W3CDTF">2015-03-24T07:21:09Z</dcterms:modified>
</cp:coreProperties>
</file>