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4" r:id="rId3"/>
    <p:sldId id="350" r:id="rId4"/>
    <p:sldId id="312" r:id="rId5"/>
    <p:sldId id="325" r:id="rId6"/>
    <p:sldId id="340" r:id="rId7"/>
    <p:sldId id="342" r:id="rId8"/>
    <p:sldId id="343" r:id="rId9"/>
    <p:sldId id="327" r:id="rId10"/>
    <p:sldId id="328" r:id="rId11"/>
    <p:sldId id="329" r:id="rId12"/>
    <p:sldId id="344" r:id="rId13"/>
    <p:sldId id="345" r:id="rId14"/>
    <p:sldId id="330" r:id="rId15"/>
    <p:sldId id="331" r:id="rId16"/>
    <p:sldId id="332" r:id="rId17"/>
    <p:sldId id="334" r:id="rId18"/>
    <p:sldId id="347" r:id="rId19"/>
    <p:sldId id="335" r:id="rId20"/>
    <p:sldId id="336" r:id="rId21"/>
    <p:sldId id="339" r:id="rId22"/>
    <p:sldId id="322" r:id="rId23"/>
    <p:sldId id="323" r:id="rId24"/>
    <p:sldId id="346" r:id="rId25"/>
    <p:sldId id="307" r:id="rId26"/>
    <p:sldId id="349" r:id="rId27"/>
    <p:sldId id="34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30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5857-1F0C-4C00-8020-0B4705384F7B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46F2-D3AE-45EF-97A1-793D69A798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90336-7D15-4FF5-B34C-63784F6A6CA7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 I looked at videos of some of these five lessons</a:t>
            </a:r>
            <a:r>
              <a:rPr lang="en-GB" baseline="0" dirty="0" smtClean="0"/>
              <a:t> with Helen </a:t>
            </a:r>
            <a:r>
              <a:rPr lang="en-GB" baseline="0" dirty="0" err="1" smtClean="0"/>
              <a:t>Doerr</a:t>
            </a:r>
            <a:r>
              <a:rPr lang="en-GB" baseline="0" dirty="0" smtClean="0"/>
              <a:t>, and we noticed a subtle difference: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One teacher ‘same distance’ – relation</a:t>
            </a:r>
            <a:r>
              <a:rPr lang="en-GB" baseline="0" dirty="0" smtClean="0"/>
              <a:t> to centre point is isomorphic</a:t>
            </a:r>
          </a:p>
          <a:p>
            <a:r>
              <a:rPr lang="en-GB" baseline="0" dirty="0" smtClean="0"/>
              <a:t>Another teacher – ‘all the points for which ...’ points and lines mean the same thing –joined up and two-way relations.  You can see this in the two enactments of the circle.  In one the points are important, in another they have tried to show continuity.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surface features, even the pedagogic design, were very similar, but in  the end what made the difference was the teacher’s own conceptualisation of locus –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sense of ‘what is available to be learnt’ has exercised me for quite a few years now - at secondary level the teacher’s own conceptualisations are very important.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1EF7-ABF0-4854-9182-66B870CD419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F0DE9-DC90-49A7-A20E-D688819CB9F2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BF5D-B25B-4F80-AB87-0FB258C0D10C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C6C1-6C6F-4107-AC14-0481613100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tp.co.uk/" TargetMode="External"/><Relationship Id="rId2" Type="http://schemas.openxmlformats.org/officeDocument/2006/relationships/hyperlink" Target="mailto:anne.watson@education.ox.ac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nwEGhwxkG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52928" cy="1470025"/>
          </a:xfrm>
        </p:spPr>
        <p:txBody>
          <a:bodyPr/>
          <a:lstStyle/>
          <a:p>
            <a:r>
              <a:rPr lang="en-GB" dirty="0" smtClean="0"/>
              <a:t>Learner differences in mathematics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Professor Anne Watson</a:t>
            </a:r>
          </a:p>
          <a:p>
            <a:r>
              <a:rPr lang="en-GB" dirty="0" smtClean="0"/>
              <a:t>CANOTTA Distinguished Visiting Fellow in Faculty of Education, HKU</a:t>
            </a:r>
          </a:p>
          <a:p>
            <a:r>
              <a:rPr lang="en-GB" i="1" dirty="0" smtClean="0"/>
              <a:t>University of Oxford</a:t>
            </a:r>
          </a:p>
          <a:p>
            <a:r>
              <a:rPr lang="en-GB" dirty="0" smtClean="0"/>
              <a:t>Hong Kong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Look for particular patterns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67744" y="1916832"/>
            <a:ext cx="4320480" cy="3744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139952" y="1916832"/>
            <a:ext cx="2448272" cy="3744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04248" y="321297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551723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X-</a:t>
            </a:r>
            <a:r>
              <a:rPr lang="en-GB" sz="3600" dirty="0" smtClean="0"/>
              <a:t>a</a:t>
            </a:r>
            <a:endParaRPr lang="en-GB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55172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Same and different?</a:t>
            </a:r>
            <a:r>
              <a:rPr lang="en-GB" i="1" dirty="0" smtClean="0">
                <a:solidFill>
                  <a:srgbClr val="00B050"/>
                </a:solidFill>
                <a:cs typeface="Times New Roman" pitchFamily="18" charset="0"/>
              </a:rPr>
              <a:t/>
            </a:r>
            <a:br>
              <a:rPr lang="en-GB" i="1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>
              <a:ea typeface="Calibri"/>
              <a:cs typeface="Times New Roman"/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splung.com/units/images/exponenti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576233" cy="618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10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313" y="1124744"/>
            <a:ext cx="50066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8024" y="2132856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5373216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>
                <a:cs typeface="Times New Roman" pitchFamily="18" charset="0"/>
              </a:rPr>
              <a:t/>
            </a:r>
            <a:br>
              <a:rPr lang="en-GB" i="1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When A varies, what changes and what stays the same?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Talk about ....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 a right angled triangle, what happens to the ratio of the lengths of the side opposite the angle and the hypotenuse if the triangle is enlarged?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ight Triangle 3"/>
          <p:cNvSpPr/>
          <p:nvPr/>
        </p:nvSpPr>
        <p:spPr>
          <a:xfrm>
            <a:off x="6156176" y="4725144"/>
            <a:ext cx="914400" cy="8423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/>
          <p:cNvSpPr/>
          <p:nvPr/>
        </p:nvSpPr>
        <p:spPr>
          <a:xfrm>
            <a:off x="4716016" y="3429000"/>
            <a:ext cx="2448272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>
            <a:off x="5292080" y="4005064"/>
            <a:ext cx="1850504" cy="1584176"/>
          </a:xfrm>
          <a:prstGeom prst="rtTriangl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Give me an example of ....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rational number        which gets bigger when you raise it to the power of a positive integer</a:t>
            </a:r>
          </a:p>
          <a:p>
            <a:r>
              <a:rPr lang="en-GB" dirty="0" smtClean="0"/>
              <a:t>... and another</a:t>
            </a:r>
          </a:p>
          <a:p>
            <a:r>
              <a:rPr lang="en-GB" dirty="0" smtClean="0"/>
              <a:t>... and another</a:t>
            </a:r>
          </a:p>
          <a:p>
            <a:endParaRPr lang="en-GB" dirty="0" smtClean="0"/>
          </a:p>
          <a:p>
            <a:r>
              <a:rPr lang="en-GB" dirty="0" smtClean="0"/>
              <a:t>generalise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51920" y="1484784"/>
          <a:ext cx="732801" cy="792088"/>
        </p:xfrm>
        <a:graphic>
          <a:graphicData uri="http://schemas.openxmlformats.org/presentationml/2006/ole">
            <p:oleObj spid="_x0000_s1026" name="Equation" r:id="rId3" imgW="15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Can you make a ....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... rational number which gets bigger when you raise it to the power of -0.5?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do all such numbers have in common?</a:t>
            </a:r>
          </a:p>
          <a:p>
            <a:pPr>
              <a:buNone/>
            </a:pPr>
            <a:r>
              <a:rPr lang="en-GB" dirty="0" smtClean="0"/>
              <a:t>Convince somebody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3285505082_c26f0ef8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05273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cs typeface="Times New Roman" pitchFamily="18" charset="0"/>
              </a:rPr>
              <a:t>When and why will Y happen?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When and why will Y happen?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r>
              <a:rPr lang="en-GB" dirty="0" smtClean="0"/>
              <a:t>Three people are sitting around a circular table; where can you put the coffee pot so they are all the same distance from it?</a:t>
            </a:r>
          </a:p>
          <a:p>
            <a:r>
              <a:rPr lang="en-GB" dirty="0" smtClean="0"/>
              <a:t>Four people are sitting around on the grass for a picnic; when and why can you find a place to put the water bottle so they are all the same distance from it?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Reasons for learning difficulties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Disrupted schooling</a:t>
            </a:r>
          </a:p>
          <a:p>
            <a:r>
              <a:rPr lang="en-GB" dirty="0" smtClean="0"/>
              <a:t>Lack of support from home/community</a:t>
            </a:r>
          </a:p>
          <a:p>
            <a:r>
              <a:rPr lang="en-GB" dirty="0" smtClean="0"/>
              <a:t>Social and emotional difficulties </a:t>
            </a:r>
          </a:p>
          <a:p>
            <a:r>
              <a:rPr lang="en-GB" dirty="0" smtClean="0"/>
              <a:t>Lack of specialised teaching</a:t>
            </a:r>
          </a:p>
          <a:p>
            <a:r>
              <a:rPr lang="en-GB" dirty="0" smtClean="0"/>
              <a:t>Limited teaching methods</a:t>
            </a:r>
          </a:p>
          <a:p>
            <a:r>
              <a:rPr lang="en-GB" dirty="0" smtClean="0"/>
              <a:t>Low expectations self/parents/teacher</a:t>
            </a:r>
          </a:p>
          <a:p>
            <a:r>
              <a:rPr lang="en-GB" dirty="0" smtClean="0"/>
              <a:t>Learned helplessness</a:t>
            </a:r>
          </a:p>
          <a:p>
            <a:r>
              <a:rPr lang="en-GB" dirty="0" smtClean="0"/>
              <a:t>Reading and writing difficulties</a:t>
            </a:r>
          </a:p>
          <a:p>
            <a:r>
              <a:rPr lang="en-GB" dirty="0" smtClean="0"/>
              <a:t>Language difficulties</a:t>
            </a:r>
          </a:p>
          <a:p>
            <a:r>
              <a:rPr lang="en-GB" dirty="0" smtClean="0"/>
              <a:t>Physical and physiological problems</a:t>
            </a:r>
          </a:p>
          <a:p>
            <a:r>
              <a:rPr lang="en-GB" dirty="0" smtClean="0"/>
              <a:t>Cognitive problems</a:t>
            </a:r>
          </a:p>
          <a:p>
            <a:r>
              <a:rPr lang="en-GB" dirty="0" smtClean="0"/>
              <a:t>Superficial ways of studying</a:t>
            </a:r>
          </a:p>
          <a:p>
            <a:r>
              <a:rPr lang="en-GB" dirty="0" smtClean="0"/>
              <a:t>Procedural basis for past success</a:t>
            </a:r>
          </a:p>
          <a:p>
            <a:endParaRPr lang="en-GB" dirty="0" smtClean="0"/>
          </a:p>
          <a:p>
            <a:pPr>
              <a:buNone/>
            </a:pP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What does it look like/remind you of?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e</a:t>
            </a:r>
            <a:r>
              <a:rPr lang="en-GB" baseline="30000" dirty="0" smtClean="0"/>
              <a:t>2x</a:t>
            </a:r>
            <a:r>
              <a:rPr lang="en-GB" dirty="0" smtClean="0"/>
              <a:t> – 5e</a:t>
            </a:r>
            <a:r>
              <a:rPr lang="en-GB" baseline="30000" dirty="0" smtClean="0"/>
              <a:t>x</a:t>
            </a:r>
            <a:r>
              <a:rPr lang="en-GB" dirty="0" smtClean="0"/>
              <a:t> + 6 = 0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(e</a:t>
            </a:r>
            <a:r>
              <a:rPr lang="en-GB" baseline="30000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baseline="30000" dirty="0" smtClean="0"/>
              <a:t>2</a:t>
            </a:r>
            <a:r>
              <a:rPr lang="en-GB" dirty="0" smtClean="0"/>
              <a:t> – 5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baseline="30000" dirty="0" smtClean="0">
                <a:solidFill>
                  <a:srgbClr val="FF0000"/>
                </a:solidFill>
              </a:rPr>
              <a:t>x</a:t>
            </a:r>
            <a:r>
              <a:rPr lang="en-GB" dirty="0" smtClean="0"/>
              <a:t> + 6 = 0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       </a:t>
            </a:r>
            <a:r>
              <a:rPr lang="en-GB" baseline="30000" dirty="0" smtClean="0"/>
              <a:t>2</a:t>
            </a:r>
            <a:r>
              <a:rPr lang="en-GB" dirty="0" smtClean="0"/>
              <a:t> – 5 </a:t>
            </a:r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en-GB" dirty="0" smtClean="0"/>
              <a:t>+ 6 = 0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611560" y="429309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2051720" y="429309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Give things to connect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0320091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56784" cy="52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stlebraeguitarheroes.files.wordpress.com/2009/01/dscf3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3857652" cy="513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Successful all-attainment group teaching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true to the complexity, abstraction and formalisation of maths</a:t>
            </a:r>
          </a:p>
          <a:p>
            <a:r>
              <a:rPr lang="en-GB" dirty="0" smtClean="0"/>
              <a:t>Reaching out to learners to pull them in</a:t>
            </a:r>
          </a:p>
          <a:p>
            <a:r>
              <a:rPr lang="en-GB" dirty="0" smtClean="0"/>
              <a:t>Showing them the scenery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sz="1800" u="none">
              <a:effectLst/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530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sz="1800" u="none">
              <a:effectLst/>
              <a:latin typeface="Arial" pitchFamily="34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71451"/>
            <a:ext cx="8208912" cy="102530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CMTP project </a:t>
            </a:r>
            <a:r>
              <a:rPr lang="en-US" sz="4000" dirty="0" smtClean="0">
                <a:solidFill>
                  <a:srgbClr val="FF0000"/>
                </a:solidFill>
              </a:rPr>
              <a:t>(www.cmtp.co.uk)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52928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Remember </a:t>
            </a:r>
            <a:r>
              <a:rPr lang="en-GB" dirty="0"/>
              <a:t>something familiar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Students see and describe something new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Teacher points class attention towards new idea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Tasks draw personal attention towards new idea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GB" dirty="0" smtClean="0"/>
              <a:t>Outcomes of the task are analysed and generalised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GB" dirty="0" smtClean="0"/>
              <a:t>Ideas are synthesised – language and notations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Rigorous statements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Later - tasks to become </a:t>
            </a:r>
            <a:r>
              <a:rPr lang="en-GB" dirty="0"/>
              <a:t>familiar with </a:t>
            </a:r>
            <a:r>
              <a:rPr lang="en-GB" dirty="0" smtClean="0"/>
              <a:t>new idea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 smtClean="0"/>
              <a:t>Later - tasks to generate fluency</a:t>
            </a:r>
            <a:endParaRPr lang="en-GB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progress in 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 smtClean="0"/>
              <a:t>Learning more mathematics</a:t>
            </a:r>
          </a:p>
          <a:p>
            <a:r>
              <a:rPr lang="en-GB" dirty="0" smtClean="0"/>
              <a:t>Getting better at learning mathematics</a:t>
            </a:r>
          </a:p>
          <a:p>
            <a:r>
              <a:rPr lang="en-GB" dirty="0" smtClean="0"/>
              <a:t>Feeling better about learning mathematics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en-GB" dirty="0" err="1" smtClean="0"/>
              <a:t>Thankyou</a:t>
            </a:r>
            <a:r>
              <a:rPr lang="en-GB" dirty="0" smtClean="0"/>
              <a:t>           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640960" cy="235381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hlinkClick r:id="rId2"/>
              </a:rPr>
              <a:t>anne.watson@education.ox.ac.uk</a:t>
            </a:r>
            <a:endParaRPr lang="en-GB" dirty="0" smtClean="0"/>
          </a:p>
          <a:p>
            <a:endParaRPr lang="en-GB" dirty="0" smtClean="0">
              <a:hlinkClick r:id="rId3"/>
            </a:endParaRPr>
          </a:p>
          <a:p>
            <a:r>
              <a:rPr lang="en-GB" sz="2600" dirty="0" smtClean="0">
                <a:hlinkClick r:id="rId3"/>
              </a:rPr>
              <a:t>www.cmtp.co.uk</a:t>
            </a:r>
            <a:endParaRPr lang="en-GB" sz="2600" dirty="0" smtClean="0"/>
          </a:p>
          <a:p>
            <a:r>
              <a:rPr lang="en-GB" sz="2600" dirty="0" smtClean="0"/>
              <a:t>http://www.atm.org.uk/reviews/books/deepprogressinmathematics.html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Blame the learner</a:t>
            </a:r>
          </a:p>
          <a:p>
            <a:r>
              <a:rPr lang="en-GB" dirty="0" smtClean="0"/>
              <a:t>Blame the mathematics</a:t>
            </a:r>
          </a:p>
          <a:p>
            <a:r>
              <a:rPr lang="en-GB" dirty="0" smtClean="0"/>
              <a:t>Blame the exam system</a:t>
            </a:r>
          </a:p>
          <a:p>
            <a:r>
              <a:rPr lang="en-GB" dirty="0" smtClean="0"/>
              <a:t>Blame the learning style</a:t>
            </a:r>
          </a:p>
          <a:p>
            <a:r>
              <a:rPr lang="en-GB" dirty="0" smtClean="0"/>
              <a:t>Focus on deficiencies</a:t>
            </a:r>
          </a:p>
          <a:p>
            <a:r>
              <a:rPr lang="en-GB" dirty="0" smtClean="0"/>
              <a:t>...</a:t>
            </a:r>
          </a:p>
          <a:p>
            <a:r>
              <a:rPr lang="en-GB" dirty="0" smtClean="0"/>
              <a:t>Focus on proficiencies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530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Doing what comes naturally 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endParaRPr lang="en-GB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dirty="0" smtClean="0"/>
              <a:t>What nearly all learners do naturally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500" i="1" dirty="0">
                <a:cs typeface="Times New Roman" pitchFamily="18" charset="0"/>
              </a:rPr>
              <a:t>	</a:t>
            </a:r>
            <a:endParaRPr lang="en-US" sz="1500" i="1" dirty="0"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464496" cy="43924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Describe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See and continue patterns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Visualise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Seek patterns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Seek similarities and differences</a:t>
            </a:r>
            <a:endParaRPr lang="en-GB" i="1" dirty="0" smtClean="0"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Play with variation</a:t>
            </a:r>
          </a:p>
          <a:p>
            <a:pPr>
              <a:spcBef>
                <a:spcPts val="0"/>
              </a:spcBef>
              <a:buNone/>
            </a:pPr>
            <a:endParaRPr lang="en-GB" dirty="0" smtClean="0"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Express in ‘own words’ 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Give examples to illustrate ideas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Build things, tinker and adjust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Informal deduction: if X therefore Y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Draw on prior experience and repertoire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Make connections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32040" y="1196752"/>
            <a:ext cx="4041775" cy="6397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Task-types 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60032" y="1916832"/>
            <a:ext cx="4041775" cy="44644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Say what you see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Continue/predict a pattern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Imagine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Look for particular patterns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Same and different?</a:t>
            </a:r>
            <a:endParaRPr lang="en-GB" i="1" dirty="0" smtClean="0"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When A varies, what changes and what stays the same?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Talk about ....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Give me an example of ....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Can you make a ....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When and why will Y happen?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What does it look like/remind you of?</a:t>
            </a:r>
          </a:p>
          <a:p>
            <a:pPr>
              <a:spcBef>
                <a:spcPts val="600"/>
              </a:spcBef>
              <a:buFont typeface="Symbol" pitchFamily="18" charset="2"/>
              <a:buChar char=""/>
            </a:pPr>
            <a:r>
              <a:rPr lang="en-GB" dirty="0" smtClean="0">
                <a:cs typeface="Times New Roman" pitchFamily="18" charset="0"/>
              </a:rPr>
              <a:t>Give things to connect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Say what you see</a:t>
            </a: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hlinkClick r:id="rId2"/>
                <a:hlinkMouseOver r:id="" action="ppaction://hlinkshowjump?jump=nextslide"/>
              </a:rPr>
              <a:t>http://www.youtube.com/watch?v=inwEGhwxkGg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Continue/predict a pattern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2, 4, 6, 8 …</a:t>
            </a:r>
          </a:p>
          <a:p>
            <a:r>
              <a:rPr lang="en-GB" dirty="0" smtClean="0"/>
              <a:t>2, 5, 8, 11 …</a:t>
            </a:r>
          </a:p>
          <a:p>
            <a:r>
              <a:rPr lang="en-GB" dirty="0" smtClean="0"/>
              <a:t>2, 6, 10,14 …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 . </a:t>
            </a:r>
          </a:p>
          <a:p>
            <a:pPr>
              <a:buFont typeface="Wingdings" pitchFamily="2" charset="2"/>
              <a:buNone/>
            </a:pPr>
            <a:r>
              <a:rPr lang="en-GB" dirty="0" smtClean="0"/>
              <a:t>    .</a:t>
            </a:r>
          </a:p>
          <a:p>
            <a:r>
              <a:rPr lang="en-GB" dirty="0" smtClean="0"/>
              <a:t>2, 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2, 4, 6, 8 …</a:t>
            </a:r>
          </a:p>
          <a:p>
            <a:r>
              <a:rPr lang="en-GB" dirty="0"/>
              <a:t>3, 5, 7, 9 …</a:t>
            </a:r>
          </a:p>
          <a:p>
            <a:r>
              <a:rPr lang="en-GB" dirty="0"/>
              <a:t>4, 6, 8,10 …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    .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    .</a:t>
            </a:r>
          </a:p>
          <a:p>
            <a:r>
              <a:rPr lang="en-GB" dirty="0"/>
              <a:t>n, …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  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2, 4,  6,   8 …</a:t>
            </a:r>
          </a:p>
          <a:p>
            <a:r>
              <a:rPr lang="en-GB" dirty="0"/>
              <a:t>5, 8, 11, 14 …</a:t>
            </a:r>
          </a:p>
          <a:p>
            <a:r>
              <a:rPr lang="en-GB" dirty="0"/>
              <a:t>-9, -4, 1,  6 …</a:t>
            </a:r>
          </a:p>
          <a:p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    generalise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  <a:t>Imagine</a:t>
            </a:r>
            <a:br>
              <a:rPr lang="en-GB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2051720" y="1628800"/>
            <a:ext cx="4608512" cy="302433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729</Words>
  <Application>Microsoft Office PowerPoint</Application>
  <PresentationFormat>On-screen Show (4:3)</PresentationFormat>
  <Paragraphs>149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Learner differences in mathematics</vt:lpstr>
      <vt:lpstr>Reasons for learning difficulties</vt:lpstr>
      <vt:lpstr>Slide 3</vt:lpstr>
      <vt:lpstr>Doing what comes naturally …</vt:lpstr>
      <vt:lpstr>Say what you see </vt:lpstr>
      <vt:lpstr>Continue/predict a pattern</vt:lpstr>
      <vt:lpstr>Slide 7</vt:lpstr>
      <vt:lpstr>Slide 8</vt:lpstr>
      <vt:lpstr> Imagine </vt:lpstr>
      <vt:lpstr>  Look for particular patterns </vt:lpstr>
      <vt:lpstr> Same and different? </vt:lpstr>
      <vt:lpstr>Slide 12</vt:lpstr>
      <vt:lpstr>Slide 13</vt:lpstr>
      <vt:lpstr> When A varies, what changes and what stays the same? </vt:lpstr>
      <vt:lpstr> Talk about ....  </vt:lpstr>
      <vt:lpstr>Give me an example of .... </vt:lpstr>
      <vt:lpstr>Can you make a ....  </vt:lpstr>
      <vt:lpstr>Slide 18</vt:lpstr>
      <vt:lpstr> When and why will Y happen?  </vt:lpstr>
      <vt:lpstr> What does it look like/remind you of?  </vt:lpstr>
      <vt:lpstr> Give things to connect </vt:lpstr>
      <vt:lpstr>Slide 22</vt:lpstr>
      <vt:lpstr>Slide 23</vt:lpstr>
      <vt:lpstr>Successful all-attainment group teaching</vt:lpstr>
      <vt:lpstr>CMTP project (www.cmtp.co.uk)</vt:lpstr>
      <vt:lpstr>Deep progress in mathematics</vt:lpstr>
      <vt:lpstr>Thankyou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</dc:title>
  <dc:creator>Anne Watson</dc:creator>
  <cp:lastModifiedBy>Anne Watson</cp:lastModifiedBy>
  <cp:revision>57</cp:revision>
  <dcterms:created xsi:type="dcterms:W3CDTF">2010-12-18T09:42:12Z</dcterms:created>
  <dcterms:modified xsi:type="dcterms:W3CDTF">2015-10-31T08:59:01Z</dcterms:modified>
</cp:coreProperties>
</file>