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17"/>
  </p:notesMasterIdLst>
  <p:handoutMasterIdLst>
    <p:handoutMasterId r:id="rId18"/>
  </p:handoutMasterIdLst>
  <p:sldIdLst>
    <p:sldId id="698" r:id="rId4"/>
    <p:sldId id="699" r:id="rId5"/>
    <p:sldId id="707" r:id="rId6"/>
    <p:sldId id="708" r:id="rId7"/>
    <p:sldId id="700" r:id="rId8"/>
    <p:sldId id="702" r:id="rId9"/>
    <p:sldId id="703" r:id="rId10"/>
    <p:sldId id="704" r:id="rId11"/>
    <p:sldId id="705" r:id="rId12"/>
    <p:sldId id="706" r:id="rId13"/>
    <p:sldId id="701" r:id="rId14"/>
    <p:sldId id="710" r:id="rId15"/>
    <p:sldId id="709" r:id="rId16"/>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000000"/>
    <a:srgbClr val="00FFFF"/>
    <a:srgbClr val="00279F"/>
    <a:srgbClr val="3400FF"/>
    <a:srgbClr val="FFFFFF"/>
    <a:srgbClr val="666666"/>
    <a:srgbClr val="8E8E8E"/>
    <a:srgbClr val="999999"/>
    <a:srgbClr val="51FF1F"/>
    <a:srgbClr val="FFF2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1" autoAdjust="0"/>
    <p:restoredTop sz="94660"/>
  </p:normalViewPr>
  <p:slideViewPr>
    <p:cSldViewPr>
      <p:cViewPr>
        <p:scale>
          <a:sx n="81" d="100"/>
          <a:sy n="81" d="100"/>
        </p:scale>
        <p:origin x="-93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01/12/15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Mason, J. (2007). Mathematical Pedagogy</a:t>
            </a:r>
            <a:r>
              <a:rPr lang="en-GB" i="1" dirty="0" smtClean="0"/>
              <a:t>.</a:t>
            </a:r>
            <a:r>
              <a:rPr lang="en-GB" i="1" baseline="0" dirty="0" smtClean="0"/>
              <a:t> PIMS Celebration Lecture</a:t>
            </a:r>
            <a:r>
              <a:rPr lang="en-GB" baseline="0" dirty="0" smtClean="0"/>
              <a:t>, Simon Fraser University, Vancouver.</a:t>
            </a:r>
            <a:r>
              <a:rPr lang="en-GB" sz="1200" dirty="0" smtClean="0">
                <a:effectLst/>
                <a:latin typeface="Times New Roman"/>
                <a:ea typeface="Calibri"/>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effectLst/>
              <a:latin typeface="Times New Roman"/>
              <a:ea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effectLst/>
                <a:latin typeface="Times New Roman"/>
                <a:ea typeface="Calibri"/>
              </a:rPr>
              <a:t>Meyer, J. and Land, R. (2003).Threshold concepts and troublesome knowledge (1): linkages to ways of thinking and practising, in Rust, C. (Ed.), </a:t>
            </a:r>
            <a:r>
              <a:rPr lang="en-GB" sz="1200" i="1" dirty="0" smtClean="0">
                <a:effectLst/>
                <a:latin typeface="Times New Roman"/>
                <a:ea typeface="Calibri"/>
              </a:rPr>
              <a:t>Improving Student Learning – ten years on</a:t>
            </a:r>
            <a:r>
              <a:rPr lang="en-GB" sz="1200" dirty="0" smtClean="0">
                <a:effectLst/>
                <a:latin typeface="Times New Roman"/>
                <a:ea typeface="Calibri"/>
              </a:rPr>
              <a:t>. Oxford: OCSLD.</a:t>
            </a:r>
          </a:p>
          <a:p>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5</a:t>
            </a:fld>
            <a:endParaRPr lang="en-US"/>
          </a:p>
        </p:txBody>
      </p:sp>
    </p:spTree>
    <p:extLst>
      <p:ext uri="{BB962C8B-B14F-4D97-AF65-F5344CB8AC3E}">
        <p14:creationId xmlns:p14="http://schemas.microsoft.com/office/powerpoint/2010/main" val="314828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one has</a:t>
            </a:r>
            <a:r>
              <a:rPr lang="en-GB" baseline="0" dirty="0" smtClean="0"/>
              <a:t> the </a:t>
            </a:r>
            <a:r>
              <a:rPr lang="en-GB" baseline="0" dirty="0" err="1" smtClean="0"/>
              <a:t>eigen</a:t>
            </a:r>
            <a:r>
              <a:rPr lang="en-GB" baseline="0" dirty="0" smtClean="0"/>
              <a:t> directions?</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9</a:t>
            </a:fld>
            <a:endParaRPr lang="en-US"/>
          </a:p>
        </p:txBody>
      </p:sp>
    </p:spTree>
    <p:extLst>
      <p:ext uri="{BB962C8B-B14F-4D97-AF65-F5344CB8AC3E}">
        <p14:creationId xmlns:p14="http://schemas.microsoft.com/office/powerpoint/2010/main" val="10766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Person who learns most from an applet is probably the applet constructor.</a:t>
            </a:r>
          </a:p>
          <a:p>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11</a:t>
            </a:fld>
            <a:endParaRPr lang="en-US"/>
          </a:p>
        </p:txBody>
      </p:sp>
    </p:spTree>
    <p:extLst>
      <p:ext uri="{BB962C8B-B14F-4D97-AF65-F5344CB8AC3E}">
        <p14:creationId xmlns:p14="http://schemas.microsoft.com/office/powerpoint/2010/main" val="173916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81873C-8276-E449-9733-905D3995D321}" type="slidenum">
              <a:rPr lang="en-US"/>
              <a:pPr>
                <a:defRPr/>
              </a:pPr>
              <a:t>‹#›</a:t>
            </a:fld>
            <a:endParaRPr lang="en-US"/>
          </a:p>
        </p:txBody>
      </p:sp>
    </p:spTree>
    <p:extLst>
      <p:ext uri="{BB962C8B-B14F-4D97-AF65-F5344CB8AC3E}">
        <p14:creationId xmlns:p14="http://schemas.microsoft.com/office/powerpoint/2010/main" val="21637704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A4A3CEBE-BB09-FF47-976F-58E9EA93EF95}" type="slidenum">
              <a:rPr lang="en-US"/>
              <a:pPr>
                <a:defRPr/>
              </a:pPr>
              <a:t>‹#›</a:t>
            </a:fld>
            <a:endParaRPr lang="en-US"/>
          </a:p>
        </p:txBody>
      </p:sp>
    </p:spTree>
    <p:extLst>
      <p:ext uri="{BB962C8B-B14F-4D97-AF65-F5344CB8AC3E}">
        <p14:creationId xmlns:p14="http://schemas.microsoft.com/office/powerpoint/2010/main" val="39458922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4C7E853A-A83C-3A4B-B9BD-B0175DFF883E}" type="slidenum">
              <a:rPr lang="en-US"/>
              <a:pPr>
                <a:defRPr/>
              </a:pPr>
              <a:t>‹#›</a:t>
            </a:fld>
            <a:endParaRPr lang="en-US"/>
          </a:p>
        </p:txBody>
      </p:sp>
    </p:spTree>
    <p:extLst>
      <p:ext uri="{BB962C8B-B14F-4D97-AF65-F5344CB8AC3E}">
        <p14:creationId xmlns:p14="http://schemas.microsoft.com/office/powerpoint/2010/main" val="19033842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Box 4"/>
          <p:cNvSpPr txBox="1">
            <a:spLocks noGrp="1" noChangeArrowheads="1"/>
          </p:cNvSpPr>
          <p:nvPr>
            <p:ph type="sldNum" sz="quarter" idx="10"/>
          </p:nvPr>
        </p:nvSpPr>
        <p:spPr>
          <a:ln/>
        </p:spPr>
        <p:txBody>
          <a:bodyPr/>
          <a:lstStyle>
            <a:lvl1pPr>
              <a:defRPr/>
            </a:lvl1pPr>
          </a:lstStyle>
          <a:p>
            <a:pPr>
              <a:defRPr/>
            </a:pPr>
            <a:fld id="{123E941A-E36A-9545-AB27-523028EFB6ED}" type="slidenum">
              <a:rPr lang="en-US"/>
              <a:pPr>
                <a:defRPr/>
              </a:pPr>
              <a:t>‹#›</a:t>
            </a:fld>
            <a:endParaRPr lang="en-US"/>
          </a:p>
        </p:txBody>
      </p:sp>
    </p:spTree>
    <p:extLst>
      <p:ext uri="{BB962C8B-B14F-4D97-AF65-F5344CB8AC3E}">
        <p14:creationId xmlns:p14="http://schemas.microsoft.com/office/powerpoint/2010/main" val="34015128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Text Box 4"/>
          <p:cNvSpPr txBox="1">
            <a:spLocks noGrp="1" noChangeArrowheads="1"/>
          </p:cNvSpPr>
          <p:nvPr>
            <p:ph type="sldNum" sz="quarter" idx="10"/>
          </p:nvPr>
        </p:nvSpPr>
        <p:spPr>
          <a:ln/>
        </p:spPr>
        <p:txBody>
          <a:bodyPr/>
          <a:lstStyle>
            <a:lvl1pPr>
              <a:defRPr/>
            </a:lvl1pPr>
          </a:lstStyle>
          <a:p>
            <a:pPr>
              <a:defRPr/>
            </a:pPr>
            <a:fld id="{F3B41067-1855-014B-96A8-DA7D0568624B}" type="slidenum">
              <a:rPr lang="en-US"/>
              <a:pPr>
                <a:defRPr/>
              </a:pPr>
              <a:t>‹#›</a:t>
            </a:fld>
            <a:endParaRPr lang="en-US"/>
          </a:p>
        </p:txBody>
      </p:sp>
    </p:spTree>
    <p:extLst>
      <p:ext uri="{BB962C8B-B14F-4D97-AF65-F5344CB8AC3E}">
        <p14:creationId xmlns:p14="http://schemas.microsoft.com/office/powerpoint/2010/main" val="926421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Text Box 4"/>
          <p:cNvSpPr txBox="1">
            <a:spLocks noGrp="1" noChangeArrowheads="1"/>
          </p:cNvSpPr>
          <p:nvPr>
            <p:ph type="sldNum" sz="quarter" idx="10"/>
          </p:nvPr>
        </p:nvSpPr>
        <p:spPr>
          <a:ln/>
        </p:spPr>
        <p:txBody>
          <a:bodyPr/>
          <a:lstStyle>
            <a:lvl1pPr>
              <a:defRPr/>
            </a:lvl1pPr>
          </a:lstStyle>
          <a:p>
            <a:pPr>
              <a:defRPr/>
            </a:pPr>
            <a:fld id="{765B661D-C418-414D-A709-C47B17498711}" type="slidenum">
              <a:rPr lang="en-US"/>
              <a:pPr>
                <a:defRPr/>
              </a:pPr>
              <a:t>‹#›</a:t>
            </a:fld>
            <a:endParaRPr lang="en-US"/>
          </a:p>
        </p:txBody>
      </p:sp>
    </p:spTree>
    <p:extLst>
      <p:ext uri="{BB962C8B-B14F-4D97-AF65-F5344CB8AC3E}">
        <p14:creationId xmlns:p14="http://schemas.microsoft.com/office/powerpoint/2010/main" val="3494518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FA53DA9F-FC11-0346-B46B-99C4D4ADA3FA}" type="slidenum">
              <a:rPr lang="en-US"/>
              <a:pPr>
                <a:defRPr/>
              </a:pPr>
              <a:t>‹#›</a:t>
            </a:fld>
            <a:endParaRPr lang="en-US"/>
          </a:p>
        </p:txBody>
      </p:sp>
    </p:spTree>
    <p:extLst>
      <p:ext uri="{BB962C8B-B14F-4D97-AF65-F5344CB8AC3E}">
        <p14:creationId xmlns:p14="http://schemas.microsoft.com/office/powerpoint/2010/main" val="281994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C45D6CA-AA83-214C-8B87-02FEE1D522B6}" type="slidenum">
              <a:rPr lang="en-US"/>
              <a:pPr>
                <a:defRPr/>
              </a:pPr>
              <a:t>‹#›</a:t>
            </a:fld>
            <a:endParaRPr lang="en-US"/>
          </a:p>
        </p:txBody>
      </p:sp>
    </p:spTree>
    <p:extLst>
      <p:ext uri="{BB962C8B-B14F-4D97-AF65-F5344CB8AC3E}">
        <p14:creationId xmlns:p14="http://schemas.microsoft.com/office/powerpoint/2010/main" val="20522541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Chalkboard" pitchFamily="-11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EFA7021-EC8E-6A47-AB51-F5F6BA5D744A}" type="slidenum">
              <a:rPr lang="en-US"/>
              <a:pPr>
                <a:defRPr/>
              </a:pPr>
              <a:t>‹#›</a:t>
            </a:fld>
            <a:endParaRPr lang="en-US"/>
          </a:p>
        </p:txBody>
      </p:sp>
    </p:spTree>
    <p:extLst>
      <p:ext uri="{BB962C8B-B14F-4D97-AF65-F5344CB8AC3E}">
        <p14:creationId xmlns:p14="http://schemas.microsoft.com/office/powerpoint/2010/main" val="5750443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4C98BB-B838-7A4D-9242-708A09D67F66}" type="slidenum">
              <a:rPr lang="en-US"/>
              <a:pPr>
                <a:defRPr/>
              </a:pPr>
              <a:t>‹#›</a:t>
            </a:fld>
            <a:endParaRPr lang="en-US"/>
          </a:p>
        </p:txBody>
      </p:sp>
    </p:spTree>
    <p:extLst>
      <p:ext uri="{BB962C8B-B14F-4D97-AF65-F5344CB8AC3E}">
        <p14:creationId xmlns:p14="http://schemas.microsoft.com/office/powerpoint/2010/main" val="13841042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05C8A354-DBA1-1A43-AFD3-900AA1A89573}" type="slidenum">
              <a:rPr lang="en-US"/>
              <a:pPr>
                <a:defRPr/>
              </a:pPr>
              <a:t>‹#›</a:t>
            </a:fld>
            <a:endParaRPr lang="en-US"/>
          </a:p>
        </p:txBody>
      </p:sp>
    </p:spTree>
    <p:extLst>
      <p:ext uri="{BB962C8B-B14F-4D97-AF65-F5344CB8AC3E}">
        <p14:creationId xmlns:p14="http://schemas.microsoft.com/office/powerpoint/2010/main" val="25436101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D2DC9C9-3A70-9C45-8395-5050EA22361D}" type="slidenum">
              <a:rPr lang="en-US"/>
              <a:pPr>
                <a:defRPr/>
              </a:pPr>
              <a:t>‹#›</a:t>
            </a:fld>
            <a:endParaRPr lang="en-US"/>
          </a:p>
        </p:txBody>
      </p:sp>
    </p:spTree>
    <p:extLst>
      <p:ext uri="{BB962C8B-B14F-4D97-AF65-F5344CB8AC3E}">
        <p14:creationId xmlns:p14="http://schemas.microsoft.com/office/powerpoint/2010/main" val="288183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1D1D25-E0D1-E74C-BB85-8721036A4BC1}" type="slidenum">
              <a:rPr lang="en-US"/>
              <a:pPr>
                <a:defRPr/>
              </a:pPr>
              <a:t>‹#›</a:t>
            </a:fld>
            <a:endParaRPr lang="en-US"/>
          </a:p>
        </p:txBody>
      </p:sp>
    </p:spTree>
    <p:extLst>
      <p:ext uri="{BB962C8B-B14F-4D97-AF65-F5344CB8AC3E}">
        <p14:creationId xmlns:p14="http://schemas.microsoft.com/office/powerpoint/2010/main" val="2190021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B9001D-2FE4-5243-99A1-1B469F76BFB8}" type="slidenum">
              <a:rPr lang="en-US"/>
              <a:pPr>
                <a:defRPr/>
              </a:pPr>
              <a:t>‹#›</a:t>
            </a:fld>
            <a:endParaRPr lang="en-US"/>
          </a:p>
        </p:txBody>
      </p:sp>
    </p:spTree>
    <p:extLst>
      <p:ext uri="{BB962C8B-B14F-4D97-AF65-F5344CB8AC3E}">
        <p14:creationId xmlns:p14="http://schemas.microsoft.com/office/powerpoint/2010/main" val="371712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76444C5-5C26-4241-8CDE-74AAD7DB01BD}" type="slidenum">
              <a:rPr lang="en-US"/>
              <a:pPr>
                <a:defRPr/>
              </a:pPr>
              <a:t>‹#›</a:t>
            </a:fld>
            <a:endParaRPr lang="en-US"/>
          </a:p>
        </p:txBody>
      </p:sp>
    </p:spTree>
    <p:extLst>
      <p:ext uri="{BB962C8B-B14F-4D97-AF65-F5344CB8AC3E}">
        <p14:creationId xmlns:p14="http://schemas.microsoft.com/office/powerpoint/2010/main" val="236586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52E9DEB5-E6EF-8C42-A07C-852754A27EFF}" type="slidenum">
              <a:rPr lang="en-US"/>
              <a:pPr>
                <a:defRPr/>
              </a:pPr>
              <a:t>‹#›</a:t>
            </a:fld>
            <a:endParaRPr lang="en-US"/>
          </a:p>
        </p:txBody>
      </p:sp>
    </p:spTree>
    <p:extLst>
      <p:ext uri="{BB962C8B-B14F-4D97-AF65-F5344CB8AC3E}">
        <p14:creationId xmlns:p14="http://schemas.microsoft.com/office/powerpoint/2010/main" val="705041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1F6DF07-0A07-D94B-817B-336108EDC8EC}" type="slidenum">
              <a:rPr lang="en-US"/>
              <a:pPr>
                <a:defRPr/>
              </a:pPr>
              <a:t>‹#›</a:t>
            </a:fld>
            <a:endParaRPr lang="en-US"/>
          </a:p>
        </p:txBody>
      </p:sp>
    </p:spTree>
    <p:extLst>
      <p:ext uri="{BB962C8B-B14F-4D97-AF65-F5344CB8AC3E}">
        <p14:creationId xmlns:p14="http://schemas.microsoft.com/office/powerpoint/2010/main" val="204530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6F7F89-9AB1-234F-B8D1-DB51C2E6627D}" type="slidenum">
              <a:rPr lang="en-US"/>
              <a:pPr>
                <a:defRPr/>
              </a:pPr>
              <a:t>‹#›</a:t>
            </a:fld>
            <a:endParaRPr lang="en-US"/>
          </a:p>
        </p:txBody>
      </p:sp>
    </p:spTree>
    <p:extLst>
      <p:ext uri="{BB962C8B-B14F-4D97-AF65-F5344CB8AC3E}">
        <p14:creationId xmlns:p14="http://schemas.microsoft.com/office/powerpoint/2010/main" val="3970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03FF962-821A-2E49-8A24-F01D3C78EDF4}" type="slidenum">
              <a:rPr lang="en-US"/>
              <a:pPr>
                <a:defRPr/>
              </a:pPr>
              <a:t>‹#›</a:t>
            </a:fld>
            <a:endParaRPr lang="en-US"/>
          </a:p>
        </p:txBody>
      </p:sp>
    </p:spTree>
    <p:extLst>
      <p:ext uri="{BB962C8B-B14F-4D97-AF65-F5344CB8AC3E}">
        <p14:creationId xmlns:p14="http://schemas.microsoft.com/office/powerpoint/2010/main" val="3538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D8B277-0E2F-AC4C-8BC7-5C1A10E8F5C1}" type="slidenum">
              <a:rPr lang="en-US"/>
              <a:pPr>
                <a:defRPr/>
              </a:pPr>
              <a:t>‹#›</a:t>
            </a:fld>
            <a:endParaRPr lang="en-US"/>
          </a:p>
        </p:txBody>
      </p:sp>
    </p:spTree>
    <p:extLst>
      <p:ext uri="{BB962C8B-B14F-4D97-AF65-F5344CB8AC3E}">
        <p14:creationId xmlns:p14="http://schemas.microsoft.com/office/powerpoint/2010/main" val="21597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9B749F9-BB89-964D-9BB0-EB0C1764E316}" type="slidenum">
              <a:rPr lang="en-US"/>
              <a:pPr>
                <a:defRPr/>
              </a:pPr>
              <a:t>‹#›</a:t>
            </a:fld>
            <a:endParaRPr lang="en-US"/>
          </a:p>
        </p:txBody>
      </p:sp>
    </p:spTree>
    <p:extLst>
      <p:ext uri="{BB962C8B-B14F-4D97-AF65-F5344CB8AC3E}">
        <p14:creationId xmlns:p14="http://schemas.microsoft.com/office/powerpoint/2010/main" val="385667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BCA0568-EE28-1144-BF90-979F2E93A0B0}" type="slidenum">
              <a:rPr lang="en-US"/>
              <a:pPr>
                <a:defRPr/>
              </a:pPr>
              <a:t>‹#›</a:t>
            </a:fld>
            <a:endParaRPr lang="en-US"/>
          </a:p>
        </p:txBody>
      </p:sp>
    </p:spTree>
    <p:extLst>
      <p:ext uri="{BB962C8B-B14F-4D97-AF65-F5344CB8AC3E}">
        <p14:creationId xmlns:p14="http://schemas.microsoft.com/office/powerpoint/2010/main" val="6688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323528" y="1052736"/>
            <a:ext cx="8424936" cy="504056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7" name="Text Box 5"/>
          <p:cNvSpPr txBox="1">
            <a:spLocks noChangeArrowheads="1"/>
          </p:cNvSpPr>
          <p:nvPr userDrawn="1"/>
        </p:nvSpPr>
        <p:spPr bwMode="auto">
          <a:xfrm>
            <a:off x="76200" y="6505599"/>
            <a:ext cx="685800" cy="307777"/>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1400" b="0" smtClean="0">
                <a:solidFill>
                  <a:srgbClr val="000000"/>
                </a:solidFill>
                <a:latin typeface="Lucida Grande" charset="0"/>
              </a:rPr>
              <a:pPr>
                <a:spcBef>
                  <a:spcPct val="50000"/>
                </a:spcBef>
                <a:defRPr/>
              </a:pPr>
              <a:t>‹#›</a:t>
            </a:fld>
            <a:endParaRPr lang="en-US" sz="1400" b="0" dirty="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cs typeface="Chalkboard" charset="0"/>
                <a:sym typeface="Chalkboard" charset="0"/>
              </a:defRPr>
            </a:lvl1pPr>
          </a:lstStyle>
          <a:p>
            <a:pPr>
              <a:defRPr/>
            </a:pPr>
            <a:fld id="{F9BEE6A6-C067-B541-8D44-9DCE806829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2pPr>
      <a:lvl3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3pPr>
      <a:lvl4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4pPr>
      <a:lvl5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5pPr>
      <a:lvl6pPr marL="4572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6pPr>
      <a:lvl7pPr marL="9144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7pPr>
      <a:lvl8pPr marL="13716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8pPr>
      <a:lvl9pPr marL="18288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5pPr>
      <a:lvl6pPr marL="23701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6pPr>
      <a:lvl7pPr marL="28273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7pPr>
      <a:lvl8pPr marL="32845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8pPr>
      <a:lvl9pPr marL="37417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DDDA3EC-EAA5-0E44-83EC-F204EA7B1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CC99FF"/>
          </a:solidFill>
          <a:latin typeface="Comic Sans MS" pitchFamily="-111" charset="0"/>
        </a:defRPr>
      </a:lvl6pPr>
      <a:lvl7pPr marL="914400" algn="ctr" rtl="0" eaLnBrk="0" fontAlgn="base" hangingPunct="0">
        <a:spcBef>
          <a:spcPct val="0"/>
        </a:spcBef>
        <a:spcAft>
          <a:spcPct val="0"/>
        </a:spcAft>
        <a:defRPr sz="3600" b="1">
          <a:solidFill>
            <a:srgbClr val="CC99FF"/>
          </a:solidFill>
          <a:latin typeface="Comic Sans MS" pitchFamily="-111" charset="0"/>
        </a:defRPr>
      </a:lvl7pPr>
      <a:lvl8pPr marL="1371600" algn="ctr" rtl="0" eaLnBrk="0" fontAlgn="base" hangingPunct="0">
        <a:spcBef>
          <a:spcPct val="0"/>
        </a:spcBef>
        <a:spcAft>
          <a:spcPct val="0"/>
        </a:spcAft>
        <a:defRPr sz="3600" b="1">
          <a:solidFill>
            <a:srgbClr val="CC99FF"/>
          </a:solidFill>
          <a:latin typeface="Comic Sans MS" pitchFamily="-111" charset="0"/>
        </a:defRPr>
      </a:lvl8pPr>
      <a:lvl9pPr marL="1828800" algn="ctr" rtl="0" eaLnBrk="0" fontAlgn="base" hangingPunct="0">
        <a:spcBef>
          <a:spcPct val="0"/>
        </a:spcBef>
        <a:spcAft>
          <a:spcPct val="0"/>
        </a:spcAft>
        <a:defRPr sz="3600" b="1">
          <a:solidFill>
            <a:srgbClr val="CC99FF"/>
          </a:solidFill>
          <a:latin typeface="Comic Sans MS" pitchFamily="-111" charset="0"/>
        </a:defRPr>
      </a:lvl9pPr>
    </p:titleStyle>
    <p:bodyStyle>
      <a:lvl1pPr marL="342900" indent="-342900" algn="l" rtl="0" eaLnBrk="0" fontAlgn="base" hangingPunct="0">
        <a:spcBef>
          <a:spcPct val="20000"/>
        </a:spcBef>
        <a:spcAft>
          <a:spcPct val="0"/>
        </a:spcAft>
        <a:buClr>
          <a:schemeClr val="bg1"/>
        </a:buClr>
        <a:buFont typeface="Webdings" charset="0"/>
        <a:buChar char="&quot;"/>
        <a:defRPr sz="3200" b="1">
          <a:solidFill>
            <a:srgbClr val="FFFF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bg1"/>
        </a:buClr>
        <a:buFont typeface="Wingdings" charset="0"/>
        <a:buChar char="z"/>
        <a:defRPr sz="3200" b="1">
          <a:solidFill>
            <a:srgbClr val="FFCC66"/>
          </a:solidFill>
          <a:latin typeface="Arial Narrow" pitchFamily="-111" charset="0"/>
          <a:ea typeface="ＭＳ Ｐゴシック" pitchFamily="-111" charset="-128"/>
        </a:defRPr>
      </a:lvl2pPr>
      <a:lvl3pPr marL="1143000" indent="-228600" algn="l" rtl="0" eaLnBrk="0" fontAlgn="base" hangingPunct="0">
        <a:spcBef>
          <a:spcPct val="20000"/>
        </a:spcBef>
        <a:spcAft>
          <a:spcPct val="0"/>
        </a:spcAft>
        <a:buChar char="•"/>
        <a:defRPr sz="3200" b="1" i="1">
          <a:solidFill>
            <a:srgbClr val="FFCC66"/>
          </a:solidFill>
          <a:latin typeface="Arial Narrow" pitchFamily="-111"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22263" y="1844824"/>
            <a:ext cx="8712968" cy="1728192"/>
          </a:xfrm>
        </p:spPr>
        <p:txBody>
          <a:bodyPr anchor="t"/>
          <a:lstStyle/>
          <a:p>
            <a:pPr algn="ctr">
              <a:defRPr/>
            </a:pPr>
            <a:r>
              <a:rPr lang="en-US" sz="3200" dirty="0">
                <a:latin typeface="Chalkboard" charset="0"/>
                <a:ea typeface="ＭＳ Ｐゴシック" charset="0"/>
                <a:cs typeface="ＭＳ Ｐゴシック" charset="0"/>
              </a:rPr>
              <a:t>Pedagogical Mathematics</a:t>
            </a:r>
            <a:br>
              <a:rPr lang="en-US" sz="3200" dirty="0">
                <a:latin typeface="Chalkboard" charset="0"/>
                <a:ea typeface="ＭＳ Ｐゴシック" charset="0"/>
                <a:cs typeface="ＭＳ Ｐゴシック" charset="0"/>
              </a:rPr>
            </a:br>
            <a:r>
              <a:rPr lang="en-US" sz="3200" dirty="0">
                <a:latin typeface="Chalkboard" charset="0"/>
                <a:ea typeface="ＭＳ Ｐゴシック" charset="0"/>
                <a:cs typeface="ＭＳ Ｐゴシック" charset="0"/>
              </a:rPr>
              <a:t>for Student Exploration </a:t>
            </a:r>
            <a:r>
              <a:rPr lang="en-US" sz="3200" dirty="0" smtClean="0">
                <a:latin typeface="Chalkboard" charset="0"/>
                <a:ea typeface="ＭＳ Ｐゴシック" charset="0"/>
                <a:cs typeface="ＭＳ Ｐゴシック" charset="0"/>
              </a:rPr>
              <a:t/>
            </a:r>
            <a:br>
              <a:rPr lang="en-US" sz="3200" dirty="0" smtClean="0">
                <a:latin typeface="Chalkboard" charset="0"/>
                <a:ea typeface="ＭＳ Ｐゴシック" charset="0"/>
                <a:cs typeface="ＭＳ Ｐゴシック" charset="0"/>
              </a:rPr>
            </a:br>
            <a:r>
              <a:rPr lang="en-US" sz="3200" dirty="0" smtClean="0">
                <a:latin typeface="Chalkboard" charset="0"/>
                <a:ea typeface="ＭＳ Ｐゴシック" charset="0"/>
                <a:cs typeface="ＭＳ Ｐゴシック" charset="0"/>
              </a:rPr>
              <a:t>of </a:t>
            </a:r>
            <a:r>
              <a:rPr lang="en-US" sz="3200" dirty="0">
                <a:latin typeface="Chalkboard" charset="0"/>
                <a:ea typeface="ＭＳ Ｐゴシック" charset="0"/>
                <a:cs typeface="ＭＳ Ｐゴシック" charset="0"/>
              </a:rPr>
              <a:t>Threshold Concepts </a:t>
            </a:r>
            <a:br>
              <a:rPr lang="en-US" sz="3200" dirty="0">
                <a:latin typeface="Chalkboard" charset="0"/>
                <a:ea typeface="ＭＳ Ｐゴシック" charset="0"/>
                <a:cs typeface="ＭＳ Ｐゴシック" charset="0"/>
              </a:rPr>
            </a:br>
            <a:endParaRPr lang="en-US" sz="3200" dirty="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3635896" y="4581128"/>
            <a:ext cx="1807865" cy="1717393"/>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dirty="0" smtClean="0">
                <a:solidFill>
                  <a:srgbClr val="00002A"/>
                </a:solidFill>
              </a:rPr>
              <a:t>John Mason</a:t>
            </a:r>
          </a:p>
          <a:p>
            <a:pPr algn="ctr">
              <a:spcBef>
                <a:spcPct val="20000"/>
              </a:spcBef>
              <a:buClr>
                <a:schemeClr val="tx2"/>
              </a:buClr>
              <a:buSzPct val="75000"/>
              <a:defRPr/>
            </a:pPr>
            <a:r>
              <a:rPr lang="en-US" sz="2400" b="0" dirty="0" smtClean="0">
                <a:solidFill>
                  <a:srgbClr val="00002A"/>
                </a:solidFill>
              </a:rPr>
              <a:t>KHDM</a:t>
            </a:r>
          </a:p>
          <a:p>
            <a:pPr algn="ctr">
              <a:spcBef>
                <a:spcPct val="20000"/>
              </a:spcBef>
              <a:buClr>
                <a:schemeClr val="tx2"/>
              </a:buClr>
              <a:buSzPct val="75000"/>
              <a:defRPr/>
            </a:pPr>
            <a:r>
              <a:rPr lang="en-US" sz="2400" b="0" dirty="0" smtClean="0">
                <a:solidFill>
                  <a:srgbClr val="00002A"/>
                </a:solidFill>
              </a:rPr>
              <a:t>Hannover</a:t>
            </a:r>
            <a:br>
              <a:rPr lang="en-US" sz="2400" b="0" dirty="0" smtClean="0">
                <a:solidFill>
                  <a:srgbClr val="00002A"/>
                </a:solidFill>
              </a:rPr>
            </a:br>
            <a:r>
              <a:rPr lang="en-US" sz="2400" b="0" dirty="0" smtClean="0">
                <a:solidFill>
                  <a:srgbClr val="00002A"/>
                </a:solidFill>
              </a:rPr>
              <a:t>Dec 2015</a:t>
            </a:r>
            <a:endParaRPr lang="en-US" sz="2400" b="0" dirty="0">
              <a:solidFill>
                <a:srgbClr val="00002A"/>
              </a:solidFill>
            </a:endParaRPr>
          </a:p>
        </p:txBody>
      </p:sp>
      <p:grpSp>
        <p:nvGrpSpPr>
          <p:cNvPr id="28675" name="Group 13"/>
          <p:cNvGrpSpPr>
            <a:grpSpLocks/>
          </p:cNvGrpSpPr>
          <p:nvPr/>
        </p:nvGrpSpPr>
        <p:grpSpPr bwMode="auto">
          <a:xfrm>
            <a:off x="403225" y="495300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9"/>
          <p:cNvSpPr txBox="1">
            <a:spLocks noChangeArrowheads="1"/>
          </p:cNvSpPr>
          <p:nvPr/>
        </p:nvSpPr>
        <p:spPr bwMode="auto">
          <a:xfrm>
            <a:off x="0" y="1219200"/>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pic>
        <p:nvPicPr>
          <p:cNvPr id="28678" name="Picture 12" descr="NCETM_CPD_Standard_Logo FINAL 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0"/>
            <a:ext cx="187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169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the Column Space Basis</a:t>
            </a:r>
            <a:endParaRPr lang="en-GB" dirty="0"/>
          </a:p>
        </p:txBody>
      </p:sp>
      <p:sp>
        <p:nvSpPr>
          <p:cNvPr id="3" name="Content Placeholder 2"/>
          <p:cNvSpPr>
            <a:spLocks noGrp="1"/>
          </p:cNvSpPr>
          <p:nvPr>
            <p:ph idx="1"/>
          </p:nvPr>
        </p:nvSpPr>
        <p:spPr>
          <a:xfrm>
            <a:off x="323528" y="1052736"/>
            <a:ext cx="8424936" cy="1296144"/>
          </a:xfrm>
        </p:spPr>
        <p:txBody>
          <a:bodyPr/>
          <a:lstStyle/>
          <a:p>
            <a:r>
              <a:rPr lang="en-GB" dirty="0"/>
              <a:t>Sometimes there are </a:t>
            </a:r>
            <a:r>
              <a:rPr lang="en-GB" dirty="0" err="1"/>
              <a:t>eigen</a:t>
            </a:r>
            <a:r>
              <a:rPr lang="en-GB" dirty="0"/>
              <a:t> directions, sometimes not</a:t>
            </a:r>
          </a:p>
          <a:p>
            <a:r>
              <a:rPr lang="en-GB" dirty="0"/>
              <a:t>Fixing f1 what is the boundary at which f2 yields </a:t>
            </a:r>
            <a:r>
              <a:rPr lang="en-GB" dirty="0" err="1"/>
              <a:t>eigen</a:t>
            </a:r>
            <a:r>
              <a:rPr lang="en-GB" dirty="0"/>
              <a:t> directions or fails to have </a:t>
            </a:r>
            <a:r>
              <a:rPr lang="en-GB" dirty="0" err="1"/>
              <a:t>eigen</a:t>
            </a:r>
            <a:r>
              <a:rPr lang="en-GB" dirty="0"/>
              <a:t> directions?</a:t>
            </a:r>
          </a:p>
          <a:p>
            <a:endParaRPr lang="en-GB" dirty="0"/>
          </a:p>
        </p:txBody>
      </p:sp>
      <p:pic>
        <p:nvPicPr>
          <p:cNvPr id="5" name="Picture 4"/>
          <p:cNvPicPr>
            <a:picLocks noChangeAspect="1"/>
          </p:cNvPicPr>
          <p:nvPr/>
        </p:nvPicPr>
        <p:blipFill>
          <a:blip r:embed="rId2"/>
          <a:stretch>
            <a:fillRect/>
          </a:stretch>
        </p:blipFill>
        <p:spPr>
          <a:xfrm>
            <a:off x="395536" y="2438400"/>
            <a:ext cx="4343400" cy="4419600"/>
          </a:xfrm>
          <a:prstGeom prst="rect">
            <a:avLst/>
          </a:prstGeom>
        </p:spPr>
      </p:pic>
      <p:pic>
        <p:nvPicPr>
          <p:cNvPr id="6" name="Picture 5"/>
          <p:cNvPicPr>
            <a:picLocks noChangeAspect="1"/>
          </p:cNvPicPr>
          <p:nvPr/>
        </p:nvPicPr>
        <p:blipFill>
          <a:blip r:embed="rId3"/>
          <a:stretch>
            <a:fillRect/>
          </a:stretch>
        </p:blipFill>
        <p:spPr>
          <a:xfrm>
            <a:off x="4787248" y="2406233"/>
            <a:ext cx="4343400" cy="4419600"/>
          </a:xfrm>
          <a:prstGeom prst="rect">
            <a:avLst/>
          </a:prstGeom>
        </p:spPr>
      </p:pic>
    </p:spTree>
    <p:extLst>
      <p:ext uri="{BB962C8B-B14F-4D97-AF65-F5344CB8AC3E}">
        <p14:creationId xmlns:p14="http://schemas.microsoft.com/office/powerpoint/2010/main" val="437708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Pedagogical Constructs</a:t>
            </a:r>
            <a:endParaRPr lang="en-GB" dirty="0"/>
          </a:p>
        </p:txBody>
      </p:sp>
      <p:sp>
        <p:nvSpPr>
          <p:cNvPr id="3" name="Content Placeholder 2"/>
          <p:cNvSpPr>
            <a:spLocks noGrp="1"/>
          </p:cNvSpPr>
          <p:nvPr>
            <p:ph idx="1"/>
          </p:nvPr>
        </p:nvSpPr>
        <p:spPr/>
        <p:txBody>
          <a:bodyPr/>
          <a:lstStyle/>
          <a:p>
            <a:r>
              <a:rPr lang="en-GB" dirty="0" smtClean="0"/>
              <a:t>Integration through Subordination</a:t>
            </a:r>
          </a:p>
          <a:p>
            <a:r>
              <a:rPr lang="en-GB" dirty="0" smtClean="0"/>
              <a:t>Concept Images, Example Spaces &amp; Question Spaces</a:t>
            </a:r>
          </a:p>
          <a:p>
            <a:r>
              <a:rPr lang="en-GB" dirty="0" smtClean="0"/>
              <a:t>Assenting &amp; </a:t>
            </a:r>
            <a:r>
              <a:rPr lang="en-GB" dirty="0" smtClean="0"/>
              <a:t>Asserting; </a:t>
            </a:r>
            <a:r>
              <a:rPr lang="en-GB" dirty="0" smtClean="0"/>
              <a:t>Conjecturing Atmosphere</a:t>
            </a:r>
            <a:endParaRPr lang="en-GB" dirty="0" smtClean="0"/>
          </a:p>
          <a:p>
            <a:r>
              <a:rPr lang="en-GB" dirty="0" smtClean="0"/>
              <a:t>Task Roles:</a:t>
            </a:r>
          </a:p>
          <a:p>
            <a:pPr lvl="1"/>
            <a:r>
              <a:rPr lang="en-GB" dirty="0" smtClean="0"/>
              <a:t>To i</a:t>
            </a:r>
            <a:r>
              <a:rPr lang="en-GB" dirty="0" smtClean="0"/>
              <a:t>ntroduce </a:t>
            </a:r>
            <a:r>
              <a:rPr lang="en-GB" dirty="0" smtClean="0"/>
              <a:t>a topic</a:t>
            </a:r>
          </a:p>
          <a:p>
            <a:pPr lvl="1"/>
            <a:r>
              <a:rPr lang="en-GB" dirty="0" smtClean="0"/>
              <a:t>To d</a:t>
            </a:r>
            <a:r>
              <a:rPr lang="en-GB" dirty="0" smtClean="0"/>
              <a:t>evelop </a:t>
            </a:r>
            <a:r>
              <a:rPr lang="en-GB" dirty="0" smtClean="0"/>
              <a:t>and enrich learner example spaces mid topic</a:t>
            </a:r>
          </a:p>
          <a:p>
            <a:pPr lvl="1"/>
            <a:r>
              <a:rPr lang="en-GB" dirty="0" smtClean="0"/>
              <a:t>To r</a:t>
            </a:r>
            <a:r>
              <a:rPr lang="en-GB" dirty="0" smtClean="0"/>
              <a:t>eview </a:t>
            </a:r>
            <a:r>
              <a:rPr lang="en-GB" dirty="0" smtClean="0"/>
              <a:t>a topic</a:t>
            </a:r>
          </a:p>
          <a:p>
            <a:pPr lvl="1"/>
            <a:r>
              <a:rPr lang="en-GB" dirty="0" smtClean="0"/>
              <a:t>To o</a:t>
            </a:r>
            <a:r>
              <a:rPr lang="en-GB" dirty="0" smtClean="0"/>
              <a:t>btain </a:t>
            </a:r>
            <a:r>
              <a:rPr lang="en-GB" dirty="0" smtClean="0"/>
              <a:t>evidence of appreciation and comprehension (understanding) of </a:t>
            </a:r>
            <a:r>
              <a:rPr lang="en-GB" dirty="0" smtClean="0"/>
              <a:t>topic</a:t>
            </a:r>
          </a:p>
          <a:p>
            <a:r>
              <a:rPr lang="en-GB" dirty="0" smtClean="0"/>
              <a:t>See-Experience-Master;</a:t>
            </a:r>
            <a:br>
              <a:rPr lang="en-GB" dirty="0" smtClean="0"/>
            </a:br>
            <a:r>
              <a:rPr lang="en-GB" dirty="0" smtClean="0"/>
              <a:t>Manipulating–Getting-a-sense-of–Articulating;</a:t>
            </a:r>
            <a:br>
              <a:rPr lang="en-GB" dirty="0" smtClean="0"/>
            </a:br>
            <a:r>
              <a:rPr lang="en-GB" dirty="0" smtClean="0"/>
              <a:t>Enactive–Iconic–Symbolic</a:t>
            </a:r>
            <a:endParaRPr lang="en-GB" dirty="0" smtClean="0"/>
          </a:p>
          <a:p>
            <a:pPr lvl="1"/>
            <a:endParaRPr lang="en-GB" dirty="0" smtClean="0"/>
          </a:p>
          <a:p>
            <a:endParaRPr lang="en-GB" dirty="0"/>
          </a:p>
        </p:txBody>
      </p:sp>
    </p:spTree>
    <p:extLst>
      <p:ext uri="{BB962C8B-B14F-4D97-AF65-F5344CB8AC3E}">
        <p14:creationId xmlns:p14="http://schemas.microsoft.com/office/powerpoint/2010/main" val="10648580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flipH="1">
            <a:off x="1043608" y="2204864"/>
            <a:ext cx="2597274" cy="3463032"/>
          </a:xfrm>
          <a:prstGeom prst="rect">
            <a:avLst/>
          </a:prstGeom>
        </p:spPr>
      </p:pic>
      <p:sp>
        <p:nvSpPr>
          <p:cNvPr id="4" name="Cloud Callout 3"/>
          <p:cNvSpPr/>
          <p:nvPr/>
        </p:nvSpPr>
        <p:spPr bwMode="auto">
          <a:xfrm>
            <a:off x="4067944" y="692696"/>
            <a:ext cx="4752528" cy="2736304"/>
          </a:xfrm>
          <a:prstGeom prst="cloudCallout">
            <a:avLst>
              <a:gd name="adj1" fmla="val -68996"/>
              <a:gd name="adj2" fmla="val 14365"/>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0" dirty="0">
                <a:solidFill>
                  <a:srgbClr val="0000D5"/>
                </a:solidFill>
                <a:latin typeface="Chalkboard" pitchFamily="-111" charset="0"/>
              </a:rPr>
              <a:t>Thank you for stimulating me to develop this particular domain</a:t>
            </a:r>
            <a:endParaRPr lang="en-GB" b="0" dirty="0">
              <a:solidFill>
                <a:srgbClr val="0000D5"/>
              </a:solidFill>
              <a:latin typeface="Chalkboard" pitchFamily="-111" charset="0"/>
            </a:endParaRPr>
          </a:p>
        </p:txBody>
      </p:sp>
    </p:spTree>
    <p:extLst>
      <p:ext uri="{BB962C8B-B14F-4D97-AF65-F5344CB8AC3E}">
        <p14:creationId xmlns:p14="http://schemas.microsoft.com/office/powerpoint/2010/main" val="328220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a:t>
            </a:r>
            <a:endParaRPr lang="en-GB" dirty="0"/>
          </a:p>
        </p:txBody>
      </p:sp>
      <p:sp>
        <p:nvSpPr>
          <p:cNvPr id="3" name="Content Placeholder 2"/>
          <p:cNvSpPr>
            <a:spLocks noGrp="1"/>
          </p:cNvSpPr>
          <p:nvPr>
            <p:ph idx="1"/>
          </p:nvPr>
        </p:nvSpPr>
        <p:spPr/>
        <p:txBody>
          <a:bodyPr/>
          <a:lstStyle/>
          <a:p>
            <a:r>
              <a:rPr lang="en-GB" dirty="0" smtClean="0"/>
              <a:t>Full length draft paper</a:t>
            </a:r>
          </a:p>
          <a:p>
            <a:r>
              <a:rPr lang="en-GB" i="1" dirty="0" smtClean="0"/>
              <a:t>Mathematics </a:t>
            </a:r>
            <a:r>
              <a:rPr lang="en-GB" i="1" dirty="0"/>
              <a:t>Teaching Practice: a guidebook for university and college </a:t>
            </a:r>
            <a:r>
              <a:rPr lang="en-GB" i="1" dirty="0" smtClean="0"/>
              <a:t>lecturers</a:t>
            </a:r>
            <a:r>
              <a:rPr lang="en-GB" dirty="0" smtClean="0"/>
              <a:t>. Chichester: </a:t>
            </a:r>
            <a:r>
              <a:rPr lang="en-GB" dirty="0" err="1" smtClean="0"/>
              <a:t>Horwood</a:t>
            </a:r>
            <a:r>
              <a:rPr lang="en-GB" dirty="0" smtClean="0"/>
              <a:t> </a:t>
            </a:r>
            <a:r>
              <a:rPr lang="en-GB" dirty="0"/>
              <a:t>Publishing, </a:t>
            </a:r>
            <a:r>
              <a:rPr lang="en-GB" dirty="0" smtClean="0"/>
              <a:t>(2002)</a:t>
            </a:r>
          </a:p>
          <a:p>
            <a:r>
              <a:rPr lang="en-GB" i="1" dirty="0"/>
              <a:t>Designing and Using Mathematical Tasks</a:t>
            </a:r>
            <a:r>
              <a:rPr lang="en-GB" dirty="0"/>
              <a:t>. St. Albans: </a:t>
            </a:r>
            <a:r>
              <a:rPr lang="en-GB" dirty="0" err="1"/>
              <a:t>Tarquin</a:t>
            </a:r>
            <a:r>
              <a:rPr lang="en-GB" dirty="0" smtClean="0"/>
              <a:t>. (2004 2</a:t>
            </a:r>
            <a:r>
              <a:rPr lang="en-GB" baseline="30000" dirty="0" smtClean="0"/>
              <a:t>nd</a:t>
            </a:r>
            <a:r>
              <a:rPr lang="en-GB" dirty="0" smtClean="0"/>
              <a:t> edition 2006)</a:t>
            </a:r>
          </a:p>
          <a:p>
            <a:r>
              <a:rPr lang="en-GB" i="1" dirty="0"/>
              <a:t>Fundamental Constructs in Mathematics </a:t>
            </a:r>
            <a:r>
              <a:rPr lang="en-GB" i="1" dirty="0" smtClean="0"/>
              <a:t>Education</a:t>
            </a:r>
            <a:r>
              <a:rPr lang="en-GB" dirty="0" smtClean="0"/>
              <a:t>. London: </a:t>
            </a:r>
            <a:r>
              <a:rPr lang="en-GB" dirty="0" err="1" smtClean="0"/>
              <a:t>RoutledgeFalmer</a:t>
            </a:r>
            <a:r>
              <a:rPr lang="en-GB" dirty="0" smtClean="0"/>
              <a:t>.</a:t>
            </a:r>
            <a:endParaRPr lang="en-GB" dirty="0"/>
          </a:p>
          <a:p>
            <a:endParaRPr lang="en-GB" dirty="0"/>
          </a:p>
          <a:p>
            <a:endParaRPr lang="en-GB" dirty="0"/>
          </a:p>
        </p:txBody>
      </p:sp>
    </p:spTree>
    <p:extLst>
      <p:ext uri="{BB962C8B-B14F-4D97-AF65-F5344CB8AC3E}">
        <p14:creationId xmlns:p14="http://schemas.microsoft.com/office/powerpoint/2010/main" val="263326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Some Background Constructs</a:t>
            </a:r>
          </a:p>
          <a:p>
            <a:r>
              <a:rPr lang="en-GB" dirty="0" smtClean="0"/>
              <a:t>Example from Linear Algebra</a:t>
            </a:r>
          </a:p>
          <a:p>
            <a:r>
              <a:rPr lang="en-GB" dirty="0" smtClean="0"/>
              <a:t>Some Pedagogical </a:t>
            </a:r>
            <a:r>
              <a:rPr lang="en-GB" dirty="0" smtClean="0"/>
              <a:t>Constructs</a:t>
            </a:r>
          </a:p>
          <a:p>
            <a:endParaRPr lang="en-GB" dirty="0" smtClean="0"/>
          </a:p>
          <a:p>
            <a:endParaRPr lang="en-GB" dirty="0" smtClean="0"/>
          </a:p>
          <a:p>
            <a:endParaRPr lang="en-GB" dirty="0"/>
          </a:p>
        </p:txBody>
      </p:sp>
    </p:spTree>
    <p:extLst>
      <p:ext uri="{BB962C8B-B14F-4D97-AF65-F5344CB8AC3E}">
        <p14:creationId xmlns:p14="http://schemas.microsoft.com/office/powerpoint/2010/main" val="39240794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Insight from Francis Bacon</a:t>
            </a:r>
            <a:endParaRPr lang="en-GB" dirty="0"/>
          </a:p>
        </p:txBody>
      </p:sp>
      <p:sp>
        <p:nvSpPr>
          <p:cNvPr id="9" name="Content Placeholder 2"/>
          <p:cNvSpPr txBox="1">
            <a:spLocks/>
          </p:cNvSpPr>
          <p:nvPr/>
        </p:nvSpPr>
        <p:spPr bwMode="auto">
          <a:xfrm>
            <a:off x="2915816" y="1216552"/>
            <a:ext cx="6048672" cy="2376264"/>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pPr marL="0" indent="0">
              <a:buNone/>
            </a:pPr>
            <a:r>
              <a:rPr lang="en-GB" b="0" dirty="0"/>
              <a:t>So knowledge, while it is in aphorisms and observations, it is in growth; but once it is comprehended in exact methods, it may perchance be further polished and illustrated, and accommodated for use and practice; but it </a:t>
            </a:r>
            <a:r>
              <a:rPr lang="en-GB" b="0" dirty="0" err="1"/>
              <a:t>increaseth</a:t>
            </a:r>
            <a:r>
              <a:rPr lang="en-GB" b="0" dirty="0"/>
              <a:t> no more in bulk and substance </a:t>
            </a:r>
            <a:r>
              <a:rPr lang="en-GB" b="0" dirty="0" smtClean="0"/>
              <a:t>       (</a:t>
            </a:r>
            <a:r>
              <a:rPr lang="en-GB" b="0" dirty="0"/>
              <a:t>Francis Bacon 1609)</a:t>
            </a:r>
          </a:p>
          <a:p>
            <a:pPr marL="0" indent="0">
              <a:buNone/>
            </a:pPr>
            <a:endParaRPr lang="en-GB" b="0" dirty="0"/>
          </a:p>
        </p:txBody>
      </p:sp>
      <p:pic>
        <p:nvPicPr>
          <p:cNvPr id="10" name="Picture 9"/>
          <p:cNvPicPr>
            <a:picLocks noChangeAspect="1"/>
          </p:cNvPicPr>
          <p:nvPr/>
        </p:nvPicPr>
        <p:blipFill>
          <a:blip r:embed="rId2"/>
          <a:stretch>
            <a:fillRect/>
          </a:stretch>
        </p:blipFill>
        <p:spPr>
          <a:xfrm>
            <a:off x="0" y="908720"/>
            <a:ext cx="2781300" cy="3365500"/>
          </a:xfrm>
          <a:prstGeom prst="rect">
            <a:avLst/>
          </a:prstGeom>
        </p:spPr>
      </p:pic>
    </p:spTree>
    <p:extLst>
      <p:ext uri="{BB962C8B-B14F-4D97-AF65-F5344CB8AC3E}">
        <p14:creationId xmlns:p14="http://schemas.microsoft.com/office/powerpoint/2010/main" val="15399733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Inspiration from Ada Lovelace</a:t>
            </a:r>
            <a:endParaRPr lang="en-GB" dirty="0"/>
          </a:p>
        </p:txBody>
      </p:sp>
      <p:pic>
        <p:nvPicPr>
          <p:cNvPr id="6" name="Picture 5"/>
          <p:cNvPicPr>
            <a:picLocks noChangeAspect="1"/>
          </p:cNvPicPr>
          <p:nvPr/>
        </p:nvPicPr>
        <p:blipFill>
          <a:blip r:embed="rId2"/>
          <a:stretch>
            <a:fillRect/>
          </a:stretch>
        </p:blipFill>
        <p:spPr>
          <a:xfrm>
            <a:off x="179512" y="1052736"/>
            <a:ext cx="2349500" cy="2311400"/>
          </a:xfrm>
          <a:prstGeom prst="rect">
            <a:avLst/>
          </a:prstGeom>
        </p:spPr>
      </p:pic>
      <p:sp>
        <p:nvSpPr>
          <p:cNvPr id="7" name="Content Placeholder 2"/>
          <p:cNvSpPr txBox="1">
            <a:spLocks/>
          </p:cNvSpPr>
          <p:nvPr/>
        </p:nvSpPr>
        <p:spPr bwMode="auto">
          <a:xfrm>
            <a:off x="2734873" y="908720"/>
            <a:ext cx="6408712" cy="2376264"/>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pPr marL="0" indent="0">
              <a:buNone/>
            </a:pPr>
            <a:r>
              <a:rPr lang="en-GB" b="0" dirty="0" smtClean="0"/>
              <a:t>Mathematical science ... is the language of unseen relations between things.  But to use and apply that language, we must be able fully to appreciate, to feel, to seize, the unseen, the unconscious.</a:t>
            </a:r>
          </a:p>
        </p:txBody>
      </p:sp>
      <p:sp>
        <p:nvSpPr>
          <p:cNvPr id="3" name="Rectangle 2"/>
          <p:cNvSpPr/>
          <p:nvPr/>
        </p:nvSpPr>
        <p:spPr>
          <a:xfrm>
            <a:off x="683568" y="3501008"/>
            <a:ext cx="8208912" cy="1200328"/>
          </a:xfrm>
          <a:prstGeom prst="rect">
            <a:avLst/>
          </a:prstGeom>
        </p:spPr>
        <p:txBody>
          <a:bodyPr wrap="square">
            <a:spAutoFit/>
          </a:bodyPr>
          <a:lstStyle/>
          <a:p>
            <a:r>
              <a:rPr lang="en-GB" sz="2400" b="0" dirty="0">
                <a:solidFill>
                  <a:srgbClr val="0000D5"/>
                </a:solidFill>
              </a:rPr>
              <a:t>Imagination is the Discovering Faculty, pre-eminently … </a:t>
            </a:r>
            <a:r>
              <a:rPr lang="en-GB" sz="2400" b="0" dirty="0" smtClean="0">
                <a:solidFill>
                  <a:srgbClr val="0000D5"/>
                </a:solidFill>
              </a:rPr>
              <a:t>it </a:t>
            </a:r>
            <a:r>
              <a:rPr lang="en-GB" sz="2400" b="0" dirty="0">
                <a:solidFill>
                  <a:srgbClr val="0000D5"/>
                </a:solidFill>
              </a:rPr>
              <a:t>is that which feels &amp; discovers what is, the REAL which we see not, which exists not for our </a:t>
            </a:r>
            <a:r>
              <a:rPr lang="en-GB" sz="2400" b="0" dirty="0" smtClean="0">
                <a:solidFill>
                  <a:srgbClr val="0000D5"/>
                </a:solidFill>
              </a:rPr>
              <a:t>senses.</a:t>
            </a:r>
            <a:endParaRPr lang="en-GB" sz="2400" b="0" dirty="0">
              <a:solidFill>
                <a:srgbClr val="0000D5"/>
              </a:solidFill>
            </a:endParaRPr>
          </a:p>
        </p:txBody>
      </p:sp>
    </p:spTree>
    <p:extLst>
      <p:ext uri="{BB962C8B-B14F-4D97-AF65-F5344CB8AC3E}">
        <p14:creationId xmlns:p14="http://schemas.microsoft.com/office/powerpoint/2010/main" val="2892185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Background Constructs</a:t>
            </a:r>
            <a:endParaRPr lang="en-GB" dirty="0"/>
          </a:p>
        </p:txBody>
      </p:sp>
      <p:sp>
        <p:nvSpPr>
          <p:cNvPr id="3" name="Content Placeholder 2"/>
          <p:cNvSpPr>
            <a:spLocks noGrp="1"/>
          </p:cNvSpPr>
          <p:nvPr>
            <p:ph idx="1"/>
          </p:nvPr>
        </p:nvSpPr>
        <p:spPr/>
        <p:txBody>
          <a:bodyPr/>
          <a:lstStyle/>
          <a:p>
            <a:r>
              <a:rPr lang="en-GB" dirty="0" smtClean="0"/>
              <a:t>Pedagogical Mathematics</a:t>
            </a:r>
          </a:p>
          <a:p>
            <a:pPr lvl="1"/>
            <a:r>
              <a:rPr lang="en-GB" dirty="0" smtClean="0"/>
              <a:t>Mathematical problems arising from pedagogical situations (Mason 2007)</a:t>
            </a:r>
          </a:p>
          <a:p>
            <a:r>
              <a:rPr lang="en-GB" dirty="0" smtClean="0"/>
              <a:t>Threshold Concepts</a:t>
            </a:r>
          </a:p>
          <a:p>
            <a:pPr lvl="1"/>
            <a:r>
              <a:rPr lang="en-GB" dirty="0" smtClean="0"/>
              <a:t>concepts </a:t>
            </a:r>
            <a:r>
              <a:rPr lang="en-GB" dirty="0"/>
              <a:t>that need to be deeply comprehended, appreciated and integrated into learners’ functioning so as to make </a:t>
            </a:r>
            <a:r>
              <a:rPr lang="en-GB" dirty="0" smtClean="0"/>
              <a:t>progress, </a:t>
            </a:r>
            <a:r>
              <a:rPr lang="en-GB" dirty="0"/>
              <a:t>and which, once appreciated, are ever-present to inform related concepts and the carrying out of procedures (Meyer &amp; Land 2003)</a:t>
            </a:r>
            <a:r>
              <a:rPr lang="en-GB" dirty="0" smtClean="0"/>
              <a:t>.</a:t>
            </a:r>
          </a:p>
          <a:p>
            <a:r>
              <a:rPr lang="en-GB" dirty="0" smtClean="0"/>
              <a:t>Ubiquitous Mathematical Themes</a:t>
            </a:r>
          </a:p>
          <a:p>
            <a:pPr lvl="1"/>
            <a:r>
              <a:rPr lang="en-GB" dirty="0" smtClean="0"/>
              <a:t>Doing &amp; Undoing (Bypasses)</a:t>
            </a:r>
          </a:p>
          <a:p>
            <a:pPr lvl="1"/>
            <a:r>
              <a:rPr lang="en-GB" dirty="0" smtClean="0"/>
              <a:t>Invariance in the midst of change</a:t>
            </a:r>
          </a:p>
          <a:p>
            <a:pPr lvl="1"/>
            <a:r>
              <a:rPr lang="en-GB" dirty="0" smtClean="0"/>
              <a:t>Freedom &amp; </a:t>
            </a:r>
            <a:r>
              <a:rPr lang="en-GB" dirty="0" smtClean="0"/>
              <a:t>Constraint</a:t>
            </a:r>
          </a:p>
          <a:p>
            <a:pPr lvl="1"/>
            <a:r>
              <a:rPr lang="en-GB" dirty="0" smtClean="0"/>
              <a:t>Organising &amp; Characterising</a:t>
            </a:r>
            <a:endParaRPr lang="en-GB" dirty="0"/>
          </a:p>
        </p:txBody>
      </p:sp>
    </p:spTree>
    <p:extLst>
      <p:ext uri="{BB962C8B-B14F-4D97-AF65-F5344CB8AC3E}">
        <p14:creationId xmlns:p14="http://schemas.microsoft.com/office/powerpoint/2010/main" val="31026272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Algebra</a:t>
            </a:r>
            <a:endParaRPr lang="en-GB" dirty="0"/>
          </a:p>
        </p:txBody>
      </p:sp>
      <p:sp>
        <p:nvSpPr>
          <p:cNvPr id="3" name="Content Placeholder 2"/>
          <p:cNvSpPr>
            <a:spLocks noGrp="1"/>
          </p:cNvSpPr>
          <p:nvPr>
            <p:ph idx="1"/>
          </p:nvPr>
        </p:nvSpPr>
        <p:spPr>
          <a:xfrm>
            <a:off x="323528" y="1052736"/>
            <a:ext cx="8424936" cy="1008112"/>
          </a:xfrm>
        </p:spPr>
        <p:txBody>
          <a:bodyPr/>
          <a:lstStyle/>
          <a:p>
            <a:r>
              <a:rPr lang="en-GB" dirty="0" smtClean="0"/>
              <a:t>Given a basis for an image space, how do you find the new coordinates of the image vector W of a vector </a:t>
            </a:r>
            <a:r>
              <a:rPr lang="en-GB" dirty="0" smtClean="0"/>
              <a:t>V (geometrically)?</a:t>
            </a:r>
            <a:endParaRPr lang="en-GB" dirty="0"/>
          </a:p>
        </p:txBody>
      </p:sp>
      <p:pic>
        <p:nvPicPr>
          <p:cNvPr id="7" name="Picture 6"/>
          <p:cNvPicPr>
            <a:picLocks noChangeAspect="1"/>
          </p:cNvPicPr>
          <p:nvPr/>
        </p:nvPicPr>
        <p:blipFill>
          <a:blip r:embed="rId2"/>
          <a:stretch>
            <a:fillRect/>
          </a:stretch>
        </p:blipFill>
        <p:spPr>
          <a:xfrm>
            <a:off x="4587304" y="2634828"/>
            <a:ext cx="4521200" cy="3746500"/>
          </a:xfrm>
          <a:prstGeom prst="rect">
            <a:avLst/>
          </a:prstGeom>
        </p:spPr>
      </p:pic>
      <p:pic>
        <p:nvPicPr>
          <p:cNvPr id="8" name="Picture 7"/>
          <p:cNvPicPr>
            <a:picLocks noChangeAspect="1"/>
          </p:cNvPicPr>
          <p:nvPr/>
        </p:nvPicPr>
        <p:blipFill>
          <a:blip r:embed="rId3"/>
          <a:stretch>
            <a:fillRect/>
          </a:stretch>
        </p:blipFill>
        <p:spPr>
          <a:xfrm>
            <a:off x="122808" y="2632744"/>
            <a:ext cx="4521200" cy="3746500"/>
          </a:xfrm>
          <a:prstGeom prst="rect">
            <a:avLst/>
          </a:prstGeom>
        </p:spPr>
      </p:pic>
    </p:spTree>
    <p:extLst>
      <p:ext uri="{BB962C8B-B14F-4D97-AF65-F5344CB8AC3E}">
        <p14:creationId xmlns:p14="http://schemas.microsoft.com/office/powerpoint/2010/main" val="216141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Row Spaces</a:t>
            </a:r>
            <a:endParaRPr lang="en-GB" dirty="0"/>
          </a:p>
        </p:txBody>
      </p:sp>
      <p:sp>
        <p:nvSpPr>
          <p:cNvPr id="3" name="Content Placeholder 2"/>
          <p:cNvSpPr>
            <a:spLocks noGrp="1"/>
          </p:cNvSpPr>
          <p:nvPr>
            <p:ph idx="1"/>
          </p:nvPr>
        </p:nvSpPr>
        <p:spPr>
          <a:xfrm>
            <a:off x="323528" y="1052736"/>
            <a:ext cx="8424936" cy="1080120"/>
          </a:xfrm>
        </p:spPr>
        <p:txBody>
          <a:bodyPr/>
          <a:lstStyle/>
          <a:p>
            <a:r>
              <a:rPr lang="en-GB" dirty="0" smtClean="0"/>
              <a:t>Given a basis for a row-space, how do you find the image U of a vector V?</a:t>
            </a:r>
            <a:endParaRPr lang="en-GB" dirty="0"/>
          </a:p>
        </p:txBody>
      </p:sp>
      <p:pic>
        <p:nvPicPr>
          <p:cNvPr id="4" name="Picture 3"/>
          <p:cNvPicPr>
            <a:picLocks noChangeAspect="1"/>
          </p:cNvPicPr>
          <p:nvPr/>
        </p:nvPicPr>
        <p:blipFill>
          <a:blip r:embed="rId2"/>
          <a:stretch>
            <a:fillRect/>
          </a:stretch>
        </p:blipFill>
        <p:spPr>
          <a:xfrm>
            <a:off x="4305300" y="1983060"/>
            <a:ext cx="4838700" cy="4686300"/>
          </a:xfrm>
          <a:prstGeom prst="rect">
            <a:avLst/>
          </a:prstGeom>
        </p:spPr>
      </p:pic>
      <p:pic>
        <p:nvPicPr>
          <p:cNvPr id="5" name="Picture 4"/>
          <p:cNvPicPr>
            <a:picLocks noChangeAspect="1"/>
          </p:cNvPicPr>
          <p:nvPr/>
        </p:nvPicPr>
        <p:blipFill>
          <a:blip r:embed="rId3"/>
          <a:stretch>
            <a:fillRect/>
          </a:stretch>
        </p:blipFill>
        <p:spPr>
          <a:xfrm>
            <a:off x="107504" y="1916832"/>
            <a:ext cx="4000500" cy="3937000"/>
          </a:xfrm>
          <a:prstGeom prst="rect">
            <a:avLst/>
          </a:prstGeom>
        </p:spPr>
      </p:pic>
    </p:spTree>
    <p:extLst>
      <p:ext uri="{BB962C8B-B14F-4D97-AF65-F5344CB8AC3E}">
        <p14:creationId xmlns:p14="http://schemas.microsoft.com/office/powerpoint/2010/main" val="2698366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Eigen Directions</a:t>
            </a:r>
            <a:endParaRPr lang="en-GB" dirty="0"/>
          </a:p>
        </p:txBody>
      </p:sp>
      <p:sp>
        <p:nvSpPr>
          <p:cNvPr id="3" name="Content Placeholder 2"/>
          <p:cNvSpPr>
            <a:spLocks noGrp="1"/>
          </p:cNvSpPr>
          <p:nvPr>
            <p:ph idx="1"/>
          </p:nvPr>
        </p:nvSpPr>
        <p:spPr>
          <a:xfrm>
            <a:off x="323528" y="1052736"/>
            <a:ext cx="8424936" cy="648072"/>
          </a:xfrm>
        </p:spPr>
        <p:txBody>
          <a:bodyPr/>
          <a:lstStyle/>
          <a:p>
            <a:r>
              <a:rPr lang="en-GB" dirty="0" smtClean="0"/>
              <a:t>Traditional to ask when V and its image W are aligned</a:t>
            </a:r>
            <a:endParaRPr lang="en-GB" dirty="0"/>
          </a:p>
        </p:txBody>
      </p:sp>
      <p:pic>
        <p:nvPicPr>
          <p:cNvPr id="9" name="Picture 8"/>
          <p:cNvPicPr>
            <a:picLocks noChangeAspect="1"/>
          </p:cNvPicPr>
          <p:nvPr/>
        </p:nvPicPr>
        <p:blipFill>
          <a:blip r:embed="rId2"/>
          <a:stretch>
            <a:fillRect/>
          </a:stretch>
        </p:blipFill>
        <p:spPr>
          <a:xfrm>
            <a:off x="107504" y="1700808"/>
            <a:ext cx="3759200" cy="3746500"/>
          </a:xfrm>
          <a:prstGeom prst="rect">
            <a:avLst/>
          </a:prstGeom>
        </p:spPr>
      </p:pic>
      <p:pic>
        <p:nvPicPr>
          <p:cNvPr id="8" name="Picture 7"/>
          <p:cNvPicPr>
            <a:picLocks noChangeAspect="1"/>
          </p:cNvPicPr>
          <p:nvPr/>
        </p:nvPicPr>
        <p:blipFill>
          <a:blip r:embed="rId3"/>
          <a:stretch>
            <a:fillRect/>
          </a:stretch>
        </p:blipFill>
        <p:spPr>
          <a:xfrm>
            <a:off x="2555776" y="1698724"/>
            <a:ext cx="3759200" cy="3746500"/>
          </a:xfrm>
          <a:prstGeom prst="rect">
            <a:avLst/>
          </a:prstGeom>
        </p:spPr>
      </p:pic>
      <p:pic>
        <p:nvPicPr>
          <p:cNvPr id="10" name="Picture 9"/>
          <p:cNvPicPr>
            <a:picLocks noChangeAspect="1"/>
          </p:cNvPicPr>
          <p:nvPr/>
        </p:nvPicPr>
        <p:blipFill>
          <a:blip r:embed="rId4"/>
          <a:stretch>
            <a:fillRect/>
          </a:stretch>
        </p:blipFill>
        <p:spPr>
          <a:xfrm>
            <a:off x="5315396" y="1698724"/>
            <a:ext cx="3721100" cy="3746500"/>
          </a:xfrm>
          <a:prstGeom prst="rect">
            <a:avLst/>
          </a:prstGeom>
        </p:spPr>
      </p:pic>
    </p:spTree>
    <p:extLst>
      <p:ext uri="{BB962C8B-B14F-4D97-AF65-F5344CB8AC3E}">
        <p14:creationId xmlns:p14="http://schemas.microsoft.com/office/powerpoint/2010/main" val="224518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an Angle</a:t>
            </a:r>
            <a:endParaRPr lang="en-GB" dirty="0"/>
          </a:p>
        </p:txBody>
      </p:sp>
      <p:sp>
        <p:nvSpPr>
          <p:cNvPr id="3" name="Content Placeholder 2"/>
          <p:cNvSpPr>
            <a:spLocks noGrp="1"/>
          </p:cNvSpPr>
          <p:nvPr>
            <p:ph idx="1"/>
          </p:nvPr>
        </p:nvSpPr>
        <p:spPr>
          <a:xfrm>
            <a:off x="323528" y="764704"/>
            <a:ext cx="8424936" cy="1944216"/>
          </a:xfrm>
        </p:spPr>
        <p:txBody>
          <a:bodyPr/>
          <a:lstStyle/>
          <a:p>
            <a:r>
              <a:rPr lang="en-GB" dirty="0" smtClean="0"/>
              <a:t>When </a:t>
            </a:r>
            <a:r>
              <a:rPr lang="en-GB" dirty="0"/>
              <a:t>is the angle between vector V and image W the greatest, and when the least</a:t>
            </a:r>
            <a:r>
              <a:rPr lang="en-GB" dirty="0" smtClean="0"/>
              <a:t>?</a:t>
            </a:r>
          </a:p>
          <a:p>
            <a:pPr lvl="1"/>
            <a:r>
              <a:rPr lang="en-GB" dirty="0" smtClean="0"/>
              <a:t>Green is cosine of angle between V and W</a:t>
            </a:r>
          </a:p>
          <a:p>
            <a:pPr lvl="1"/>
            <a:r>
              <a:rPr lang="en-GB" dirty="0" smtClean="0"/>
              <a:t>Purple is length of VW associated with V</a:t>
            </a:r>
          </a:p>
          <a:p>
            <a:pPr lvl="1"/>
            <a:r>
              <a:rPr lang="en-GB" dirty="0" smtClean="0"/>
              <a:t>Dashed Purple is the VW vector</a:t>
            </a:r>
            <a:endParaRPr lang="en-GB" dirty="0"/>
          </a:p>
          <a:p>
            <a:endParaRPr lang="en-GB" dirty="0"/>
          </a:p>
        </p:txBody>
      </p:sp>
      <p:pic>
        <p:nvPicPr>
          <p:cNvPr id="5" name="Picture 4"/>
          <p:cNvPicPr>
            <a:picLocks noChangeAspect="1"/>
          </p:cNvPicPr>
          <p:nvPr/>
        </p:nvPicPr>
        <p:blipFill>
          <a:blip r:embed="rId3"/>
          <a:stretch>
            <a:fillRect/>
          </a:stretch>
        </p:blipFill>
        <p:spPr>
          <a:xfrm>
            <a:off x="4802925" y="2654300"/>
            <a:ext cx="4343400" cy="4203700"/>
          </a:xfrm>
          <a:prstGeom prst="rect">
            <a:avLst/>
          </a:prstGeom>
        </p:spPr>
      </p:pic>
      <p:pic>
        <p:nvPicPr>
          <p:cNvPr id="6" name="Picture 5"/>
          <p:cNvPicPr>
            <a:picLocks noChangeAspect="1"/>
          </p:cNvPicPr>
          <p:nvPr/>
        </p:nvPicPr>
        <p:blipFill>
          <a:blip r:embed="rId4"/>
          <a:stretch>
            <a:fillRect/>
          </a:stretch>
        </p:blipFill>
        <p:spPr>
          <a:xfrm>
            <a:off x="373360" y="2708920"/>
            <a:ext cx="4077544" cy="4149080"/>
          </a:xfrm>
          <a:prstGeom prst="rect">
            <a:avLst/>
          </a:prstGeom>
        </p:spPr>
      </p:pic>
    </p:spTree>
    <p:extLst>
      <p:ext uri="{BB962C8B-B14F-4D97-AF65-F5344CB8AC3E}">
        <p14:creationId xmlns:p14="http://schemas.microsoft.com/office/powerpoint/2010/main" val="893801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23247</TotalTime>
  <Words>618</Words>
  <Application>Microsoft Macintosh PowerPoint</Application>
  <PresentationFormat>On-screen Show (4:3)</PresentationFormat>
  <Paragraphs>68</Paragraphs>
  <Slides>13</Slides>
  <Notes>4</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Yellow on Blue</vt:lpstr>
      <vt:lpstr>Title &amp; Bullets</vt:lpstr>
      <vt:lpstr>Blank Presentation</vt:lpstr>
      <vt:lpstr>Pedagogical Mathematics for Student Exploration  of Threshold Concepts  </vt:lpstr>
      <vt:lpstr>Outline</vt:lpstr>
      <vt:lpstr>Insight from Francis Bacon</vt:lpstr>
      <vt:lpstr>Inspiration from Ada Lovelace</vt:lpstr>
      <vt:lpstr>Some Background Constructs</vt:lpstr>
      <vt:lpstr>Linear Algebra</vt:lpstr>
      <vt:lpstr>Row Spaces</vt:lpstr>
      <vt:lpstr>Eigen Directions</vt:lpstr>
      <vt:lpstr>Getting an Angle</vt:lpstr>
      <vt:lpstr>Changing the Column Space Basis</vt:lpstr>
      <vt:lpstr>Some Pedagogical Constructs</vt:lpstr>
      <vt:lpstr>PowerPoint Presentation</vt:lpstr>
      <vt:lpstr>Follow-Up</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756</cp:revision>
  <dcterms:created xsi:type="dcterms:W3CDTF">2009-05-15T05:15:20Z</dcterms:created>
  <dcterms:modified xsi:type="dcterms:W3CDTF">2015-12-02T09:50:56Z</dcterms:modified>
</cp:coreProperties>
</file>