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1" r:id="rId2"/>
    <p:sldMasterId id="2147483650" r:id="rId3"/>
  </p:sldMasterIdLst>
  <p:notesMasterIdLst>
    <p:notesMasterId r:id="rId28"/>
  </p:notesMasterIdLst>
  <p:handoutMasterIdLst>
    <p:handoutMasterId r:id="rId29"/>
  </p:handoutMasterIdLst>
  <p:sldIdLst>
    <p:sldId id="336" r:id="rId4"/>
    <p:sldId id="542" r:id="rId5"/>
    <p:sldId id="720" r:id="rId6"/>
    <p:sldId id="732" r:id="rId7"/>
    <p:sldId id="721" r:id="rId8"/>
    <p:sldId id="730" r:id="rId9"/>
    <p:sldId id="731" r:id="rId10"/>
    <p:sldId id="727" r:id="rId11"/>
    <p:sldId id="728" r:id="rId12"/>
    <p:sldId id="723" r:id="rId13"/>
    <p:sldId id="724" r:id="rId14"/>
    <p:sldId id="726" r:id="rId15"/>
    <p:sldId id="725" r:id="rId16"/>
    <p:sldId id="729" r:id="rId17"/>
    <p:sldId id="710" r:id="rId18"/>
    <p:sldId id="722" r:id="rId19"/>
    <p:sldId id="717" r:id="rId20"/>
    <p:sldId id="570" r:id="rId21"/>
    <p:sldId id="571" r:id="rId22"/>
    <p:sldId id="716" r:id="rId23"/>
    <p:sldId id="430" r:id="rId24"/>
    <p:sldId id="547" r:id="rId25"/>
    <p:sldId id="733" r:id="rId26"/>
    <p:sldId id="49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Part One" id="{74451F8A-9042-8A41-8C55-BD4A25B159F1}">
          <p14:sldIdLst>
            <p14:sldId id="336"/>
            <p14:sldId id="542"/>
            <p14:sldId id="720"/>
          </p14:sldIdLst>
        </p14:section>
        <p14:section name="Problematic Situations" id="{9A1BCE0C-495C-A447-AD9C-EEA89982A011}">
          <p14:sldIdLst>
            <p14:sldId id="732"/>
            <p14:sldId id="721"/>
            <p14:sldId id="730"/>
            <p14:sldId id="731"/>
            <p14:sldId id="727"/>
            <p14:sldId id="728"/>
            <p14:sldId id="723"/>
            <p14:sldId id="724"/>
            <p14:sldId id="726"/>
            <p14:sldId id="725"/>
            <p14:sldId id="729"/>
            <p14:sldId id="710"/>
            <p14:sldId id="722"/>
            <p14:sldId id="717"/>
            <p14:sldId id="570"/>
            <p14:sldId id="571"/>
          </p14:sldIdLst>
        </p14:section>
        <p14:section name="Reflection" id="{8E6F4565-849B-F04C-AE4C-9C28A378A08B}">
          <p14:sldIdLst>
            <p14:sldId id="716"/>
            <p14:sldId id="430"/>
            <p14:sldId id="547"/>
            <p14:sldId id="733"/>
            <p14:sldId id="4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clrMru>
    <a:srgbClr val="FFFCDB"/>
    <a:srgbClr val="FDFFEE"/>
    <a:srgbClr val="000000"/>
    <a:srgbClr val="00FFFF"/>
    <a:srgbClr val="00279F"/>
    <a:srgbClr val="3400FF"/>
    <a:srgbClr val="FFFFFF"/>
    <a:srgbClr val="666666"/>
    <a:srgbClr val="8E8E8E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1" autoAdjust="0"/>
    <p:restoredTop sz="94660"/>
  </p:normalViewPr>
  <p:slideViewPr>
    <p:cSldViewPr>
      <p:cViewPr>
        <p:scale>
          <a:sx n="85" d="100"/>
          <a:sy n="85" d="100"/>
        </p:scale>
        <p:origin x="-52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6EA9-F035-8544-AAF2-C7382EBC22C9}" type="datetimeFigureOut">
              <a:t>20/09/16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61370-A4E2-FA4B-ACC9-505EA8ADA2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5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BC56F3F2-643C-DD4E-A6A5-10B6C7802342}" type="slidenum">
              <a:rPr lang="en-US" sz="1200" b="0">
                <a:latin typeface="Lucida Grande" charset="0"/>
              </a:rPr>
              <a:pPr/>
              <a:t>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orders are possible to arrange to see?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8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Scale B towards A to</a:t>
            </a:r>
            <a:r>
              <a:rPr lang="en-GB" baseline="0"/>
              <a:t> reach R, then scale R towards C to reach X</a:t>
            </a:r>
          </a:p>
          <a:p>
            <a:r>
              <a:rPr lang="en-GB" baseline="0"/>
              <a:t>It nust be the same as scaling B towards Q to reach X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0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Say What you See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1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Imagine a round table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60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B41B9FEC-D022-934E-9B14-2CCA63B01497}" type="slidenum">
              <a:rPr lang="en-US" sz="1200" b="0">
                <a:latin typeface="Lucida Grande" charset="0"/>
              </a:rPr>
              <a:pPr/>
              <a:t>18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Think of all the patterns obtained like this one but with different choices of the red line and the blue line.</a:t>
            </a:r>
          </a:p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Sketch a few</a:t>
            </a:r>
          </a:p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Here is another reasoning</a:t>
            </a:r>
          </a:p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What about this pattern: is it true?</a:t>
            </a:r>
          </a:p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	did you have difficulty recognising the components?  This may be why learners find it hard to remember what they were taught recently!</a:t>
            </a:r>
          </a:p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C8A5A262-5630-A341-995B-2B6E4D152B82}" type="slidenum">
              <a:rPr lang="en-US" sz="1200" b="0">
                <a:latin typeface="Lucida Grande" charset="0"/>
              </a:rPr>
              <a:pPr/>
              <a:t>19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 et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0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52400"/>
            <a:ext cx="2103437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57913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3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873C-8276-E449-9733-905D3995D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7040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CEBE-BB09-FF47-976F-58E9EA93E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224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853A-A83C-3A4B-B9BD-B0175DFF8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421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941A-E36A-9545-AB27-523028EFB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1284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41067-1855-014B-96A8-DA7D05686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2131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B661D-C418-414D-A709-C47B17498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846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DA9F-FC11-0346-B46B-99C4D4ADA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4557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5D6CA-AA83-214C-8B87-02FEE1D52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5412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44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halkboard" pitchFamily="-11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7021-EC8E-6A47-AB51-F5F6BA5D7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430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C98BB-B838-7A4D-9242-708A09D6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428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88900"/>
            <a:ext cx="2143125" cy="6083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8900"/>
            <a:ext cx="6276975" cy="6083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A354-DBA1-1A43-AFD3-900AA1A89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015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C9C9-3A70-9C45-8395-5050EA223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2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1D25-E0D1-E74C-BB85-8721036A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1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001D-2FE4-5243-99A1-1B469F76B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2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44C5-5C26-4241-8CDE-74AAD7DB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69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DEB5-E6EF-8C42-A07C-852754A27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1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DF07-0A07-D94B-817B-336108ED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01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7F89-9AB1-234F-B8D1-DB51C2E6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9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433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FF962-821A-2E49-8A24-F01D3C78E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77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B277-0E2F-AC4C-8BC7-5C1A10E8F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49F9-BB89-964D-9BB0-EB0C1764E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79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171700" cy="6400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62700" cy="6400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0568-EE28-1144-BF90-979F2E93A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2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3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9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9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2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8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B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052736"/>
            <a:ext cx="8424936" cy="50405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76200" y="6505599"/>
            <a:ext cx="68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81FB3A04-3DDA-6D4B-B419-E64C2CC61434}" type="slidenum">
              <a:rPr lang="en-US" sz="1400" b="0" smtClean="0">
                <a:solidFill>
                  <a:srgbClr val="000000"/>
                </a:solidFill>
                <a:latin typeface="Lucida Grande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400" b="0" dirty="0" smtClean="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5">
              <a:lumMod val="25000"/>
            </a:schemeClr>
          </a:solidFill>
          <a:effectLst>
            <a:outerShdw blurRad="38100" dist="38100" dir="2700000" algn="tl">
              <a:schemeClr val="tx2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charset="2"/>
        <a:buChar char="v"/>
        <a:defRPr sz="2400">
          <a:solidFill>
            <a:schemeClr val="accent3">
              <a:lumMod val="50000"/>
            </a:schemeClr>
          </a:solidFill>
          <a:effectLst/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SzPct val="100000"/>
        <a:buFontTx/>
        <a:buChar char="–"/>
        <a:defRPr sz="2000">
          <a:solidFill>
            <a:schemeClr val="bg2">
              <a:lumMod val="10000"/>
            </a:schemeClr>
          </a:solidFill>
          <a:effectLst/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100000"/>
        <a:buFont typeface="Wingdings" charset="2"/>
        <a:buChar char="Ø"/>
        <a:defRPr sz="2000">
          <a:solidFill>
            <a:schemeClr val="bg1">
              <a:lumMod val="75000"/>
            </a:schemeClr>
          </a:solidFill>
          <a:latin typeface="+mj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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B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88900"/>
            <a:ext cx="66802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63500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16000"/>
            <a:ext cx="8572500" cy="515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sp>
        <p:nvSpPr>
          <p:cNvPr id="8806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280150"/>
            <a:ext cx="4699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 b="0">
                <a:cs typeface="Chalkboard" charset="0"/>
                <a:sym typeface="Chalkboard" charset="0"/>
              </a:defRPr>
            </a:lvl1pPr>
          </a:lstStyle>
          <a:p>
            <a:pPr>
              <a:defRPr/>
            </a:pPr>
            <a:fld id="{F9BEE6A6-C067-B541-8D44-9DCE8068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+mj-lt"/>
          <a:ea typeface="+mj-ea"/>
          <a:cs typeface="+mj-cs"/>
          <a:sym typeface="Chalkboar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9pPr>
    </p:titleStyle>
    <p:bodyStyle>
      <a:lvl1pPr marL="381000" indent="-381000" algn="l" rtl="0" eaLnBrk="0" fontAlgn="base" hangingPunct="0">
        <a:spcBef>
          <a:spcPts val="1000"/>
        </a:spcBef>
        <a:spcAft>
          <a:spcPct val="0"/>
        </a:spcAft>
        <a:buSzPct val="116000"/>
        <a:buChar char="•"/>
        <a:defRPr sz="3200">
          <a:solidFill>
            <a:srgbClr val="2300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1pPr>
      <a:lvl2pPr marL="769938" indent="-401638" algn="l" rtl="0" eaLnBrk="0" fontAlgn="base" hangingPunct="0">
        <a:spcBef>
          <a:spcPts val="900"/>
        </a:spcBef>
        <a:spcAft>
          <a:spcPct val="0"/>
        </a:spcAft>
        <a:buSzPct val="77000"/>
        <a:buChar char="•"/>
        <a:defRPr sz="2400">
          <a:solidFill>
            <a:srgbClr val="0084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2pPr>
      <a:lvl3pPr marL="1176338" indent="-249238" algn="l" rtl="0" eaLnBrk="0" fontAlgn="base" hangingPunct="0">
        <a:spcBef>
          <a:spcPts val="900"/>
        </a:spcBef>
        <a:spcAft>
          <a:spcPct val="0"/>
        </a:spcAft>
        <a:buClr>
          <a:srgbClr val="444229"/>
        </a:buClr>
        <a:buSzPct val="125000"/>
        <a:buFont typeface="Hoefler Text" charset="0"/>
        <a:buChar char="•"/>
        <a:defRPr sz="2400">
          <a:solidFill>
            <a:srgbClr val="9400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3pPr>
      <a:lvl4pPr marL="15446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4pPr>
      <a:lvl5pPr marL="19129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5pPr>
      <a:lvl6pPr marL="23701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6pPr>
      <a:lvl7pPr marL="28273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7pPr>
      <a:lvl8pPr marL="32845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8pPr>
      <a:lvl9pPr marL="37417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B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86800" cy="5105400"/>
          </a:xfrm>
          <a:prstGeom prst="roundRect">
            <a:avLst>
              <a:gd name="adj" fmla="val 345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CC00"/>
                </a:solidFill>
                <a:latin typeface="Times" charset="0"/>
              </a:defRPr>
            </a:lvl1pPr>
          </a:lstStyle>
          <a:p>
            <a:pPr>
              <a:defRPr/>
            </a:pPr>
            <a:fld id="{EDDDA3EC-EAA5-0E44-83EC-F204EA7B1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ebdings" charset="0"/>
        <a:buChar char="&quot;"/>
        <a:defRPr sz="3200" b="1">
          <a:solidFill>
            <a:srgbClr val="FFFF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charset="0"/>
        <a:buChar char="z"/>
        <a:defRPr sz="3200" b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jhm3/Documents/Files/%20%20%20%20Current%20Activities/%20%20%20%20%20Events%202013/03.16-23%20Phuket%20EARCOME/Reasoning%20Reasonably/Applets/Secret%20Places/Secret%20Places%201D.html" TargetMode="External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5" Type="http://schemas.openxmlformats.org/officeDocument/2006/relationships/image" Target="../media/image17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25.emf"/><Relationship Id="rId10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33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34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3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31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420888"/>
            <a:ext cx="8712968" cy="1800200"/>
          </a:xfrm>
        </p:spPr>
        <p:txBody>
          <a:bodyPr anchor="t"/>
          <a:lstStyle/>
          <a:p>
            <a:pPr algn="ctr">
              <a:defRPr/>
            </a:pPr>
            <a:r>
              <a:rPr lang="en-US" sz="3200" dirty="0" smtClean="0">
                <a:latin typeface="Chalkboard" charset="0"/>
                <a:ea typeface="ＭＳ Ｐゴシック" charset="0"/>
                <a:cs typeface="ＭＳ Ｐゴシック" charset="0"/>
              </a:rPr>
              <a:t>Developing the Inner Explorer</a:t>
            </a:r>
            <a:br>
              <a:rPr lang="en-US" sz="3200" dirty="0" smtClean="0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Chalkboard" charset="0"/>
                <a:ea typeface="ＭＳ Ｐゴシック" charset="0"/>
                <a:cs typeface="ＭＳ Ｐゴシック" charset="0"/>
              </a:rPr>
              <a:t>in</a:t>
            </a:r>
            <a:br>
              <a:rPr lang="en-US" sz="3200" dirty="0" smtClean="0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Chalkboard" charset="0"/>
                <a:ea typeface="ＭＳ Ｐゴシック" charset="0"/>
                <a:cs typeface="ＭＳ Ｐゴシック" charset="0"/>
              </a:rPr>
              <a:t>Spatial Reasoning</a:t>
            </a:r>
            <a:endParaRPr lang="en-US" sz="3200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242038" y="4581128"/>
            <a:ext cx="2595582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 smtClean="0">
                <a:solidFill>
                  <a:srgbClr val="00002A"/>
                </a:solidFill>
              </a:rPr>
              <a:t>John Mason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400" b="0" dirty="0" smtClean="0">
                <a:solidFill>
                  <a:srgbClr val="00002A"/>
                </a:solidFill>
              </a:rPr>
              <a:t>Tønsberg Norway</a:t>
            </a:r>
            <a:br>
              <a:rPr lang="en-US" sz="2400" b="0" dirty="0" smtClean="0">
                <a:solidFill>
                  <a:srgbClr val="00002A"/>
                </a:solidFill>
              </a:rPr>
            </a:br>
            <a:r>
              <a:rPr lang="en-US" sz="2400" b="0" dirty="0" smtClean="0">
                <a:solidFill>
                  <a:srgbClr val="00002A"/>
                </a:solidFill>
              </a:rPr>
              <a:t>Sept 2016</a:t>
            </a:r>
            <a:endParaRPr lang="en-US" sz="2400" b="0" dirty="0">
              <a:solidFill>
                <a:srgbClr val="00002A"/>
              </a:solidFill>
            </a:endParaRPr>
          </a:p>
        </p:txBody>
      </p:sp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179512" y="188640"/>
            <a:ext cx="8740775" cy="1708150"/>
            <a:chOff x="110" y="96"/>
            <a:chExt cx="5506" cy="1076"/>
          </a:xfrm>
        </p:grpSpPr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110" y="96"/>
              <a:ext cx="1457" cy="983"/>
              <a:chOff x="38" y="96"/>
              <a:chExt cx="1457" cy="983"/>
            </a:xfrm>
          </p:grpSpPr>
          <p:pic>
            <p:nvPicPr>
              <p:cNvPr id="2" name="Picture 6" descr="OUPowerPoint18mmShiel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96"/>
                <a:ext cx="469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5" name="Text Box 8"/>
              <p:cNvSpPr txBox="1">
                <a:spLocks noChangeArrowheads="1"/>
              </p:cNvSpPr>
              <p:nvPr/>
            </p:nvSpPr>
            <p:spPr bwMode="auto">
              <a:xfrm>
                <a:off x="38" y="672"/>
                <a:ext cx="1457" cy="40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The Open University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Maths Dept</a:t>
                </a:r>
              </a:p>
            </p:txBody>
          </p:sp>
        </p:grpSp>
        <p:grpSp>
          <p:nvGrpSpPr>
            <p:cNvPr id="28680" name="Group 12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3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Dept of Education</a:t>
                </a:r>
              </a:p>
            </p:txBody>
          </p:sp>
        </p:grpSp>
      </p:grpSp>
      <p:pic>
        <p:nvPicPr>
          <p:cNvPr id="286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31328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3030488" y="1187872"/>
            <a:ext cx="286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b="0">
                <a:solidFill>
                  <a:srgbClr val="00002A"/>
                </a:solidFill>
              </a:rPr>
              <a:t>Promoting Mathematical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81445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Compound Scalings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2664296"/>
          </a:xfrm>
        </p:spPr>
        <p:txBody>
          <a:bodyPr/>
          <a:lstStyle/>
          <a:p>
            <a:r>
              <a:rPr lang="en-GB"/>
              <a:t>Everything in the plane is going to be scaled by a factor of μ from a point </a:t>
            </a:r>
            <a:r>
              <a:rPr lang="en-GB" i="1"/>
              <a:t>P</a:t>
            </a:r>
            <a:r>
              <a:rPr lang="en-GB"/>
              <a:t>.</a:t>
            </a:r>
          </a:p>
          <a:p>
            <a:r>
              <a:rPr lang="en-GB"/>
              <a:t>Then everything is going to be scaled by a factor of λ from a point Q.</a:t>
            </a:r>
          </a:p>
          <a:p>
            <a:r>
              <a:rPr lang="en-GB"/>
              <a:t>Is it possible to achieve the same over-all effect </a:t>
            </a:r>
            <a:br>
              <a:rPr lang="en-GB"/>
            </a:br>
            <a:r>
              <a:rPr lang="en-GB"/>
              <a:t>by scaling by some factor σ</a:t>
            </a:r>
            <a:r>
              <a:rPr lang="en-GB" i="1"/>
              <a:t> </a:t>
            </a:r>
            <a:r>
              <a:rPr lang="en-GB"/>
              <a:t>from some point </a:t>
            </a:r>
            <a:r>
              <a:rPr lang="en-GB" i="1"/>
              <a:t>R</a:t>
            </a:r>
            <a:r>
              <a:rPr lang="en-GB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933056"/>
            <a:ext cx="4279900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933056"/>
            <a:ext cx="1397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8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Compound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3024336"/>
          </a:xfrm>
        </p:spPr>
        <p:txBody>
          <a:bodyPr/>
          <a:lstStyle/>
          <a:p>
            <a:r>
              <a:rPr lang="en-GB"/>
              <a:t>Everything in the plane is going to be rotated through an angle of θ anti-clockwise around a centre </a:t>
            </a:r>
            <a:r>
              <a:rPr lang="en-GB" i="1"/>
              <a:t>P</a:t>
            </a:r>
            <a:r>
              <a:rPr lang="en-GB"/>
              <a:t>.</a:t>
            </a:r>
          </a:p>
          <a:p>
            <a:r>
              <a:rPr lang="en-GB"/>
              <a:t>Then everything is going to be through an angle of </a:t>
            </a:r>
            <a:r>
              <a:rPr lang="en-GB">
                <a:latin typeface="ＭＳ ゴシック"/>
                <a:ea typeface="ＭＳ ゴシック"/>
                <a:cs typeface="ＭＳ ゴシック"/>
              </a:rPr>
              <a:t>φ</a:t>
            </a:r>
            <a:r>
              <a:rPr lang="en-GB"/>
              <a:t> anti-clockwise around a centre Q.</a:t>
            </a:r>
          </a:p>
          <a:p>
            <a:r>
              <a:rPr lang="en-GB"/>
              <a:t>Is it possible to achieve the same over-all effect by rotating through some angle around some centre </a:t>
            </a:r>
            <a:r>
              <a:rPr lang="en-GB" i="1"/>
              <a:t>R</a:t>
            </a:r>
            <a:r>
              <a:rPr lang="en-GB"/>
              <a:t>?</a:t>
            </a:r>
          </a:p>
          <a:p>
            <a:r>
              <a:rPr lang="en-GB"/>
              <a:t>Does the order matter?</a:t>
            </a:r>
          </a:p>
        </p:txBody>
      </p:sp>
    </p:spTree>
    <p:extLst>
      <p:ext uri="{BB962C8B-B14F-4D97-AF65-F5344CB8AC3E}">
        <p14:creationId xmlns:p14="http://schemas.microsoft.com/office/powerpoint/2010/main" val="50528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Rotating and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Everything in the plane is going to be rotated anti-clockwise through an angle of θabout a centre </a:t>
            </a:r>
            <a:r>
              <a:rPr lang="en-GB" i="1"/>
              <a:t>P</a:t>
            </a:r>
            <a:r>
              <a:rPr lang="en-GB"/>
              <a:t> and then scaled by a factor of μ from a point </a:t>
            </a:r>
            <a:r>
              <a:rPr lang="en-GB" i="1"/>
              <a:t>Q</a:t>
            </a:r>
            <a:r>
              <a:rPr lang="en-GB"/>
              <a:t>.</a:t>
            </a:r>
          </a:p>
          <a:p>
            <a:r>
              <a:rPr lang="en-GB"/>
              <a:t>Is it possible to achieve the same overall effect by rotating about some point and scaling from that same point?</a:t>
            </a:r>
          </a:p>
          <a:p>
            <a:r>
              <a:rPr lang="en-GB"/>
              <a:t>Does the order matter?</a:t>
            </a:r>
          </a:p>
        </p:txBody>
      </p:sp>
    </p:spTree>
    <p:extLst>
      <p:ext uri="{BB962C8B-B14F-4D97-AF65-F5344CB8AC3E}">
        <p14:creationId xmlns:p14="http://schemas.microsoft.com/office/powerpoint/2010/main" val="246281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Compound Dilatations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2664296"/>
          </a:xfrm>
        </p:spPr>
        <p:txBody>
          <a:bodyPr/>
          <a:lstStyle/>
          <a:p>
            <a:r>
              <a:rPr lang="en-GB"/>
              <a:t>Everything in the plane is going to be rotated through an angle of θ anti-clockwise around a centre </a:t>
            </a:r>
            <a:r>
              <a:rPr lang="en-GB" i="1"/>
              <a:t>P</a:t>
            </a:r>
            <a:r>
              <a:rPr lang="en-GB"/>
              <a:t> and scaled by a factor </a:t>
            </a:r>
            <a:r>
              <a:rPr lang="en-GB" i="1"/>
              <a:t>μ</a:t>
            </a:r>
            <a:r>
              <a:rPr lang="en-GB"/>
              <a:t> from P.</a:t>
            </a:r>
          </a:p>
          <a:p>
            <a:r>
              <a:rPr lang="en-GB"/>
              <a:t>Then everything is going to be rotated through an angle of φanti-clockwise around a centre Q and scaled by a factor of λ from </a:t>
            </a:r>
            <a:r>
              <a:rPr lang="en-GB" i="1"/>
              <a:t>Q</a:t>
            </a:r>
            <a:r>
              <a:rPr lang="en-GB"/>
              <a:t>.</a:t>
            </a:r>
          </a:p>
          <a:p>
            <a:r>
              <a:rPr lang="en-GB"/>
              <a:t>Is it possible to achieve the same over-all effect by rotating through some angle around some centre </a:t>
            </a:r>
            <a:r>
              <a:rPr lang="en-GB" i="1"/>
              <a:t>R </a:t>
            </a:r>
            <a:r>
              <a:rPr lang="en-GB"/>
              <a:t>and</a:t>
            </a:r>
            <a:r>
              <a:rPr lang="en-GB" i="1"/>
              <a:t> s</a:t>
            </a:r>
            <a:r>
              <a:rPr lang="en-GB"/>
              <a:t>caling by some factor σ?</a:t>
            </a:r>
          </a:p>
        </p:txBody>
      </p:sp>
    </p:spTree>
    <p:extLst>
      <p:ext uri="{BB962C8B-B14F-4D97-AF65-F5344CB8AC3E}">
        <p14:creationId xmlns:p14="http://schemas.microsoft.com/office/powerpoint/2010/main" val="116615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15672" cy="1113656"/>
          </a:xfrm>
        </p:spPr>
        <p:txBody>
          <a:bodyPr/>
          <a:lstStyle/>
          <a:p>
            <a:r>
              <a:rPr lang="en-GB"/>
              <a:t>Pythgorean Spiral of Theodorus</a:t>
            </a:r>
            <a:br>
              <a:rPr lang="en-GB"/>
            </a:br>
            <a:r>
              <a:rPr lang="en-GB"/>
              <a:t> </a:t>
            </a:r>
            <a:r>
              <a:rPr lang="en-GB" sz="2400"/>
              <a:t>(465-398 BCE)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00808"/>
            <a:ext cx="4356100" cy="383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004631"/>
            <a:ext cx="3759200" cy="58293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467544" y="5517232"/>
            <a:ext cx="2448272" cy="576064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Say What You See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763688" y="6093296"/>
            <a:ext cx="2880320" cy="576064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What could be varied?</a:t>
            </a:r>
          </a:p>
        </p:txBody>
      </p:sp>
    </p:spTree>
    <p:extLst>
      <p:ext uri="{BB962C8B-B14F-4D97-AF65-F5344CB8AC3E}">
        <p14:creationId xmlns:p14="http://schemas.microsoft.com/office/powerpoint/2010/main" val="236077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Queuing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6608734" cy="42484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67544" y="4653136"/>
            <a:ext cx="6696744" cy="864096"/>
          </a:xfrm>
          <a:prstGeom prst="rect">
            <a:avLst/>
          </a:prstGeom>
          <a:solidFill>
            <a:srgbClr val="FFF2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7544" y="4005064"/>
            <a:ext cx="6696744" cy="1512168"/>
          </a:xfrm>
          <a:prstGeom prst="rect">
            <a:avLst/>
          </a:prstGeom>
          <a:solidFill>
            <a:srgbClr val="FFF2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7544" y="3356992"/>
            <a:ext cx="6696744" cy="2160240"/>
          </a:xfrm>
          <a:prstGeom prst="rect">
            <a:avLst/>
          </a:prstGeom>
          <a:solidFill>
            <a:srgbClr val="FFF2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7544" y="2708920"/>
            <a:ext cx="6696744" cy="2808312"/>
          </a:xfrm>
          <a:prstGeom prst="rect">
            <a:avLst/>
          </a:prstGeom>
          <a:solidFill>
            <a:srgbClr val="FFF2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7544" y="2060848"/>
            <a:ext cx="6696744" cy="3456384"/>
          </a:xfrm>
          <a:prstGeom prst="rect">
            <a:avLst/>
          </a:prstGeom>
          <a:solidFill>
            <a:srgbClr val="FFF2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6376" y="1988840"/>
            <a:ext cx="389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</a:rPr>
              <a:t>B</a:t>
            </a: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6376" y="2492896"/>
            <a:ext cx="41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6376" y="2996952"/>
            <a:ext cx="395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</a:rPr>
              <a:t>C</a:t>
            </a: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6376" y="3501008"/>
            <a:ext cx="413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>
                <a:solidFill>
                  <a:srgbClr val="00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2007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09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Secret Places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14400"/>
            <a:ext cx="4968552" cy="4114800"/>
          </a:xfrm>
        </p:spPr>
        <p:txBody>
          <a:bodyPr/>
          <a:lstStyle/>
          <a:p>
            <a:r>
              <a:rPr lang="en-GB"/>
              <a:t>One of these five places has been chosen secretly. </a:t>
            </a:r>
          </a:p>
          <a:p>
            <a:r>
              <a:rPr lang="en-GB"/>
              <a:t>You can get information by clicking on the numbers.</a:t>
            </a:r>
          </a:p>
          <a:p>
            <a:r>
              <a:rPr lang="en-GB"/>
              <a:t>If the place where you click is the secret place, or next to the secret place, it will go red (hot), otherwise it will go blue (cold).</a:t>
            </a:r>
          </a:p>
          <a:p>
            <a:r>
              <a:rPr lang="en-GB"/>
              <a:t>How few clicks can you make and be certain of finding the secret place?</a:t>
            </a:r>
          </a:p>
        </p:txBody>
      </p:sp>
      <p:pic>
        <p:nvPicPr>
          <p:cNvPr id="31" name="Picture 30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196752"/>
            <a:ext cx="3626124" cy="35439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5436096" y="5229200"/>
            <a:ext cx="3168352" cy="936104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rgbClr val="0D0D0D"/>
                </a:solidFill>
                <a:latin typeface="Chalkboard" pitchFamily="-111" charset="0"/>
              </a:rPr>
              <a:t>Can you always find it in 2 clicks? 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rgbClr val="0D0D0D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7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Magic Square Reasoning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2836912" y="2060848"/>
            <a:ext cx="2743200" cy="2743200"/>
            <a:chOff x="336" y="1296"/>
            <a:chExt cx="1728" cy="1728"/>
          </a:xfrm>
        </p:grpSpPr>
        <p:sp>
          <p:nvSpPr>
            <p:cNvPr id="38975" name="Line 4"/>
            <p:cNvSpPr>
              <a:spLocks noChangeShapeType="1"/>
            </p:cNvSpPr>
            <p:nvPr/>
          </p:nvSpPr>
          <p:spPr bwMode="auto">
            <a:xfrm>
              <a:off x="2064" y="1296"/>
              <a:ext cx="0" cy="172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solidFill>
                  <a:schemeClr val="bg1"/>
                </a:solidFill>
              </a:endParaRPr>
            </a:p>
          </p:txBody>
        </p:sp>
        <p:grpSp>
          <p:nvGrpSpPr>
            <p:cNvPr id="38976" name="Group 5"/>
            <p:cNvGrpSpPr>
              <a:grpSpLocks/>
            </p:cNvGrpSpPr>
            <p:nvPr/>
          </p:nvGrpSpPr>
          <p:grpSpPr bwMode="auto">
            <a:xfrm>
              <a:off x="336" y="1296"/>
              <a:ext cx="1728" cy="1728"/>
              <a:chOff x="336" y="1296"/>
              <a:chExt cx="1728" cy="1728"/>
            </a:xfrm>
          </p:grpSpPr>
          <p:sp>
            <p:nvSpPr>
              <p:cNvPr id="38977" name="Line 6"/>
              <p:cNvSpPr>
                <a:spLocks noChangeShapeType="1"/>
              </p:cNvSpPr>
              <p:nvPr/>
            </p:nvSpPr>
            <p:spPr bwMode="auto">
              <a:xfrm>
                <a:off x="336" y="1296"/>
                <a:ext cx="0" cy="1728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978" name="Line 7"/>
              <p:cNvSpPr>
                <a:spLocks noChangeShapeType="1"/>
              </p:cNvSpPr>
              <p:nvPr/>
            </p:nvSpPr>
            <p:spPr bwMode="auto">
              <a:xfrm>
                <a:off x="912" y="1296"/>
                <a:ext cx="0" cy="1728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979" name="Line 8"/>
              <p:cNvSpPr>
                <a:spLocks noChangeShapeType="1"/>
              </p:cNvSpPr>
              <p:nvPr/>
            </p:nvSpPr>
            <p:spPr bwMode="auto">
              <a:xfrm>
                <a:off x="1488" y="1296"/>
                <a:ext cx="0" cy="1728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980" name="Line 9"/>
              <p:cNvSpPr>
                <a:spLocks noChangeShapeType="1"/>
              </p:cNvSpPr>
              <p:nvPr/>
            </p:nvSpPr>
            <p:spPr bwMode="auto">
              <a:xfrm>
                <a:off x="336" y="1296"/>
                <a:ext cx="1728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981" name="Line 10"/>
              <p:cNvSpPr>
                <a:spLocks noChangeShapeType="1"/>
              </p:cNvSpPr>
              <p:nvPr/>
            </p:nvSpPr>
            <p:spPr bwMode="auto">
              <a:xfrm>
                <a:off x="336" y="1872"/>
                <a:ext cx="1728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982" name="Line 11"/>
              <p:cNvSpPr>
                <a:spLocks noChangeShapeType="1"/>
              </p:cNvSpPr>
              <p:nvPr/>
            </p:nvSpPr>
            <p:spPr bwMode="auto">
              <a:xfrm>
                <a:off x="336" y="2448"/>
                <a:ext cx="1728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983" name="Line 12"/>
              <p:cNvSpPr>
                <a:spLocks noChangeShapeType="1"/>
              </p:cNvSpPr>
              <p:nvPr/>
            </p:nvSpPr>
            <p:spPr bwMode="auto">
              <a:xfrm>
                <a:off x="336" y="3024"/>
                <a:ext cx="1728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124200" y="2209800"/>
            <a:ext cx="2438400" cy="2408238"/>
            <a:chOff x="1872" y="1392"/>
            <a:chExt cx="1536" cy="1517"/>
          </a:xfrm>
        </p:grpSpPr>
        <p:sp>
          <p:nvSpPr>
            <p:cNvPr id="38966" name="Text Box 14"/>
            <p:cNvSpPr txBox="1">
              <a:spLocks noChangeArrowheads="1"/>
            </p:cNvSpPr>
            <p:nvPr/>
          </p:nvSpPr>
          <p:spPr bwMode="auto">
            <a:xfrm>
              <a:off x="2448" y="1968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chemeClr val="bg1"/>
                  </a:solidFill>
                  <a:latin typeface="Arial Narrow" charset="0"/>
                </a:rPr>
                <a:t>5</a:t>
              </a:r>
            </a:p>
          </p:txBody>
        </p:sp>
        <p:sp>
          <p:nvSpPr>
            <p:cNvPr id="38967" name="Text Box 15"/>
            <p:cNvSpPr txBox="1">
              <a:spLocks noChangeArrowheads="1"/>
            </p:cNvSpPr>
            <p:nvPr/>
          </p:nvSpPr>
          <p:spPr bwMode="auto">
            <a:xfrm>
              <a:off x="1872" y="1968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chemeClr val="bg1"/>
                  </a:solidFill>
                  <a:latin typeface="Arial Narrow" charset="0"/>
                </a:rPr>
                <a:t>1</a:t>
              </a:r>
            </a:p>
          </p:txBody>
        </p:sp>
        <p:sp>
          <p:nvSpPr>
            <p:cNvPr id="38968" name="Text Box 16"/>
            <p:cNvSpPr txBox="1">
              <a:spLocks noChangeArrowheads="1"/>
            </p:cNvSpPr>
            <p:nvPr/>
          </p:nvSpPr>
          <p:spPr bwMode="auto">
            <a:xfrm>
              <a:off x="2976" y="1968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chemeClr val="bg1"/>
                  </a:solidFill>
                  <a:latin typeface="Arial Narrow" charset="0"/>
                </a:rPr>
                <a:t>9</a:t>
              </a:r>
            </a:p>
          </p:txBody>
        </p:sp>
        <p:sp>
          <p:nvSpPr>
            <p:cNvPr id="38969" name="Text Box 17"/>
            <p:cNvSpPr txBox="1">
              <a:spLocks noChangeArrowheads="1"/>
            </p:cNvSpPr>
            <p:nvPr/>
          </p:nvSpPr>
          <p:spPr bwMode="auto">
            <a:xfrm>
              <a:off x="2976" y="1392"/>
              <a:ext cx="4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chemeClr val="bg1"/>
                  </a:solidFill>
                  <a:latin typeface="Arial Narrow" charset="0"/>
                </a:rPr>
                <a:t>2</a:t>
              </a:r>
            </a:p>
          </p:txBody>
        </p:sp>
        <p:sp>
          <p:nvSpPr>
            <p:cNvPr id="38970" name="Text Box 18"/>
            <p:cNvSpPr txBox="1">
              <a:spLocks noChangeArrowheads="1"/>
            </p:cNvSpPr>
            <p:nvPr/>
          </p:nvSpPr>
          <p:spPr bwMode="auto">
            <a:xfrm>
              <a:off x="2976" y="2544"/>
              <a:ext cx="4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chemeClr val="bg1"/>
                  </a:solidFill>
                  <a:latin typeface="Arial Narrow" charset="0"/>
                </a:rPr>
                <a:t>4</a:t>
              </a:r>
            </a:p>
          </p:txBody>
        </p:sp>
        <p:sp>
          <p:nvSpPr>
            <p:cNvPr id="38971" name="Text Box 19"/>
            <p:cNvSpPr txBox="1">
              <a:spLocks noChangeArrowheads="1"/>
            </p:cNvSpPr>
            <p:nvPr/>
          </p:nvSpPr>
          <p:spPr bwMode="auto">
            <a:xfrm>
              <a:off x="1872" y="1392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chemeClr val="bg1"/>
                  </a:solidFill>
                  <a:latin typeface="Arial Narrow" charset="0"/>
                </a:rPr>
                <a:t>6</a:t>
              </a:r>
            </a:p>
          </p:txBody>
        </p:sp>
        <p:sp>
          <p:nvSpPr>
            <p:cNvPr id="38972" name="Text Box 20"/>
            <p:cNvSpPr txBox="1">
              <a:spLocks noChangeArrowheads="1"/>
            </p:cNvSpPr>
            <p:nvPr/>
          </p:nvSpPr>
          <p:spPr bwMode="auto">
            <a:xfrm>
              <a:off x="1872" y="254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chemeClr val="bg1"/>
                  </a:solidFill>
                  <a:latin typeface="Arial Narrow" charset="0"/>
                </a:rPr>
                <a:t>8</a:t>
              </a:r>
            </a:p>
          </p:txBody>
        </p:sp>
        <p:sp>
          <p:nvSpPr>
            <p:cNvPr id="38973" name="Text Box 21"/>
            <p:cNvSpPr txBox="1">
              <a:spLocks noChangeArrowheads="1"/>
            </p:cNvSpPr>
            <p:nvPr/>
          </p:nvSpPr>
          <p:spPr bwMode="auto">
            <a:xfrm>
              <a:off x="2448" y="254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chemeClr val="bg1"/>
                  </a:solidFill>
                  <a:latin typeface="Arial Narrow" charset="0"/>
                </a:rPr>
                <a:t>3</a:t>
              </a:r>
            </a:p>
          </p:txBody>
        </p:sp>
        <p:sp>
          <p:nvSpPr>
            <p:cNvPr id="38974" name="Text Box 22"/>
            <p:cNvSpPr txBox="1">
              <a:spLocks noChangeArrowheads="1"/>
            </p:cNvSpPr>
            <p:nvPr/>
          </p:nvSpPr>
          <p:spPr bwMode="auto">
            <a:xfrm>
              <a:off x="2448" y="1392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chemeClr val="bg1"/>
                  </a:solidFill>
                  <a:latin typeface="Arial Narrow" charset="0"/>
                </a:rPr>
                <a:t>7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895600" y="2133600"/>
            <a:ext cx="2590800" cy="2590800"/>
            <a:chOff x="2160" y="1344"/>
            <a:chExt cx="1632" cy="1632"/>
          </a:xfrm>
        </p:grpSpPr>
        <p:sp>
          <p:nvSpPr>
            <p:cNvPr id="38962" name="Rectangle 24"/>
            <p:cNvSpPr>
              <a:spLocks noChangeArrowheads="1"/>
            </p:cNvSpPr>
            <p:nvPr/>
          </p:nvSpPr>
          <p:spPr bwMode="auto">
            <a:xfrm>
              <a:off x="2160" y="1920"/>
              <a:ext cx="480" cy="480"/>
            </a:xfrm>
            <a:prstGeom prst="rect">
              <a:avLst/>
            </a:prstGeom>
            <a:solidFill>
              <a:srgbClr val="00FFFF"/>
            </a:solidFill>
            <a:ln w="5715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chemeClr val="bg1"/>
                </a:solidFill>
              </a:endParaRPr>
            </a:p>
          </p:txBody>
        </p:sp>
        <p:sp>
          <p:nvSpPr>
            <p:cNvPr id="38963" name="Rectangle 25"/>
            <p:cNvSpPr>
              <a:spLocks noChangeArrowheads="1"/>
            </p:cNvSpPr>
            <p:nvPr/>
          </p:nvSpPr>
          <p:spPr bwMode="auto">
            <a:xfrm>
              <a:off x="2160" y="2496"/>
              <a:ext cx="480" cy="480"/>
            </a:xfrm>
            <a:prstGeom prst="rect">
              <a:avLst/>
            </a:prstGeom>
            <a:solidFill>
              <a:srgbClr val="00FFFF"/>
            </a:solidFill>
            <a:ln w="5715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chemeClr val="bg1"/>
                </a:solidFill>
              </a:endParaRPr>
            </a:p>
          </p:txBody>
        </p:sp>
        <p:sp>
          <p:nvSpPr>
            <p:cNvPr id="38964" name="Rectangle 26"/>
            <p:cNvSpPr>
              <a:spLocks noChangeArrowheads="1"/>
            </p:cNvSpPr>
            <p:nvPr/>
          </p:nvSpPr>
          <p:spPr bwMode="auto">
            <a:xfrm>
              <a:off x="2736" y="1344"/>
              <a:ext cx="480" cy="480"/>
            </a:xfrm>
            <a:prstGeom prst="rect">
              <a:avLst/>
            </a:prstGeom>
            <a:solidFill>
              <a:schemeClr val="hlink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chemeClr val="bg1"/>
                </a:solidFill>
              </a:endParaRPr>
            </a:p>
          </p:txBody>
        </p:sp>
        <p:sp>
          <p:nvSpPr>
            <p:cNvPr id="38965" name="Rectangle 27"/>
            <p:cNvSpPr>
              <a:spLocks noChangeArrowheads="1"/>
            </p:cNvSpPr>
            <p:nvPr/>
          </p:nvSpPr>
          <p:spPr bwMode="auto">
            <a:xfrm>
              <a:off x="3312" y="1344"/>
              <a:ext cx="480" cy="480"/>
            </a:xfrm>
            <a:prstGeom prst="rect">
              <a:avLst/>
            </a:prstGeom>
            <a:solidFill>
              <a:schemeClr val="hlink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2971800" y="2209800"/>
            <a:ext cx="2438400" cy="2362200"/>
            <a:chOff x="1872" y="1392"/>
            <a:chExt cx="1536" cy="1488"/>
          </a:xfrm>
        </p:grpSpPr>
        <p:sp>
          <p:nvSpPr>
            <p:cNvPr id="38960" name="Line 34"/>
            <p:cNvSpPr>
              <a:spLocks noChangeShapeType="1"/>
            </p:cNvSpPr>
            <p:nvPr/>
          </p:nvSpPr>
          <p:spPr bwMode="auto">
            <a:xfrm>
              <a:off x="1872" y="1584"/>
              <a:ext cx="1536" cy="0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solidFill>
                  <a:schemeClr val="bg1"/>
                </a:solidFill>
              </a:endParaRPr>
            </a:p>
          </p:txBody>
        </p:sp>
        <p:sp>
          <p:nvSpPr>
            <p:cNvPr id="38961" name="Line 35"/>
            <p:cNvSpPr>
              <a:spLocks noChangeShapeType="1"/>
            </p:cNvSpPr>
            <p:nvPr/>
          </p:nvSpPr>
          <p:spPr bwMode="auto">
            <a:xfrm>
              <a:off x="2064" y="1392"/>
              <a:ext cx="0" cy="1488"/>
            </a:xfrm>
            <a:prstGeom prst="line">
              <a:avLst/>
            </a:prstGeom>
            <a:noFill/>
            <a:ln w="1270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2195513" y="5661021"/>
            <a:ext cx="4662488" cy="587374"/>
            <a:chOff x="1383" y="3421"/>
            <a:chExt cx="2937" cy="370"/>
          </a:xfrm>
        </p:grpSpPr>
        <p:sp>
          <p:nvSpPr>
            <p:cNvPr id="110634" name="Rectangle 40"/>
            <p:cNvSpPr>
              <a:spLocks noChangeArrowheads="1"/>
            </p:cNvSpPr>
            <p:nvPr/>
          </p:nvSpPr>
          <p:spPr bwMode="auto">
            <a:xfrm>
              <a:off x="1900" y="3435"/>
              <a:ext cx="356" cy="35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400"/>
            </a:p>
          </p:txBody>
        </p:sp>
        <p:sp>
          <p:nvSpPr>
            <p:cNvPr id="110635" name="Rectangle 41"/>
            <p:cNvSpPr>
              <a:spLocks noChangeArrowheads="1"/>
            </p:cNvSpPr>
            <p:nvPr/>
          </p:nvSpPr>
          <p:spPr bwMode="auto">
            <a:xfrm>
              <a:off x="3100" y="3435"/>
              <a:ext cx="356" cy="356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400"/>
            </a:p>
          </p:txBody>
        </p:sp>
        <p:sp>
          <p:nvSpPr>
            <p:cNvPr id="110636" name="Text Box 42"/>
            <p:cNvSpPr txBox="1">
              <a:spLocks noChangeArrowheads="1"/>
            </p:cNvSpPr>
            <p:nvPr/>
          </p:nvSpPr>
          <p:spPr bwMode="auto">
            <a:xfrm>
              <a:off x="2324" y="3430"/>
              <a:ext cx="35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0" dirty="0">
                  <a:solidFill>
                    <a:srgbClr val="000000"/>
                  </a:solidFill>
                </a:rPr>
                <a:t>–</a:t>
              </a:r>
            </a:p>
          </p:txBody>
        </p:sp>
        <p:sp>
          <p:nvSpPr>
            <p:cNvPr id="110637" name="Text Box 43"/>
            <p:cNvSpPr txBox="1">
              <a:spLocks noChangeArrowheads="1"/>
            </p:cNvSpPr>
            <p:nvPr/>
          </p:nvSpPr>
          <p:spPr bwMode="auto">
            <a:xfrm>
              <a:off x="3680" y="3430"/>
              <a:ext cx="6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0" dirty="0">
                  <a:solidFill>
                    <a:srgbClr val="000000"/>
                  </a:solidFill>
                </a:rPr>
                <a:t>= 0</a:t>
              </a:r>
            </a:p>
          </p:txBody>
        </p:sp>
        <p:sp>
          <p:nvSpPr>
            <p:cNvPr id="110638" name="Text Box 44"/>
            <p:cNvSpPr txBox="1">
              <a:spLocks noChangeArrowheads="1"/>
            </p:cNvSpPr>
            <p:nvPr/>
          </p:nvSpPr>
          <p:spPr bwMode="auto">
            <a:xfrm>
              <a:off x="1383" y="3430"/>
              <a:ext cx="8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0" dirty="0">
                  <a:solidFill>
                    <a:srgbClr val="000000"/>
                  </a:solidFill>
                </a:rPr>
                <a:t>Sum(</a:t>
              </a:r>
            </a:p>
          </p:txBody>
        </p:sp>
        <p:sp>
          <p:nvSpPr>
            <p:cNvPr id="38958" name="Text Box 45"/>
            <p:cNvSpPr txBox="1">
              <a:spLocks noChangeArrowheads="1"/>
            </p:cNvSpPr>
            <p:nvPr/>
          </p:nvSpPr>
          <p:spPr bwMode="auto">
            <a:xfrm>
              <a:off x="1685" y="3421"/>
              <a:ext cx="7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r>
                <a:rPr lang="en-US" sz="2400" dirty="0" smtClean="0">
                  <a:solidFill>
                    <a:srgbClr val="000000"/>
                  </a:solidFill>
                </a:rPr>
                <a:t>    </a:t>
              </a:r>
              <a:r>
                <a:rPr lang="en-US" sz="2400" b="0" dirty="0" smtClean="0">
                  <a:solidFill>
                    <a:srgbClr val="000000"/>
                  </a:solidFill>
                </a:rPr>
                <a:t>   ) </a:t>
              </a:r>
              <a:endParaRPr lang="en-US" sz="2400" b="0" dirty="0">
                <a:solidFill>
                  <a:srgbClr val="000000"/>
                </a:solidFill>
              </a:endParaRPr>
            </a:p>
          </p:txBody>
        </p:sp>
        <p:sp>
          <p:nvSpPr>
            <p:cNvPr id="38959" name="Text Box 46"/>
            <p:cNvSpPr txBox="1">
              <a:spLocks noChangeArrowheads="1"/>
            </p:cNvSpPr>
            <p:nvPr/>
          </p:nvSpPr>
          <p:spPr bwMode="auto">
            <a:xfrm>
              <a:off x="2496" y="3430"/>
              <a:ext cx="12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0" dirty="0" smtClean="0">
                  <a:solidFill>
                    <a:srgbClr val="000000"/>
                  </a:solidFill>
                </a:rPr>
                <a:t>Sum (       </a:t>
              </a:r>
              <a:r>
                <a:rPr lang="en-US" sz="2400" b="0" dirty="0">
                  <a:solidFill>
                    <a:srgbClr val="000000"/>
                  </a:solidFill>
                </a:rPr>
                <a:t>)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2895600" y="2133600"/>
            <a:ext cx="2590800" cy="2590800"/>
            <a:chOff x="3696" y="1344"/>
            <a:chExt cx="1632" cy="1632"/>
          </a:xfrm>
        </p:grpSpPr>
        <p:sp>
          <p:nvSpPr>
            <p:cNvPr id="38945" name="Rectangle 48"/>
            <p:cNvSpPr>
              <a:spLocks noChangeArrowheads="1"/>
            </p:cNvSpPr>
            <p:nvPr/>
          </p:nvSpPr>
          <p:spPr bwMode="auto">
            <a:xfrm>
              <a:off x="3696" y="1344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chemeClr val="bg1"/>
                </a:solidFill>
              </a:endParaRPr>
            </a:p>
          </p:txBody>
        </p:sp>
        <p:sp>
          <p:nvSpPr>
            <p:cNvPr id="38946" name="Rectangle 49"/>
            <p:cNvSpPr>
              <a:spLocks noChangeArrowheads="1"/>
            </p:cNvSpPr>
            <p:nvPr/>
          </p:nvSpPr>
          <p:spPr bwMode="auto">
            <a:xfrm>
              <a:off x="3696" y="1920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chemeClr val="bg1"/>
                </a:solidFill>
              </a:endParaRPr>
            </a:p>
          </p:txBody>
        </p:sp>
        <p:sp>
          <p:nvSpPr>
            <p:cNvPr id="38947" name="Rectangle 50"/>
            <p:cNvSpPr>
              <a:spLocks noChangeArrowheads="1"/>
            </p:cNvSpPr>
            <p:nvPr/>
          </p:nvSpPr>
          <p:spPr bwMode="auto">
            <a:xfrm>
              <a:off x="4848" y="2496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chemeClr val="bg1"/>
                </a:solidFill>
              </a:endParaRPr>
            </a:p>
          </p:txBody>
        </p:sp>
        <p:sp>
          <p:nvSpPr>
            <p:cNvPr id="38948" name="Rectangle 51"/>
            <p:cNvSpPr>
              <a:spLocks noChangeArrowheads="1"/>
            </p:cNvSpPr>
            <p:nvPr/>
          </p:nvSpPr>
          <p:spPr bwMode="auto">
            <a:xfrm>
              <a:off x="4848" y="1920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chemeClr val="bg1"/>
                </a:solidFill>
              </a:endParaRPr>
            </a:p>
          </p:txBody>
        </p:sp>
        <p:sp>
          <p:nvSpPr>
            <p:cNvPr id="38949" name="Rectangle 52"/>
            <p:cNvSpPr>
              <a:spLocks noChangeArrowheads="1"/>
            </p:cNvSpPr>
            <p:nvPr/>
          </p:nvSpPr>
          <p:spPr bwMode="auto">
            <a:xfrm>
              <a:off x="4848" y="1344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chemeClr val="bg1"/>
                </a:solidFill>
              </a:endParaRPr>
            </a:p>
          </p:txBody>
        </p:sp>
        <p:sp>
          <p:nvSpPr>
            <p:cNvPr id="38950" name="Rectangle 53"/>
            <p:cNvSpPr>
              <a:spLocks noChangeArrowheads="1"/>
            </p:cNvSpPr>
            <p:nvPr/>
          </p:nvSpPr>
          <p:spPr bwMode="auto">
            <a:xfrm>
              <a:off x="4272" y="1344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chemeClr val="bg1"/>
                </a:solidFill>
              </a:endParaRPr>
            </a:p>
          </p:txBody>
        </p:sp>
        <p:sp>
          <p:nvSpPr>
            <p:cNvPr id="38951" name="Rectangle 54"/>
            <p:cNvSpPr>
              <a:spLocks noChangeArrowheads="1"/>
            </p:cNvSpPr>
            <p:nvPr/>
          </p:nvSpPr>
          <p:spPr bwMode="auto">
            <a:xfrm>
              <a:off x="3696" y="2496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chemeClr val="bg1"/>
                </a:solidFill>
              </a:endParaRPr>
            </a:p>
          </p:txBody>
        </p:sp>
        <p:sp>
          <p:nvSpPr>
            <p:cNvPr id="38952" name="Rectangle 55"/>
            <p:cNvSpPr>
              <a:spLocks noChangeArrowheads="1"/>
            </p:cNvSpPr>
            <p:nvPr/>
          </p:nvSpPr>
          <p:spPr bwMode="auto">
            <a:xfrm>
              <a:off x="4272" y="2496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2895600" y="3048000"/>
            <a:ext cx="2590800" cy="1676400"/>
            <a:chOff x="3696" y="1920"/>
            <a:chExt cx="1632" cy="1056"/>
          </a:xfrm>
        </p:grpSpPr>
        <p:sp>
          <p:nvSpPr>
            <p:cNvPr id="38941" name="Rectangle 57"/>
            <p:cNvSpPr>
              <a:spLocks noChangeArrowheads="1"/>
            </p:cNvSpPr>
            <p:nvPr/>
          </p:nvSpPr>
          <p:spPr bwMode="auto">
            <a:xfrm>
              <a:off x="4848" y="2496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chemeClr val="bg1"/>
                </a:solidFill>
              </a:endParaRPr>
            </a:p>
          </p:txBody>
        </p:sp>
        <p:sp>
          <p:nvSpPr>
            <p:cNvPr id="38942" name="Rectangle 58"/>
            <p:cNvSpPr>
              <a:spLocks noChangeArrowheads="1"/>
            </p:cNvSpPr>
            <p:nvPr/>
          </p:nvSpPr>
          <p:spPr bwMode="auto">
            <a:xfrm>
              <a:off x="4848" y="1920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chemeClr val="bg1"/>
                </a:solidFill>
              </a:endParaRPr>
            </a:p>
          </p:txBody>
        </p:sp>
        <p:sp>
          <p:nvSpPr>
            <p:cNvPr id="38943" name="Rectangle 59"/>
            <p:cNvSpPr>
              <a:spLocks noChangeArrowheads="1"/>
            </p:cNvSpPr>
            <p:nvPr/>
          </p:nvSpPr>
          <p:spPr bwMode="auto">
            <a:xfrm>
              <a:off x="3696" y="2496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chemeClr val="bg1"/>
                </a:solidFill>
              </a:endParaRPr>
            </a:p>
          </p:txBody>
        </p:sp>
        <p:sp>
          <p:nvSpPr>
            <p:cNvPr id="38944" name="Rectangle 60"/>
            <p:cNvSpPr>
              <a:spLocks noChangeArrowheads="1"/>
            </p:cNvSpPr>
            <p:nvPr/>
          </p:nvSpPr>
          <p:spPr bwMode="auto">
            <a:xfrm>
              <a:off x="4272" y="1920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chemeClr val="bg1"/>
                </a:solidFill>
              </a:endParaRPr>
            </a:p>
          </p:txBody>
        </p:sp>
      </p:grpSp>
      <p:sp>
        <p:nvSpPr>
          <p:cNvPr id="12349" name="AutoShape 61"/>
          <p:cNvSpPr>
            <a:spLocks noChangeArrowheads="1"/>
          </p:cNvSpPr>
          <p:nvPr/>
        </p:nvSpPr>
        <p:spPr bwMode="auto">
          <a:xfrm>
            <a:off x="6324600" y="3657600"/>
            <a:ext cx="2536825" cy="914400"/>
          </a:xfrm>
          <a:prstGeom prst="wedgeRoundRectCallout">
            <a:avLst>
              <a:gd name="adj1" fmla="val 3005"/>
              <a:gd name="adj2" fmla="val -15138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0">
                <a:solidFill>
                  <a:srgbClr val="800000"/>
                </a:solidFill>
              </a:rPr>
              <a:t>Try to describe</a:t>
            </a:r>
            <a:br>
              <a:rPr lang="en-US" sz="2000" b="0">
                <a:solidFill>
                  <a:srgbClr val="800000"/>
                </a:solidFill>
              </a:rPr>
            </a:br>
            <a:r>
              <a:rPr lang="en-US" sz="2000" b="0">
                <a:solidFill>
                  <a:srgbClr val="800000"/>
                </a:solidFill>
              </a:rPr>
              <a:t>them in words</a:t>
            </a:r>
          </a:p>
        </p:txBody>
      </p:sp>
      <p:sp>
        <p:nvSpPr>
          <p:cNvPr id="12350" name="AutoShape 62"/>
          <p:cNvSpPr>
            <a:spLocks noChangeArrowheads="1"/>
          </p:cNvSpPr>
          <p:nvPr/>
        </p:nvSpPr>
        <p:spPr bwMode="auto">
          <a:xfrm>
            <a:off x="6172200" y="1219200"/>
            <a:ext cx="2743200" cy="1752600"/>
          </a:xfrm>
          <a:prstGeom prst="wedgeRoundRectCallout">
            <a:avLst>
              <a:gd name="adj1" fmla="val -73148"/>
              <a:gd name="adj2" fmla="val 71194"/>
              <a:gd name="adj3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2000" b="0" dirty="0">
                <a:solidFill>
                  <a:srgbClr val="800000"/>
                </a:solidFill>
              </a:rPr>
              <a:t>What other </a:t>
            </a:r>
            <a:br>
              <a:rPr lang="en-US" sz="2000" b="0" dirty="0">
                <a:solidFill>
                  <a:srgbClr val="800000"/>
                </a:solidFill>
              </a:rPr>
            </a:br>
            <a:r>
              <a:rPr lang="en-US" sz="2000" b="0" dirty="0">
                <a:solidFill>
                  <a:srgbClr val="800000"/>
                </a:solidFill>
              </a:rPr>
              <a:t>configurations</a:t>
            </a:r>
            <a:br>
              <a:rPr lang="en-US" sz="2000" b="0" dirty="0">
                <a:solidFill>
                  <a:srgbClr val="800000"/>
                </a:solidFill>
              </a:rPr>
            </a:br>
            <a:r>
              <a:rPr lang="en-US" sz="2000" b="0" dirty="0">
                <a:solidFill>
                  <a:srgbClr val="800000"/>
                </a:solidFill>
              </a:rPr>
              <a:t>like this</a:t>
            </a:r>
            <a:br>
              <a:rPr lang="en-US" sz="2000" b="0" dirty="0">
                <a:solidFill>
                  <a:srgbClr val="800000"/>
                </a:solidFill>
              </a:rPr>
            </a:br>
            <a:r>
              <a:rPr lang="en-US" sz="2000" b="0" dirty="0">
                <a:solidFill>
                  <a:srgbClr val="800000"/>
                </a:solidFill>
              </a:rPr>
              <a:t>give one sum</a:t>
            </a:r>
            <a:br>
              <a:rPr lang="en-US" sz="2000" b="0" dirty="0">
                <a:solidFill>
                  <a:srgbClr val="800000"/>
                </a:solidFill>
              </a:rPr>
            </a:br>
            <a:r>
              <a:rPr lang="en-US" sz="2000" b="0" dirty="0">
                <a:solidFill>
                  <a:srgbClr val="800000"/>
                </a:solidFill>
              </a:rPr>
              <a:t>equal to another?</a:t>
            </a:r>
          </a:p>
        </p:txBody>
      </p: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990600" y="3657600"/>
            <a:ext cx="319088" cy="1143000"/>
            <a:chOff x="990600" y="3657600"/>
            <a:chExt cx="318755" cy="1143000"/>
          </a:xfrm>
        </p:grpSpPr>
        <p:sp>
          <p:nvSpPr>
            <p:cNvPr id="38938" name="Rectangle 67"/>
            <p:cNvSpPr>
              <a:spLocks noChangeArrowheads="1"/>
            </p:cNvSpPr>
            <p:nvPr/>
          </p:nvSpPr>
          <p:spPr bwMode="auto">
            <a:xfrm>
              <a:off x="1004555" y="4086886"/>
              <a:ext cx="304800" cy="304800"/>
            </a:xfrm>
            <a:prstGeom prst="rect">
              <a:avLst/>
            </a:prstGeom>
            <a:solidFill>
              <a:srgbClr val="66FFCC"/>
            </a:solidFill>
            <a:ln w="9525">
              <a:solidFill>
                <a:srgbClr val="66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8939" name="Rectangle 76"/>
            <p:cNvSpPr>
              <a:spLocks noChangeArrowheads="1"/>
            </p:cNvSpPr>
            <p:nvPr/>
          </p:nvSpPr>
          <p:spPr bwMode="auto">
            <a:xfrm>
              <a:off x="1004555" y="3657600"/>
              <a:ext cx="304800" cy="304800"/>
            </a:xfrm>
            <a:prstGeom prst="rect">
              <a:avLst/>
            </a:prstGeom>
            <a:solidFill>
              <a:srgbClr val="66FFCC"/>
            </a:solidFill>
            <a:ln w="9525">
              <a:solidFill>
                <a:srgbClr val="66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40" name="Rectangle 80"/>
            <p:cNvSpPr>
              <a:spLocks noChangeArrowheads="1"/>
            </p:cNvSpPr>
            <p:nvPr/>
          </p:nvSpPr>
          <p:spPr bwMode="auto">
            <a:xfrm>
              <a:off x="990600" y="4495800"/>
              <a:ext cx="304800" cy="304800"/>
            </a:xfrm>
            <a:prstGeom prst="rect">
              <a:avLst/>
            </a:prstGeom>
            <a:solidFill>
              <a:srgbClr val="66FFCC"/>
            </a:solidFill>
            <a:ln w="9525">
              <a:solidFill>
                <a:srgbClr val="66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82"/>
          <p:cNvGrpSpPr>
            <a:grpSpLocks/>
          </p:cNvGrpSpPr>
          <p:nvPr/>
        </p:nvGrpSpPr>
        <p:grpSpPr bwMode="auto">
          <a:xfrm>
            <a:off x="609600" y="2514600"/>
            <a:ext cx="1066800" cy="304800"/>
            <a:chOff x="685800" y="2514600"/>
            <a:chExt cx="1066800" cy="304800"/>
          </a:xfrm>
        </p:grpSpPr>
        <p:sp>
          <p:nvSpPr>
            <p:cNvPr id="38935" name="Rectangle 64"/>
            <p:cNvSpPr>
              <a:spLocks noChangeArrowheads="1"/>
            </p:cNvSpPr>
            <p:nvPr/>
          </p:nvSpPr>
          <p:spPr bwMode="auto">
            <a:xfrm>
              <a:off x="1447800" y="2514600"/>
              <a:ext cx="3048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6" name="Rectangle 70"/>
            <p:cNvSpPr>
              <a:spLocks noChangeArrowheads="1"/>
            </p:cNvSpPr>
            <p:nvPr/>
          </p:nvSpPr>
          <p:spPr bwMode="auto">
            <a:xfrm>
              <a:off x="685800" y="2514600"/>
              <a:ext cx="3048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7" name="Rectangle 81"/>
            <p:cNvSpPr>
              <a:spLocks noChangeArrowheads="1"/>
            </p:cNvSpPr>
            <p:nvPr/>
          </p:nvSpPr>
          <p:spPr bwMode="auto">
            <a:xfrm>
              <a:off x="1066800" y="2514600"/>
              <a:ext cx="3048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609600" y="3654425"/>
            <a:ext cx="1081088" cy="1146175"/>
            <a:chOff x="609600" y="3654095"/>
            <a:chExt cx="1080755" cy="1146505"/>
          </a:xfrm>
        </p:grpSpPr>
        <p:sp>
          <p:nvSpPr>
            <p:cNvPr id="38932" name="Rectangle 77"/>
            <p:cNvSpPr>
              <a:spLocks noChangeArrowheads="1"/>
            </p:cNvSpPr>
            <p:nvPr/>
          </p:nvSpPr>
          <p:spPr bwMode="auto">
            <a:xfrm>
              <a:off x="1385555" y="3654095"/>
              <a:ext cx="304800" cy="304800"/>
            </a:xfrm>
            <a:prstGeom prst="rect">
              <a:avLst/>
            </a:prstGeom>
            <a:solidFill>
              <a:srgbClr val="66FFCC"/>
            </a:solidFill>
            <a:ln w="9525">
              <a:solidFill>
                <a:srgbClr val="66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  <p:sp>
          <p:nvSpPr>
            <p:cNvPr id="38933" name="Rectangle 79"/>
            <p:cNvSpPr>
              <a:spLocks noChangeArrowheads="1"/>
            </p:cNvSpPr>
            <p:nvPr/>
          </p:nvSpPr>
          <p:spPr bwMode="auto">
            <a:xfrm>
              <a:off x="609600" y="4495800"/>
              <a:ext cx="304800" cy="304800"/>
            </a:xfrm>
            <a:prstGeom prst="rect">
              <a:avLst/>
            </a:prstGeom>
            <a:solidFill>
              <a:srgbClr val="66FFCC"/>
            </a:solidFill>
            <a:ln w="9525">
              <a:solidFill>
                <a:srgbClr val="66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  <p:sp>
          <p:nvSpPr>
            <p:cNvPr id="38934" name="Text Box 82"/>
            <p:cNvSpPr txBox="1">
              <a:spLocks noChangeArrowheads="1"/>
            </p:cNvSpPr>
            <p:nvPr/>
          </p:nvSpPr>
          <p:spPr bwMode="auto">
            <a:xfrm>
              <a:off x="990600" y="3979863"/>
              <a:ext cx="381000" cy="461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0" dirty="0">
                  <a:solidFill>
                    <a:srgbClr val="000000"/>
                  </a:solidFill>
                  <a:latin typeface="Arial Narrow" charset="0"/>
                </a:rPr>
                <a:t>2</a:t>
              </a:r>
              <a:endParaRPr lang="en-US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609600" y="2133600"/>
            <a:ext cx="1066800" cy="1066800"/>
            <a:chOff x="685800" y="2133600"/>
            <a:chExt cx="1066800" cy="1066800"/>
          </a:xfrm>
        </p:grpSpPr>
        <p:sp>
          <p:nvSpPr>
            <p:cNvPr id="38929" name="Rectangle 65"/>
            <p:cNvSpPr>
              <a:spLocks noChangeArrowheads="1"/>
            </p:cNvSpPr>
            <p:nvPr/>
          </p:nvSpPr>
          <p:spPr bwMode="auto">
            <a:xfrm>
              <a:off x="1447800" y="2895600"/>
              <a:ext cx="3048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0" name="Rectangle 69"/>
            <p:cNvSpPr>
              <a:spLocks noChangeArrowheads="1"/>
            </p:cNvSpPr>
            <p:nvPr/>
          </p:nvSpPr>
          <p:spPr bwMode="auto">
            <a:xfrm>
              <a:off x="685800" y="2133600"/>
              <a:ext cx="3048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1" name="Text Box 72"/>
            <p:cNvSpPr txBox="1">
              <a:spLocks noChangeArrowheads="1"/>
            </p:cNvSpPr>
            <p:nvPr/>
          </p:nvSpPr>
          <p:spPr bwMode="auto">
            <a:xfrm>
              <a:off x="1066800" y="24384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0" dirty="0">
                  <a:solidFill>
                    <a:srgbClr val="000000"/>
                  </a:solidFill>
                  <a:latin typeface="Arial Narrow" charset="0"/>
                </a:rPr>
                <a:t>2</a:t>
              </a:r>
              <a:endParaRPr lang="en-US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79" name="Rounded Rectangular Callout 78"/>
          <p:cNvSpPr/>
          <p:nvPr/>
        </p:nvSpPr>
        <p:spPr bwMode="auto">
          <a:xfrm>
            <a:off x="6019800" y="4648200"/>
            <a:ext cx="2895600" cy="838200"/>
          </a:xfrm>
          <a:prstGeom prst="wedgeRoundRectCallout">
            <a:avLst>
              <a:gd name="adj1" fmla="val -36258"/>
              <a:gd name="adj2" fmla="val 87723"/>
              <a:gd name="adj3" fmla="val 16667"/>
            </a:avLst>
          </a:prstGeom>
          <a:solidFill>
            <a:srgbClr val="B9C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GB" sz="2000" b="0">
                <a:solidFill>
                  <a:srgbClr val="0000BF"/>
                </a:solidFill>
              </a:rPr>
              <a:t>Any colour-symmetric </a:t>
            </a:r>
            <a:br>
              <a:rPr lang="en-GB" sz="2000" b="0">
                <a:solidFill>
                  <a:srgbClr val="0000BF"/>
                </a:solidFill>
              </a:rPr>
            </a:br>
            <a:r>
              <a:rPr lang="en-GB" sz="2000" b="0">
                <a:solidFill>
                  <a:srgbClr val="0000BF"/>
                </a:solidFill>
              </a:rPr>
              <a:t>arrangement?</a:t>
            </a:r>
          </a:p>
        </p:txBody>
      </p:sp>
    </p:spTree>
    <p:extLst>
      <p:ext uri="{BB962C8B-B14F-4D97-AF65-F5344CB8AC3E}">
        <p14:creationId xmlns:p14="http://schemas.microsoft.com/office/powerpoint/2010/main" val="7186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" grpId="0" animBg="1" autoUpdateAnimBg="0"/>
      <p:bldP spid="12349" grpId="1" animBg="1"/>
      <p:bldP spid="12350" grpId="0" animBg="1" autoUpdateAnimBg="0"/>
      <p:bldP spid="12350" grpId="1" animBg="1"/>
      <p:bldP spid="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05800" cy="1104900"/>
          </a:xfrm>
        </p:spPr>
        <p:txBody>
          <a:bodyPr anchor="t"/>
          <a:lstStyle/>
          <a:p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More Magic Square Reasoning</a:t>
            </a: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2812452" y="1525432"/>
            <a:ext cx="3657600" cy="3657600"/>
            <a:chOff x="2832" y="1104"/>
            <a:chExt cx="2304" cy="2304"/>
          </a:xfrm>
        </p:grpSpPr>
        <p:sp>
          <p:nvSpPr>
            <p:cNvPr id="41005" name="Rectangle 4"/>
            <p:cNvSpPr>
              <a:spLocks noChangeArrowheads="1"/>
            </p:cNvSpPr>
            <p:nvPr/>
          </p:nvSpPr>
          <p:spPr bwMode="auto">
            <a:xfrm>
              <a:off x="2832" y="1104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6" name="Rectangle 5"/>
            <p:cNvSpPr>
              <a:spLocks noChangeArrowheads="1"/>
            </p:cNvSpPr>
            <p:nvPr/>
          </p:nvSpPr>
          <p:spPr bwMode="auto">
            <a:xfrm>
              <a:off x="3408" y="1104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7" name="Rectangle 6"/>
            <p:cNvSpPr>
              <a:spLocks noChangeArrowheads="1"/>
            </p:cNvSpPr>
            <p:nvPr/>
          </p:nvSpPr>
          <p:spPr bwMode="auto">
            <a:xfrm>
              <a:off x="3984" y="1104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8" name="Rectangle 7"/>
            <p:cNvSpPr>
              <a:spLocks noChangeArrowheads="1"/>
            </p:cNvSpPr>
            <p:nvPr/>
          </p:nvSpPr>
          <p:spPr bwMode="auto">
            <a:xfrm>
              <a:off x="4560" y="1104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9" name="Rectangle 8"/>
            <p:cNvSpPr>
              <a:spLocks noChangeArrowheads="1"/>
            </p:cNvSpPr>
            <p:nvPr/>
          </p:nvSpPr>
          <p:spPr bwMode="auto">
            <a:xfrm>
              <a:off x="2832" y="1680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10" name="Rectangle 9"/>
            <p:cNvSpPr>
              <a:spLocks noChangeArrowheads="1"/>
            </p:cNvSpPr>
            <p:nvPr/>
          </p:nvSpPr>
          <p:spPr bwMode="auto">
            <a:xfrm>
              <a:off x="3408" y="1680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11" name="Rectangle 10"/>
            <p:cNvSpPr>
              <a:spLocks noChangeArrowheads="1"/>
            </p:cNvSpPr>
            <p:nvPr/>
          </p:nvSpPr>
          <p:spPr bwMode="auto">
            <a:xfrm>
              <a:off x="3984" y="1680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12" name="Rectangle 11"/>
            <p:cNvSpPr>
              <a:spLocks noChangeArrowheads="1"/>
            </p:cNvSpPr>
            <p:nvPr/>
          </p:nvSpPr>
          <p:spPr bwMode="auto">
            <a:xfrm>
              <a:off x="4560" y="1680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13" name="Rectangle 12"/>
            <p:cNvSpPr>
              <a:spLocks noChangeArrowheads="1"/>
            </p:cNvSpPr>
            <p:nvPr/>
          </p:nvSpPr>
          <p:spPr bwMode="auto">
            <a:xfrm>
              <a:off x="2832" y="2256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14" name="Rectangle 13"/>
            <p:cNvSpPr>
              <a:spLocks noChangeArrowheads="1"/>
            </p:cNvSpPr>
            <p:nvPr/>
          </p:nvSpPr>
          <p:spPr bwMode="auto">
            <a:xfrm>
              <a:off x="3408" y="2256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15" name="Rectangle 14"/>
            <p:cNvSpPr>
              <a:spLocks noChangeArrowheads="1"/>
            </p:cNvSpPr>
            <p:nvPr/>
          </p:nvSpPr>
          <p:spPr bwMode="auto">
            <a:xfrm>
              <a:off x="3984" y="2256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16" name="Rectangle 15"/>
            <p:cNvSpPr>
              <a:spLocks noChangeArrowheads="1"/>
            </p:cNvSpPr>
            <p:nvPr/>
          </p:nvSpPr>
          <p:spPr bwMode="auto">
            <a:xfrm>
              <a:off x="4560" y="2256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17" name="Rectangle 16"/>
            <p:cNvSpPr>
              <a:spLocks noChangeArrowheads="1"/>
            </p:cNvSpPr>
            <p:nvPr/>
          </p:nvSpPr>
          <p:spPr bwMode="auto">
            <a:xfrm>
              <a:off x="2832" y="2832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18" name="Rectangle 17"/>
            <p:cNvSpPr>
              <a:spLocks noChangeArrowheads="1"/>
            </p:cNvSpPr>
            <p:nvPr/>
          </p:nvSpPr>
          <p:spPr bwMode="auto">
            <a:xfrm>
              <a:off x="3408" y="2832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19" name="Rectangle 18"/>
            <p:cNvSpPr>
              <a:spLocks noChangeArrowheads="1"/>
            </p:cNvSpPr>
            <p:nvPr/>
          </p:nvSpPr>
          <p:spPr bwMode="auto">
            <a:xfrm>
              <a:off x="3984" y="2832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20" name="Rectangle 19"/>
            <p:cNvSpPr>
              <a:spLocks noChangeArrowheads="1"/>
            </p:cNvSpPr>
            <p:nvPr/>
          </p:nvSpPr>
          <p:spPr bwMode="auto">
            <a:xfrm>
              <a:off x="4560" y="2832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895600" y="1600200"/>
            <a:ext cx="3505200" cy="3505200"/>
            <a:chOff x="2880" y="1152"/>
            <a:chExt cx="2208" cy="2208"/>
          </a:xfrm>
        </p:grpSpPr>
        <p:sp>
          <p:nvSpPr>
            <p:cNvPr id="40999" name="Rectangle 21"/>
            <p:cNvSpPr>
              <a:spLocks noChangeArrowheads="1"/>
            </p:cNvSpPr>
            <p:nvPr/>
          </p:nvSpPr>
          <p:spPr bwMode="auto">
            <a:xfrm>
              <a:off x="3456" y="1152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0" name="Rectangle 22"/>
            <p:cNvSpPr>
              <a:spLocks noChangeArrowheads="1"/>
            </p:cNvSpPr>
            <p:nvPr/>
          </p:nvSpPr>
          <p:spPr bwMode="auto">
            <a:xfrm>
              <a:off x="4032" y="1152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1" name="Rectangle 23"/>
            <p:cNvSpPr>
              <a:spLocks noChangeArrowheads="1"/>
            </p:cNvSpPr>
            <p:nvPr/>
          </p:nvSpPr>
          <p:spPr bwMode="auto">
            <a:xfrm>
              <a:off x="4608" y="1152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2" name="Rectangle 24"/>
            <p:cNvSpPr>
              <a:spLocks noChangeArrowheads="1"/>
            </p:cNvSpPr>
            <p:nvPr/>
          </p:nvSpPr>
          <p:spPr bwMode="auto">
            <a:xfrm>
              <a:off x="2880" y="1728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3" name="Rectangle 25"/>
            <p:cNvSpPr>
              <a:spLocks noChangeArrowheads="1"/>
            </p:cNvSpPr>
            <p:nvPr/>
          </p:nvSpPr>
          <p:spPr bwMode="auto">
            <a:xfrm>
              <a:off x="2880" y="2304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4" name="Rectangle 26"/>
            <p:cNvSpPr>
              <a:spLocks noChangeArrowheads="1"/>
            </p:cNvSpPr>
            <p:nvPr/>
          </p:nvSpPr>
          <p:spPr bwMode="auto">
            <a:xfrm>
              <a:off x="2880" y="2880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895600" y="1600200"/>
            <a:ext cx="3505200" cy="3505200"/>
            <a:chOff x="2880" y="1152"/>
            <a:chExt cx="2208" cy="2208"/>
          </a:xfrm>
        </p:grpSpPr>
        <p:sp>
          <p:nvSpPr>
            <p:cNvPr id="40991" name="Rectangle 28"/>
            <p:cNvSpPr>
              <a:spLocks noChangeArrowheads="1"/>
            </p:cNvSpPr>
            <p:nvPr/>
          </p:nvSpPr>
          <p:spPr bwMode="auto">
            <a:xfrm>
              <a:off x="3456" y="1728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2" name="Rectangle 29"/>
            <p:cNvSpPr>
              <a:spLocks noChangeArrowheads="1"/>
            </p:cNvSpPr>
            <p:nvPr/>
          </p:nvSpPr>
          <p:spPr bwMode="auto">
            <a:xfrm>
              <a:off x="4032" y="1728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3" name="Rectangle 30"/>
            <p:cNvSpPr>
              <a:spLocks noChangeArrowheads="1"/>
            </p:cNvSpPr>
            <p:nvPr/>
          </p:nvSpPr>
          <p:spPr bwMode="auto">
            <a:xfrm>
              <a:off x="4032" y="2304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4" name="Rectangle 31"/>
            <p:cNvSpPr>
              <a:spLocks noChangeArrowheads="1"/>
            </p:cNvSpPr>
            <p:nvPr/>
          </p:nvSpPr>
          <p:spPr bwMode="auto">
            <a:xfrm>
              <a:off x="2880" y="1152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5" name="Rectangle 32"/>
            <p:cNvSpPr>
              <a:spLocks noChangeArrowheads="1"/>
            </p:cNvSpPr>
            <p:nvPr/>
          </p:nvSpPr>
          <p:spPr bwMode="auto">
            <a:xfrm>
              <a:off x="4608" y="2880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6" name="Rectangle 33"/>
            <p:cNvSpPr>
              <a:spLocks noChangeArrowheads="1"/>
            </p:cNvSpPr>
            <p:nvPr/>
          </p:nvSpPr>
          <p:spPr bwMode="auto">
            <a:xfrm>
              <a:off x="4608" y="1152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7" name="Rectangle 34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8" name="Rectangle 35"/>
            <p:cNvSpPr>
              <a:spLocks noChangeArrowheads="1"/>
            </p:cNvSpPr>
            <p:nvPr/>
          </p:nvSpPr>
          <p:spPr bwMode="auto">
            <a:xfrm>
              <a:off x="2880" y="2880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2895600" y="1600200"/>
            <a:ext cx="3505200" cy="3505200"/>
            <a:chOff x="3888" y="1248"/>
            <a:chExt cx="2208" cy="2208"/>
          </a:xfrm>
        </p:grpSpPr>
        <p:sp>
          <p:nvSpPr>
            <p:cNvPr id="40987" name="Rectangle 37"/>
            <p:cNvSpPr>
              <a:spLocks noChangeArrowheads="1"/>
            </p:cNvSpPr>
            <p:nvPr/>
          </p:nvSpPr>
          <p:spPr bwMode="auto">
            <a:xfrm>
              <a:off x="5616" y="1248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8" name="Rectangle 38"/>
            <p:cNvSpPr>
              <a:spLocks noChangeArrowheads="1"/>
            </p:cNvSpPr>
            <p:nvPr/>
          </p:nvSpPr>
          <p:spPr bwMode="auto">
            <a:xfrm>
              <a:off x="4464" y="1824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9" name="Rectangle 39"/>
            <p:cNvSpPr>
              <a:spLocks noChangeArrowheads="1"/>
            </p:cNvSpPr>
            <p:nvPr/>
          </p:nvSpPr>
          <p:spPr bwMode="auto">
            <a:xfrm>
              <a:off x="5040" y="2400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0" name="Rectangle 40"/>
            <p:cNvSpPr>
              <a:spLocks noChangeArrowheads="1"/>
            </p:cNvSpPr>
            <p:nvPr/>
          </p:nvSpPr>
          <p:spPr bwMode="auto">
            <a:xfrm>
              <a:off x="3888" y="2976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971800" y="1752600"/>
            <a:ext cx="3352800" cy="3200400"/>
            <a:chOff x="1872" y="1248"/>
            <a:chExt cx="2112" cy="2016"/>
          </a:xfrm>
        </p:grpSpPr>
        <p:sp>
          <p:nvSpPr>
            <p:cNvPr id="40983" name="Line 42"/>
            <p:cNvSpPr>
              <a:spLocks noChangeShapeType="1"/>
            </p:cNvSpPr>
            <p:nvPr/>
          </p:nvSpPr>
          <p:spPr bwMode="auto">
            <a:xfrm>
              <a:off x="1872" y="1968"/>
              <a:ext cx="2064" cy="0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Line 43"/>
            <p:cNvSpPr>
              <a:spLocks noChangeShapeType="1"/>
            </p:cNvSpPr>
            <p:nvPr/>
          </p:nvSpPr>
          <p:spPr bwMode="auto">
            <a:xfrm>
              <a:off x="1872" y="2544"/>
              <a:ext cx="2112" cy="0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Line 44"/>
            <p:cNvSpPr>
              <a:spLocks noChangeShapeType="1"/>
            </p:cNvSpPr>
            <p:nvPr/>
          </p:nvSpPr>
          <p:spPr bwMode="auto">
            <a:xfrm flipV="1">
              <a:off x="2064" y="1248"/>
              <a:ext cx="0" cy="2016"/>
            </a:xfrm>
            <a:prstGeom prst="line">
              <a:avLst/>
            </a:prstGeom>
            <a:noFill/>
            <a:ln w="12700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Line 45"/>
            <p:cNvSpPr>
              <a:spLocks noChangeShapeType="1"/>
            </p:cNvSpPr>
            <p:nvPr/>
          </p:nvSpPr>
          <p:spPr bwMode="auto">
            <a:xfrm flipV="1">
              <a:off x="3792" y="1248"/>
              <a:ext cx="0" cy="2016"/>
            </a:xfrm>
            <a:prstGeom prst="line">
              <a:avLst/>
            </a:prstGeom>
            <a:noFill/>
            <a:ln w="12700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3048000" y="1676400"/>
            <a:ext cx="3352800" cy="3276600"/>
            <a:chOff x="288" y="1104"/>
            <a:chExt cx="2112" cy="2064"/>
          </a:xfrm>
        </p:grpSpPr>
        <p:sp>
          <p:nvSpPr>
            <p:cNvPr id="40977" name="Line 47"/>
            <p:cNvSpPr>
              <a:spLocks noChangeShapeType="1"/>
            </p:cNvSpPr>
            <p:nvPr/>
          </p:nvSpPr>
          <p:spPr bwMode="auto">
            <a:xfrm flipH="1" flipV="1">
              <a:off x="432" y="1152"/>
              <a:ext cx="1776" cy="2016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Line 48"/>
            <p:cNvSpPr>
              <a:spLocks noChangeShapeType="1"/>
            </p:cNvSpPr>
            <p:nvPr/>
          </p:nvSpPr>
          <p:spPr bwMode="auto">
            <a:xfrm>
              <a:off x="288" y="1872"/>
              <a:ext cx="2064" cy="0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Line 49"/>
            <p:cNvSpPr>
              <a:spLocks noChangeShapeType="1"/>
            </p:cNvSpPr>
            <p:nvPr/>
          </p:nvSpPr>
          <p:spPr bwMode="auto">
            <a:xfrm>
              <a:off x="288" y="2448"/>
              <a:ext cx="2112" cy="0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Line 50"/>
            <p:cNvSpPr>
              <a:spLocks noChangeShapeType="1"/>
            </p:cNvSpPr>
            <p:nvPr/>
          </p:nvSpPr>
          <p:spPr bwMode="auto">
            <a:xfrm flipV="1">
              <a:off x="2208" y="1152"/>
              <a:ext cx="0" cy="2016"/>
            </a:xfrm>
            <a:prstGeom prst="line">
              <a:avLst/>
            </a:prstGeom>
            <a:noFill/>
            <a:ln w="1270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Line 51"/>
            <p:cNvSpPr>
              <a:spLocks noChangeShapeType="1"/>
            </p:cNvSpPr>
            <p:nvPr/>
          </p:nvSpPr>
          <p:spPr bwMode="auto">
            <a:xfrm flipV="1">
              <a:off x="432" y="1152"/>
              <a:ext cx="1824" cy="1920"/>
            </a:xfrm>
            <a:prstGeom prst="line">
              <a:avLst/>
            </a:prstGeom>
            <a:noFill/>
            <a:ln w="1270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Line 52"/>
            <p:cNvSpPr>
              <a:spLocks noChangeShapeType="1"/>
            </p:cNvSpPr>
            <p:nvPr/>
          </p:nvSpPr>
          <p:spPr bwMode="auto">
            <a:xfrm flipV="1">
              <a:off x="432" y="1104"/>
              <a:ext cx="0" cy="2016"/>
            </a:xfrm>
            <a:prstGeom prst="line">
              <a:avLst/>
            </a:prstGeom>
            <a:noFill/>
            <a:ln w="1270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2362200" y="5516563"/>
            <a:ext cx="4800600" cy="579437"/>
            <a:chOff x="1296" y="3430"/>
            <a:chExt cx="3024" cy="365"/>
          </a:xfrm>
        </p:grpSpPr>
        <p:sp>
          <p:nvSpPr>
            <p:cNvPr id="40970" name="Rectangle 54"/>
            <p:cNvSpPr>
              <a:spLocks noChangeArrowheads="1"/>
            </p:cNvSpPr>
            <p:nvPr/>
          </p:nvSpPr>
          <p:spPr bwMode="auto">
            <a:xfrm>
              <a:off x="1900" y="3435"/>
              <a:ext cx="356" cy="35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  <p:sp>
          <p:nvSpPr>
            <p:cNvPr id="40971" name="Rectangle 55"/>
            <p:cNvSpPr>
              <a:spLocks noChangeArrowheads="1"/>
            </p:cNvSpPr>
            <p:nvPr/>
          </p:nvSpPr>
          <p:spPr bwMode="auto">
            <a:xfrm>
              <a:off x="3100" y="3435"/>
              <a:ext cx="356" cy="35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  <p:sp>
          <p:nvSpPr>
            <p:cNvPr id="40972" name="Text Box 56"/>
            <p:cNvSpPr txBox="1">
              <a:spLocks noChangeArrowheads="1"/>
            </p:cNvSpPr>
            <p:nvPr/>
          </p:nvSpPr>
          <p:spPr bwMode="auto">
            <a:xfrm>
              <a:off x="2324" y="3430"/>
              <a:ext cx="35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rgbClr val="000000"/>
                  </a:solidFill>
                  <a:latin typeface="Arial Narrow" charset="0"/>
                </a:rPr>
                <a:t>–</a:t>
              </a:r>
            </a:p>
          </p:txBody>
        </p:sp>
        <p:sp>
          <p:nvSpPr>
            <p:cNvPr id="40973" name="Text Box 57"/>
            <p:cNvSpPr txBox="1">
              <a:spLocks noChangeArrowheads="1"/>
            </p:cNvSpPr>
            <p:nvPr/>
          </p:nvSpPr>
          <p:spPr bwMode="auto">
            <a:xfrm>
              <a:off x="3680" y="3430"/>
              <a:ext cx="6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rgbClr val="000000"/>
                  </a:solidFill>
                  <a:latin typeface="Arial Narrow" charset="0"/>
                </a:rPr>
                <a:t>= 0</a:t>
              </a:r>
            </a:p>
          </p:txBody>
        </p:sp>
        <p:sp>
          <p:nvSpPr>
            <p:cNvPr id="40974" name="Text Box 58"/>
            <p:cNvSpPr txBox="1">
              <a:spLocks noChangeArrowheads="1"/>
            </p:cNvSpPr>
            <p:nvPr/>
          </p:nvSpPr>
          <p:spPr bwMode="auto">
            <a:xfrm>
              <a:off x="1296" y="3430"/>
              <a:ext cx="8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rgbClr val="000000"/>
                  </a:solidFill>
                  <a:latin typeface="Arial Narrow" charset="0"/>
                </a:rPr>
                <a:t>Sum(</a:t>
              </a:r>
            </a:p>
          </p:txBody>
        </p:sp>
        <p:sp>
          <p:nvSpPr>
            <p:cNvPr id="40975" name="Text Box 59"/>
            <p:cNvSpPr txBox="1">
              <a:spLocks noChangeArrowheads="1"/>
            </p:cNvSpPr>
            <p:nvPr/>
          </p:nvSpPr>
          <p:spPr bwMode="auto">
            <a:xfrm>
              <a:off x="1814" y="3430"/>
              <a:ext cx="5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r>
                <a:rPr lang="en-US" sz="3200" b="0">
                  <a:solidFill>
                    <a:srgbClr val="000000"/>
                  </a:solidFill>
                  <a:latin typeface="Arial Narrow" charset="0"/>
                </a:rPr>
                <a:t>       )</a:t>
              </a:r>
            </a:p>
          </p:txBody>
        </p:sp>
        <p:sp>
          <p:nvSpPr>
            <p:cNvPr id="40976" name="Text Box 60"/>
            <p:cNvSpPr txBox="1">
              <a:spLocks noChangeArrowheads="1"/>
            </p:cNvSpPr>
            <p:nvPr/>
          </p:nvSpPr>
          <p:spPr bwMode="auto">
            <a:xfrm>
              <a:off x="2496" y="3430"/>
              <a:ext cx="115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rgbClr val="000000"/>
                  </a:solidFill>
                  <a:latin typeface="Arial Narrow" charset="0"/>
                </a:rPr>
                <a:t>Sum(      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890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Throat Clearing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764704"/>
            <a:ext cx="8496944" cy="2952328"/>
          </a:xfrm>
        </p:spPr>
        <p:txBody>
          <a:bodyPr/>
          <a:lstStyle/>
          <a:p>
            <a:r>
              <a:rPr lang="en-GB" dirty="0"/>
              <a:t>Everything said here is a conjecture …</a:t>
            </a:r>
          </a:p>
          <a:p>
            <a:pPr marL="457200" lvl="1" indent="0">
              <a:buNone/>
            </a:pPr>
            <a:r>
              <a:rPr lang="en-GB" dirty="0"/>
              <a:t>… to be tested in your experience</a:t>
            </a:r>
          </a:p>
          <a:p>
            <a:r>
              <a:rPr lang="en-GB" dirty="0"/>
              <a:t>My approach is fundamentally phenomenological …</a:t>
            </a:r>
            <a:br>
              <a:rPr lang="en-GB" dirty="0"/>
            </a:br>
            <a:r>
              <a:rPr lang="en-GB" dirty="0"/>
              <a:t>I am interested in lived experience.</a:t>
            </a:r>
          </a:p>
          <a:p>
            <a:r>
              <a:rPr lang="en-GB" dirty="0"/>
              <a:t>Radical version: my task is to evoke awareness (noticing)</a:t>
            </a:r>
          </a:p>
          <a:p>
            <a:r>
              <a:rPr lang="en-GB" dirty="0"/>
              <a:t>So, what you get from this session will be mostly …</a:t>
            </a:r>
          </a:p>
          <a:p>
            <a:pPr marL="457200" lvl="1" indent="0">
              <a:buNone/>
            </a:pPr>
            <a:r>
              <a:rPr lang="en-GB" dirty="0"/>
              <a:t>… what you notice happening inside you!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789040"/>
            <a:ext cx="2235200" cy="162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3933056"/>
            <a:ext cx="33650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chemeClr val="accent3">
                    <a:lumMod val="50000"/>
                  </a:schemeClr>
                </a:solidFill>
              </a:rPr>
              <a:t>Who takes initiative?</a:t>
            </a:r>
          </a:p>
          <a:p>
            <a:r>
              <a:rPr lang="en-GB" sz="2000" b="0" dirty="0" smtClean="0">
                <a:solidFill>
                  <a:schemeClr val="accent3">
                    <a:lumMod val="50000"/>
                  </a:schemeClr>
                </a:solidFill>
              </a:rPr>
              <a:t>Who makes choices?</a:t>
            </a:r>
          </a:p>
          <a:p>
            <a:r>
              <a:rPr lang="en-GB" sz="2000" b="0" dirty="0" smtClean="0">
                <a:solidFill>
                  <a:schemeClr val="accent3">
                    <a:lumMod val="50000"/>
                  </a:schemeClr>
                </a:solidFill>
              </a:rPr>
              <a:t>What is being attended to?</a:t>
            </a:r>
            <a:endParaRPr lang="en-GB" sz="2000" b="0" dirty="0">
              <a:solidFill>
                <a:schemeClr val="bg1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300192" y="3429000"/>
            <a:ext cx="2808312" cy="1512168"/>
          </a:xfrm>
          <a:prstGeom prst="wedgeRoundRectCallout">
            <a:avLst>
              <a:gd name="adj1" fmla="val -73601"/>
              <a:gd name="adj2" fmla="val -4537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70000"/>
              </a:lnSpc>
              <a:defRPr/>
            </a:pPr>
            <a:endParaRPr lang="en-US" sz="1600" b="0" dirty="0">
              <a:solidFill>
                <a:srgbClr val="FFFF66"/>
              </a:solidFill>
              <a:latin typeface="Chalkboard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1800" b="0" dirty="0">
                <a:solidFill>
                  <a:srgbClr val="800040"/>
                </a:solidFill>
                <a:latin typeface="Chalkboard" charset="0"/>
              </a:rPr>
              <a:t>Avoid the teaching of </a:t>
            </a:r>
            <a:br>
              <a:rPr lang="en-US" sz="1800" b="0" dirty="0">
                <a:solidFill>
                  <a:srgbClr val="800040"/>
                </a:solidFill>
                <a:latin typeface="Chalkboard" charset="0"/>
              </a:rPr>
            </a:br>
            <a:r>
              <a:rPr lang="en-US" sz="1800" b="0" dirty="0">
                <a:solidFill>
                  <a:srgbClr val="800040"/>
                </a:solidFill>
                <a:latin typeface="Chalkboard" charset="0"/>
              </a:rPr>
              <a:t>speculators,</a:t>
            </a:r>
            <a:br>
              <a:rPr lang="en-US" sz="1800" b="0" dirty="0">
                <a:solidFill>
                  <a:srgbClr val="800040"/>
                </a:solidFill>
                <a:latin typeface="Chalkboard" charset="0"/>
              </a:rPr>
            </a:br>
            <a:r>
              <a:rPr lang="en-US" sz="1800" b="0" dirty="0">
                <a:solidFill>
                  <a:srgbClr val="800040"/>
                </a:solidFill>
                <a:latin typeface="Chalkboard" charset="0"/>
              </a:rPr>
              <a:t>whose </a:t>
            </a:r>
            <a:r>
              <a:rPr lang="en-US" sz="1800" b="0" dirty="0" err="1">
                <a:solidFill>
                  <a:srgbClr val="800040"/>
                </a:solidFill>
                <a:latin typeface="Chalkboard" charset="0"/>
              </a:rPr>
              <a:t>judgements</a:t>
            </a:r>
            <a:r>
              <a:rPr lang="en-US" sz="1800" b="0" dirty="0">
                <a:solidFill>
                  <a:srgbClr val="800040"/>
                </a:solidFill>
                <a:latin typeface="Chalkboard" charset="0"/>
              </a:rPr>
              <a:t> are </a:t>
            </a:r>
            <a:br>
              <a:rPr lang="en-US" sz="1800" b="0" dirty="0">
                <a:solidFill>
                  <a:srgbClr val="800040"/>
                </a:solidFill>
                <a:latin typeface="Chalkboard" charset="0"/>
              </a:rPr>
            </a:br>
            <a:r>
              <a:rPr lang="en-US" sz="1800" b="0" dirty="0">
                <a:solidFill>
                  <a:srgbClr val="800040"/>
                </a:solidFill>
                <a:latin typeface="Chalkboard" charset="0"/>
              </a:rPr>
              <a:t>not confirmed </a:t>
            </a:r>
            <a:br>
              <a:rPr lang="en-US" sz="1800" b="0" dirty="0">
                <a:solidFill>
                  <a:srgbClr val="800040"/>
                </a:solidFill>
                <a:latin typeface="Chalkboard" charset="0"/>
              </a:rPr>
            </a:br>
            <a:r>
              <a:rPr lang="en-US" sz="1800" b="0" dirty="0">
                <a:solidFill>
                  <a:srgbClr val="800040"/>
                </a:solidFill>
                <a:latin typeface="Chalkboard" charset="0"/>
              </a:rPr>
              <a:t>by experience</a:t>
            </a:r>
            <a:r>
              <a:rPr lang="en-US" sz="1800" dirty="0">
                <a:solidFill>
                  <a:srgbClr val="800040"/>
                </a:solidFill>
                <a:latin typeface="Chalkboard" charset="0"/>
              </a:rPr>
              <a:t>.</a:t>
            </a:r>
            <a:br>
              <a:rPr lang="en-US" sz="1800" dirty="0">
                <a:solidFill>
                  <a:srgbClr val="800040"/>
                </a:solidFill>
                <a:latin typeface="Chalkboard" charset="0"/>
              </a:rPr>
            </a:br>
            <a:r>
              <a:rPr lang="en-US" sz="1600" dirty="0">
                <a:solidFill>
                  <a:srgbClr val="800040"/>
                </a:solidFill>
                <a:latin typeface="Chalkboard" charset="0"/>
              </a:rPr>
              <a:t> </a:t>
            </a:r>
            <a:r>
              <a:rPr lang="en-US" sz="1400" b="0" dirty="0">
                <a:solidFill>
                  <a:srgbClr val="800040"/>
                </a:solidFill>
                <a:latin typeface="Chalkboard" charset="0"/>
              </a:rPr>
              <a:t>(Leonardo Da Vinci</a:t>
            </a:r>
            <a:r>
              <a:rPr lang="en-US" sz="1400" dirty="0">
                <a:solidFill>
                  <a:srgbClr val="800040"/>
                </a:solidFill>
                <a:latin typeface="Chalkboard" charset="0"/>
              </a:rPr>
              <a:t>)</a:t>
            </a:r>
            <a:endParaRPr lang="en-US" sz="1400" dirty="0">
              <a:latin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9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</a:t>
            </a:r>
            <a:endParaRPr lang="en-GB" dirty="0"/>
          </a:p>
        </p:txBody>
      </p:sp>
      <p:sp>
        <p:nvSpPr>
          <p:cNvPr id="90" name="Content Placeholder 8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Withdrawing from action</a:t>
            </a:r>
          </a:p>
          <a:p>
            <a:r>
              <a:rPr lang="en-GB" dirty="0" smtClean="0"/>
              <a:t>Becoming aware of an action, or a relationship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NOT</a:t>
            </a:r>
            <a:r>
              <a:rPr lang="en-GB" dirty="0" smtClean="0"/>
              <a:t> ‘telling them so they remember’</a:t>
            </a:r>
            <a:br>
              <a:rPr lang="en-GB" dirty="0" smtClean="0"/>
            </a:br>
            <a:r>
              <a:rPr lang="en-GB" b="1" dirty="0" smtClean="0">
                <a:solidFill>
                  <a:srgbClr val="008000"/>
                </a:solidFill>
              </a:rPr>
              <a:t>BUT rather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immersing them in a culture of mathematical practices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7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Mathematical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</a:t>
            </a:r>
            <a:r>
              <a:rPr lang="en-GB" dirty="0" smtClean="0"/>
              <a:t>might you describe </a:t>
            </a:r>
            <a:r>
              <a:rPr lang="en-GB" dirty="0"/>
              <a:t>the mathematical thinking you have done so far today?</a:t>
            </a:r>
          </a:p>
          <a:p>
            <a:r>
              <a:rPr lang="en-GB" dirty="0"/>
              <a:t>How could you incorporate that into students</a:t>
            </a:r>
            <a:r>
              <a:rPr lang="en-GB" dirty="0" smtClean="0"/>
              <a:t>’ </a:t>
            </a:r>
            <a:r>
              <a:rPr lang="en-GB" dirty="0"/>
              <a:t>learning</a:t>
            </a:r>
            <a:r>
              <a:rPr lang="en-GB" dirty="0" smtClean="0"/>
              <a:t>?</a:t>
            </a:r>
          </a:p>
          <a:p>
            <a:r>
              <a:rPr lang="en-GB" dirty="0" smtClean="0"/>
              <a:t>What have you been attending to:</a:t>
            </a:r>
          </a:p>
          <a:p>
            <a:pPr lvl="1"/>
            <a:r>
              <a:rPr lang="en-GB" dirty="0" smtClean="0"/>
              <a:t>Results?</a:t>
            </a:r>
          </a:p>
          <a:p>
            <a:pPr lvl="1"/>
            <a:r>
              <a:rPr lang="en-GB" dirty="0" smtClean="0"/>
              <a:t>Actions?</a:t>
            </a:r>
          </a:p>
          <a:p>
            <a:pPr lvl="1"/>
            <a:r>
              <a:rPr lang="en-GB" dirty="0" smtClean="0"/>
              <a:t>Effectiveness of actions?</a:t>
            </a:r>
          </a:p>
          <a:p>
            <a:pPr lvl="1"/>
            <a:r>
              <a:rPr lang="en-GB" dirty="0" smtClean="0"/>
              <a:t>Where effective actions came from or how they arose?</a:t>
            </a:r>
          </a:p>
          <a:p>
            <a:pPr lvl="1"/>
            <a:r>
              <a:rPr lang="en-GB" dirty="0" smtClean="0"/>
              <a:t>What you could make use of in the future?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56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as Self-Explanation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1728192"/>
          </a:xfrm>
        </p:spPr>
        <p:txBody>
          <a:bodyPr/>
          <a:lstStyle/>
          <a:p>
            <a:r>
              <a:rPr lang="en-GB" dirty="0"/>
              <a:t>What struck you during this session?</a:t>
            </a:r>
          </a:p>
          <a:p>
            <a:r>
              <a:rPr lang="en-GB" dirty="0"/>
              <a:t>What for you were the main points (cognition)?</a:t>
            </a:r>
          </a:p>
          <a:p>
            <a:r>
              <a:rPr lang="en-GB" dirty="0"/>
              <a:t>What were the dominant emotions evoked? (affect)?</a:t>
            </a:r>
          </a:p>
          <a:p>
            <a:r>
              <a:rPr lang="en-GB" dirty="0"/>
              <a:t>What actions might you want to pursue further? (Awareness)</a:t>
            </a:r>
          </a:p>
        </p:txBody>
      </p:sp>
    </p:spTree>
    <p:extLst>
      <p:ext uri="{BB962C8B-B14F-4D97-AF65-F5344CB8AC3E}">
        <p14:creationId xmlns:p14="http://schemas.microsoft.com/office/powerpoint/2010/main" val="317565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Powers &amp; Themes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196752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>
                <a:solidFill>
                  <a:srgbClr val="FF0000"/>
                </a:solidFill>
              </a:rPr>
              <a:t>Powers</a:t>
            </a:r>
          </a:p>
          <a:p>
            <a:pPr algn="ctr"/>
            <a:r>
              <a:rPr lang="en-GB" sz="2400" b="0">
                <a:solidFill>
                  <a:srgbClr val="0000FF"/>
                </a:solidFill>
              </a:rPr>
              <a:t>Imagining &amp; Expressing</a:t>
            </a:r>
          </a:p>
          <a:p>
            <a:pPr algn="ctr"/>
            <a:r>
              <a:rPr lang="en-GB" sz="2400" b="0">
                <a:solidFill>
                  <a:srgbClr val="0000FF"/>
                </a:solidFill>
              </a:rPr>
              <a:t>Conjecturing &amp; Convincing</a:t>
            </a:r>
          </a:p>
          <a:p>
            <a:pPr algn="ctr"/>
            <a:r>
              <a:rPr lang="en-GB" sz="2400" b="0">
                <a:solidFill>
                  <a:srgbClr val="0000FF"/>
                </a:solidFill>
              </a:rPr>
              <a:t>Specialising &amp; Generalising</a:t>
            </a:r>
          </a:p>
          <a:p>
            <a:pPr algn="ctr"/>
            <a:r>
              <a:rPr lang="en-GB" sz="2400" b="0">
                <a:solidFill>
                  <a:srgbClr val="0000FF"/>
                </a:solidFill>
              </a:rPr>
              <a:t>Organising &amp; Characterising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3888" y="3212976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>
                <a:solidFill>
                  <a:srgbClr val="FF0000"/>
                </a:solidFill>
              </a:rPr>
              <a:t>Themes</a:t>
            </a:r>
          </a:p>
          <a:p>
            <a:pPr algn="ctr"/>
            <a:r>
              <a:rPr lang="en-GB" sz="2400" b="0">
                <a:solidFill>
                  <a:srgbClr val="0000FF"/>
                </a:solidFill>
              </a:rPr>
              <a:t>Doing &amp; Undoing</a:t>
            </a:r>
          </a:p>
          <a:p>
            <a:pPr algn="ctr"/>
            <a:r>
              <a:rPr lang="en-GB" sz="2400" b="0">
                <a:solidFill>
                  <a:srgbClr val="0000FF"/>
                </a:solidFill>
              </a:rPr>
              <a:t>Invariance in the midst of change</a:t>
            </a:r>
          </a:p>
          <a:p>
            <a:pPr algn="ctr"/>
            <a:r>
              <a:rPr lang="en-GB" sz="2400" b="0">
                <a:solidFill>
                  <a:srgbClr val="0000FF"/>
                </a:solidFill>
              </a:rPr>
              <a:t>Freedom &amp; Constraint</a:t>
            </a:r>
          </a:p>
          <a:p>
            <a:pPr algn="ctr"/>
            <a:r>
              <a:rPr lang="en-GB" sz="2400" b="0">
                <a:solidFill>
                  <a:srgbClr val="0000FF"/>
                </a:solidFill>
              </a:rPr>
              <a:t>Restricting &amp; Extending</a:t>
            </a:r>
          </a:p>
        </p:txBody>
      </p:sp>
    </p:spTree>
    <p:extLst>
      <p:ext uri="{BB962C8B-B14F-4D97-AF65-F5344CB8AC3E}">
        <p14:creationId xmlns:p14="http://schemas.microsoft.com/office/powerpoint/2010/main" val="122784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 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7727950" cy="1008112"/>
          </a:xfrm>
        </p:spPr>
        <p:txBody>
          <a:bodyPr/>
          <a:lstStyle/>
          <a:p>
            <a:r>
              <a:rPr lang="en-GB" dirty="0" err="1" smtClean="0"/>
              <a:t>PMTh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eta.com</a:t>
            </a:r>
            <a:endParaRPr lang="en-GB" dirty="0"/>
          </a:p>
          <a:p>
            <a:r>
              <a:rPr lang="en-GB" dirty="0" err="1" smtClean="0">
                <a:solidFill>
                  <a:schemeClr val="bg1"/>
                </a:solidFill>
              </a:rPr>
              <a:t>john.mason</a:t>
            </a:r>
            <a:r>
              <a:rPr lang="en-GB" dirty="0" err="1">
                <a:solidFill>
                  <a:schemeClr val="bg1"/>
                </a:solidFill>
              </a:rPr>
              <a:t>@open.ac.uk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528" y="1988840"/>
            <a:ext cx="8136904" cy="36724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Pct val="75000"/>
              <a:buFont typeface="Wingdings" charset="2"/>
              <a:buChar char="v"/>
              <a:defRPr sz="2800">
                <a:solidFill>
                  <a:srgbClr val="800000"/>
                </a:solidFill>
                <a:effectLst/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–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400" b="0" dirty="0" smtClean="0">
                <a:solidFill>
                  <a:srgbClr val="3400FF"/>
                </a:solidFill>
              </a:rPr>
              <a:t>Designing &amp; Using Mathematical Tasks (</a:t>
            </a:r>
            <a:r>
              <a:rPr lang="en-GB" sz="2400" b="0" dirty="0" err="1" smtClean="0">
                <a:solidFill>
                  <a:srgbClr val="3400FF"/>
                </a:solidFill>
              </a:rPr>
              <a:t>Tarquin</a:t>
            </a:r>
            <a:r>
              <a:rPr lang="en-GB" sz="2400" b="0" dirty="0" smtClean="0">
                <a:solidFill>
                  <a:srgbClr val="3400FF"/>
                </a:solidFill>
              </a:rPr>
              <a:t>)</a:t>
            </a:r>
          </a:p>
          <a:p>
            <a:r>
              <a:rPr lang="en-GB" sz="2400" b="0" dirty="0" smtClean="0"/>
              <a:t>Mathematics as a Constructive Enterprise (Erlbaum)</a:t>
            </a:r>
          </a:p>
          <a:p>
            <a:r>
              <a:rPr lang="en-GB" sz="2400" b="0" dirty="0">
                <a:solidFill>
                  <a:schemeClr val="accent3">
                    <a:lumMod val="50000"/>
                  </a:schemeClr>
                </a:solidFill>
              </a:rPr>
              <a:t>Thinking Mathematically (Pearson) </a:t>
            </a:r>
          </a:p>
          <a:p>
            <a:r>
              <a:rPr lang="en-GB" sz="2400" b="0" dirty="0" smtClean="0"/>
              <a:t>Key </a:t>
            </a:r>
            <a:r>
              <a:rPr lang="en-GB" sz="2400" b="0" dirty="0"/>
              <a:t>I</a:t>
            </a:r>
            <a:r>
              <a:rPr lang="en-GB" sz="2400" b="0" dirty="0" smtClean="0"/>
              <a:t>deas </a:t>
            </a:r>
            <a:r>
              <a:rPr lang="en-GB" sz="2400" b="0" dirty="0"/>
              <a:t>in Mathematics (OUP)</a:t>
            </a:r>
          </a:p>
          <a:p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</a:rPr>
              <a:t>Researching </a:t>
            </a:r>
            <a:r>
              <a:rPr lang="en-GB" sz="2400" b="0" dirty="0">
                <a:solidFill>
                  <a:schemeClr val="accent3">
                    <a:lumMod val="50000"/>
                  </a:schemeClr>
                </a:solidFill>
              </a:rPr>
              <a:t>Your </a:t>
            </a: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</a:rPr>
              <a:t>Own Practice </a:t>
            </a:r>
            <a:r>
              <a:rPr lang="en-GB" sz="2400" b="0" dirty="0">
                <a:solidFill>
                  <a:schemeClr val="accent3">
                    <a:lumMod val="50000"/>
                  </a:schemeClr>
                </a:solidFill>
              </a:rPr>
              <a:t>Using The Discipline of Noticing (</a:t>
            </a:r>
            <a:r>
              <a:rPr lang="en-GB" sz="2400" b="0" dirty="0" err="1">
                <a:solidFill>
                  <a:schemeClr val="accent3">
                    <a:lumMod val="50000"/>
                  </a:schemeClr>
                </a:solidFill>
              </a:rPr>
              <a:t>RoutledgeFalmer</a:t>
            </a:r>
            <a:r>
              <a:rPr lang="en-GB" sz="2400" b="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r>
              <a:rPr lang="en-GB" sz="2400" b="0" dirty="0">
                <a:solidFill>
                  <a:schemeClr val="bg1"/>
                </a:solidFill>
              </a:rPr>
              <a:t>Questions and Prompts</a:t>
            </a:r>
            <a:r>
              <a:rPr lang="en-GB" sz="2400" b="0" dirty="0" smtClean="0">
                <a:solidFill>
                  <a:schemeClr val="bg1"/>
                </a:solidFill>
              </a:rPr>
              <a:t>: (</a:t>
            </a:r>
            <a:r>
              <a:rPr lang="en-GB" sz="2400" b="0" dirty="0">
                <a:solidFill>
                  <a:schemeClr val="bg1"/>
                </a:solidFill>
              </a:rPr>
              <a:t>ATM)</a:t>
            </a:r>
          </a:p>
          <a:p>
            <a:r>
              <a:rPr lang="en-GB" altLang="ko-KR" sz="2400" b="0" dirty="0" smtClean="0">
                <a:solidFill>
                  <a:srgbClr val="3400FF"/>
                </a:solidFill>
              </a:rPr>
              <a:t>Annual Institute for Mathematical Pedagogy </a:t>
            </a:r>
            <a:br>
              <a:rPr lang="en-GB" altLang="ko-KR" sz="2400" b="0" dirty="0" smtClean="0">
                <a:solidFill>
                  <a:srgbClr val="3400FF"/>
                </a:solidFill>
              </a:rPr>
            </a:br>
            <a:r>
              <a:rPr lang="en-GB" altLang="ko-KR" sz="2400" b="0" dirty="0" smtClean="0">
                <a:solidFill>
                  <a:srgbClr val="3400FF"/>
                </a:solidFill>
              </a:rPr>
              <a:t>(end of July: see </a:t>
            </a:r>
            <a:r>
              <a:rPr lang="en-GB" altLang="ko-KR" sz="2400" b="0" dirty="0" err="1" smtClean="0">
                <a:solidFill>
                  <a:srgbClr val="3400FF"/>
                </a:solidFill>
              </a:rPr>
              <a:t>PMTheta.com</a:t>
            </a:r>
            <a:r>
              <a:rPr lang="en-GB" altLang="ko-KR" sz="2400" b="0" dirty="0" smtClean="0">
                <a:solidFill>
                  <a:srgbClr val="3400FF"/>
                </a:solidFill>
              </a:rPr>
              <a:t>)</a:t>
            </a:r>
            <a:endParaRPr lang="en-GB" altLang="ko-KR" sz="2400" b="0" dirty="0">
              <a:solidFill>
                <a:srgbClr val="3400FF"/>
              </a:solidFill>
            </a:endParaRPr>
          </a:p>
          <a:p>
            <a:endParaRPr lang="en-GB" sz="2400" b="0" dirty="0"/>
          </a:p>
          <a:p>
            <a:endParaRPr lang="en-GB" sz="2400" b="0" dirty="0"/>
          </a:p>
          <a:p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190161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Possibilities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Tower Distributions</a:t>
            </a:r>
          </a:p>
          <a:p>
            <a:r>
              <a:rPr lang="en-GB"/>
              <a:t>Ordering Perspectives</a:t>
            </a:r>
          </a:p>
          <a:p>
            <a:r>
              <a:rPr lang="en-GB"/>
              <a:t>Projections</a:t>
            </a:r>
          </a:p>
          <a:p>
            <a:r>
              <a:rPr lang="en-GB"/>
              <a:t>Scaling from different centres</a:t>
            </a:r>
          </a:p>
          <a:p>
            <a:r>
              <a:rPr lang="en-GB"/>
              <a:t>Exploiting Area Relationships (Fraction adding)</a:t>
            </a:r>
          </a:p>
          <a:p>
            <a:r>
              <a:rPr lang="en-GB"/>
              <a:t>Law of Cosines and Vecten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86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Spatial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576064"/>
          </a:xfrm>
        </p:spPr>
        <p:txBody>
          <a:bodyPr/>
          <a:lstStyle/>
          <a:p>
            <a:r>
              <a:rPr lang="en-GB"/>
              <a:t>Put the pictures in order, justifying your choices</a:t>
            </a:r>
          </a:p>
        </p:txBody>
      </p:sp>
      <p:pic>
        <p:nvPicPr>
          <p:cNvPr id="4" name="Picture 3" descr="Macintosh HD:Users:jhm3:Documents:Files:    Current Activities:     Events 2016:09.18-26 Norway:Tower Pics:PreviewScreenSnapz0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65" y="1700809"/>
            <a:ext cx="1738642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jhm3:Documents:Files:    Current Activities:     Events 2016:09.18-26 Norway:Tower Pics:PreviewScreenSnapz00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63" y="5345832"/>
            <a:ext cx="1750599" cy="136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jhm3:Documents:Files:    Current Activities:     Events 2016:09.18-26 Norway:Tower Pics:PreviewScreenSnapz00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64" y="2924944"/>
            <a:ext cx="1738641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intosh HD:Users:jhm3:Documents:Files:    Current Activities:     Events 2016:09.18-26 Norway:Tower Pics:PreviewScreenSnapz00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65" y="4149081"/>
            <a:ext cx="1728191" cy="121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cintosh HD:Users:jhm3:Documents:Files:    Current Activities:     Events 2016:09.18-26 Norway:Tower Pics:PreviewScreenSnapz007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56" y="2924943"/>
            <a:ext cx="1728192" cy="122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acintosh HD:Users:jhm3:Documents:Files:    Current Activities:     Events 2016:09.18-26 Norway:Tower Pics:PreviewScreenSnapz006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48" y="1700808"/>
            <a:ext cx="183620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Macintosh HD:Users:jhm3:Documents:Files:    Current Activities:     Events 2016:09.18-26 Norway:Tower Pics:PreviewScreenSnapz009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57" y="4149081"/>
            <a:ext cx="1728191" cy="122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acintosh HD:Users:jhm3:Documents:Files:    Current Activities:     Events 2016:09.18-26 Norway:Tower Pics:PreviewScreenSnapz011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57" y="1700808"/>
            <a:ext cx="1728192" cy="1216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acintosh HD:Users:jhm3:Documents:Files:    Current Activities:     Events 2016:09.18-26 Norway:Tower Pics:PreviewScreenSnapz010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73216"/>
            <a:ext cx="1728192" cy="1332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Macintosh HD:Users:jhm3:Documents:Files:    Current Activities:     Events 2016:09.18-26 Norway:Tower Pics:PreviewScreenSnapz013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33" y="1700808"/>
            <a:ext cx="1738642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Macintosh HD:Users:jhm3:Documents:Files:    Current Activities:     Events 2016:09.18-26 Norway:Tower Pics:PreviewScreenSnapz01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32" y="2924945"/>
            <a:ext cx="1738642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acintosh HD:Users:jhm3:Documents:Files:    Current Activities:     Events 2016:09.18-26 Norway:Tower Pics:PreviewScreenSnapz014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32" y="4149080"/>
            <a:ext cx="1728192" cy="1216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Macintosh HD:Users:jhm3:Documents:Files:    Current Activities:     Events 2016:09.18-26 Norway:Tower Pics:PreviewScreenSnapz017.jp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48" y="2924944"/>
            <a:ext cx="1840915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acintosh HD:Users:jhm3:Documents:Files:    Current Activities:     Events 2016:09.18-26 Norway:Tower Pics:PreviewScreenSnapz018.jpg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48" y="4177747"/>
            <a:ext cx="1850214" cy="119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Macintosh HD:Users:jhm3:Documents:Files:    Current Activities:     Events 2016:09.18-26 Norway:Tower Pics:PreviewScreenSnapz016.jpg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41" y="5373216"/>
            <a:ext cx="1738643" cy="1335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Macintosh HD:Users:jhm3:Documents:Files:    Current Activities:     Events 2016:09.18-26 Norway:Tower Pics:PreviewScreenSnapz014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47" y="5373216"/>
            <a:ext cx="1840915" cy="133537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ounded Rectangle 19"/>
          <p:cNvSpPr/>
          <p:nvPr/>
        </p:nvSpPr>
        <p:spPr bwMode="auto">
          <a:xfrm>
            <a:off x="7596336" y="116632"/>
            <a:ext cx="1368152" cy="864096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Spot the duplicate!</a:t>
            </a:r>
          </a:p>
        </p:txBody>
      </p:sp>
    </p:spTree>
    <p:extLst>
      <p:ext uri="{BB962C8B-B14F-4D97-AF65-F5344CB8AC3E}">
        <p14:creationId xmlns:p14="http://schemas.microsoft.com/office/powerpoint/2010/main" val="240471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053" y="45599"/>
            <a:ext cx="4292600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Tower Grids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23528" y="836712"/>
            <a:ext cx="3960440" cy="1008112"/>
          </a:xfrm>
        </p:spPr>
        <p:txBody>
          <a:bodyPr/>
          <a:lstStyle/>
          <a:p>
            <a:r>
              <a:rPr lang="en-GB" sz="2000"/>
              <a:t>Each cell in this 4 by 4 grid has a tower whose height is shown.</a:t>
            </a:r>
          </a:p>
          <a:p>
            <a:endParaRPr lang="en-GB" sz="2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45911"/>
            <a:ext cx="3594100" cy="3594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171" y="44624"/>
            <a:ext cx="4292600" cy="4419600"/>
          </a:xfrm>
          <a:prstGeom prst="rect">
            <a:avLst/>
          </a:prstGeom>
        </p:spPr>
      </p:pic>
      <p:sp>
        <p:nvSpPr>
          <p:cNvPr id="12" name="Content Placeholder 10"/>
          <p:cNvSpPr txBox="1">
            <a:spLocks/>
          </p:cNvSpPr>
          <p:nvPr/>
        </p:nvSpPr>
        <p:spPr bwMode="auto">
          <a:xfrm>
            <a:off x="323528" y="1916832"/>
            <a:ext cx="3672408" cy="864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sz="2000" b="0"/>
              <a:t>Here is the view from the South (bottom)</a:t>
            </a:r>
          </a:p>
          <a:p>
            <a:endParaRPr lang="en-GB" sz="20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4509120"/>
            <a:ext cx="1824872" cy="2209056"/>
          </a:xfrm>
          <a:prstGeom prst="rect">
            <a:avLst/>
          </a:prstGeom>
        </p:spPr>
      </p:pic>
      <p:sp>
        <p:nvSpPr>
          <p:cNvPr id="14" name="Content Placeholder 10"/>
          <p:cNvSpPr txBox="1">
            <a:spLocks/>
          </p:cNvSpPr>
          <p:nvPr/>
        </p:nvSpPr>
        <p:spPr bwMode="auto">
          <a:xfrm>
            <a:off x="323528" y="2708920"/>
            <a:ext cx="3960440" cy="10801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sz="2000" b="0"/>
              <a:t>The red numbers count the number of towers that can be seen from that direction. </a:t>
            </a:r>
          </a:p>
          <a:p>
            <a:endParaRPr lang="en-GB" sz="2000"/>
          </a:p>
        </p:txBody>
      </p:sp>
      <p:sp>
        <p:nvSpPr>
          <p:cNvPr id="15" name="Content Placeholder 10"/>
          <p:cNvSpPr txBox="1">
            <a:spLocks/>
          </p:cNvSpPr>
          <p:nvPr/>
        </p:nvSpPr>
        <p:spPr bwMode="auto">
          <a:xfrm>
            <a:off x="323528" y="3861048"/>
            <a:ext cx="4392488" cy="1944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sz="2000" b="0"/>
              <a:t>Given the red numbers (tower visibility counts) can you (always) reconstruct </a:t>
            </a:r>
            <a:br>
              <a:rPr lang="en-GB" sz="2000" b="0"/>
            </a:br>
            <a:r>
              <a:rPr lang="en-GB" sz="2000" b="0"/>
              <a:t>the tower heights?</a:t>
            </a:r>
          </a:p>
          <a:p>
            <a:r>
              <a:rPr lang="en-GB" sz="2000" b="0"/>
              <a:t>Are there any constraints on possible Tower Visibility Counts?</a:t>
            </a:r>
          </a:p>
        </p:txBody>
      </p:sp>
    </p:spTree>
    <p:extLst>
      <p:ext uri="{BB962C8B-B14F-4D97-AF65-F5344CB8AC3E}">
        <p14:creationId xmlns:p14="http://schemas.microsoft.com/office/powerpoint/2010/main" val="75798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Geometric Fraction Multiplication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595758"/>
              </p:ext>
            </p:extLst>
          </p:nvPr>
        </p:nvGraphicFramePr>
        <p:xfrm>
          <a:off x="899592" y="4077072"/>
          <a:ext cx="6522372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Equation" r:id="rId4" imgW="3568700" imgH="393700" progId="Equation.DSMT4">
                  <p:embed/>
                </p:oleObj>
              </mc:Choice>
              <mc:Fallback>
                <p:oleObj name="Equation" r:id="rId4" imgW="3568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4077072"/>
                        <a:ext cx="6522372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341338"/>
              </p:ext>
            </p:extLst>
          </p:nvPr>
        </p:nvGraphicFramePr>
        <p:xfrm>
          <a:off x="899592" y="4941168"/>
          <a:ext cx="6408712" cy="70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Equation" r:id="rId6" imgW="3581400" imgH="393700" progId="Equation.DSMT4">
                  <p:embed/>
                </p:oleObj>
              </mc:Choice>
              <mc:Fallback>
                <p:oleObj name="Equation" r:id="rId6" imgW="3581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4941168"/>
                        <a:ext cx="6408712" cy="70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535012"/>
              </p:ext>
            </p:extLst>
          </p:nvPr>
        </p:nvGraphicFramePr>
        <p:xfrm>
          <a:off x="849313" y="5876925"/>
          <a:ext cx="693261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Equation" r:id="rId8" imgW="3835400" imgH="419100" progId="Equation.DSMT4">
                  <p:embed/>
                </p:oleObj>
              </mc:Choice>
              <mc:Fallback>
                <p:oleObj name="Equation" r:id="rId8" imgW="38354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9313" y="5876925"/>
                        <a:ext cx="6932612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544" y="908720"/>
            <a:ext cx="3898900" cy="3086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076" y="908720"/>
            <a:ext cx="3898900" cy="3086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8064" y="3107556"/>
            <a:ext cx="2070100" cy="825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88024" y="980728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>
                <a:solidFill>
                  <a:schemeClr val="accent3">
                    <a:lumMod val="50000"/>
                  </a:schemeClr>
                </a:solidFill>
              </a:rPr>
              <a:t>How many pairs of triangles can you see with </a:t>
            </a:r>
            <a:br>
              <a:rPr lang="en-GB" sz="2400" b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sz="2400" b="0">
                <a:solidFill>
                  <a:schemeClr val="accent3">
                    <a:lumMod val="50000"/>
                  </a:schemeClr>
                </a:solidFill>
              </a:rPr>
              <a:t>a ‘common vertex’ and bases on the same line?</a:t>
            </a:r>
          </a:p>
        </p:txBody>
      </p:sp>
    </p:spTree>
    <p:extLst>
      <p:ext uri="{BB962C8B-B14F-4D97-AF65-F5344CB8AC3E}">
        <p14:creationId xmlns:p14="http://schemas.microsoft.com/office/powerpoint/2010/main" val="284208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Lemma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754005"/>
              </p:ext>
            </p:extLst>
          </p:nvPr>
        </p:nvGraphicFramePr>
        <p:xfrm>
          <a:off x="683568" y="1052736"/>
          <a:ext cx="86409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Equation" r:id="rId3" imgW="419100" imgH="419100" progId="Equation.DSMT4">
                  <p:embed/>
                </p:oleObj>
              </mc:Choice>
              <mc:Fallback>
                <p:oleObj name="Equation" r:id="rId3" imgW="4191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052736"/>
                        <a:ext cx="864096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928739"/>
              </p:ext>
            </p:extLst>
          </p:nvPr>
        </p:nvGraphicFramePr>
        <p:xfrm>
          <a:off x="1976182" y="2060848"/>
          <a:ext cx="1859115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Equation" r:id="rId5" imgW="901700" imgH="419100" progId="Equation.DSMT4">
                  <p:embed/>
                </p:oleObj>
              </mc:Choice>
              <mc:Fallback>
                <p:oleObj name="Equation" r:id="rId5" imgW="9017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6182" y="2060848"/>
                        <a:ext cx="1859115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524681"/>
              </p:ext>
            </p:extLst>
          </p:nvPr>
        </p:nvGraphicFramePr>
        <p:xfrm>
          <a:off x="1976182" y="2996952"/>
          <a:ext cx="1859115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Equation" r:id="rId7" imgW="901700" imgH="419100" progId="Equation.DSMT4">
                  <p:embed/>
                </p:oleObj>
              </mc:Choice>
              <mc:Fallback>
                <p:oleObj name="Equation" r:id="rId7" imgW="9017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6182" y="2996952"/>
                        <a:ext cx="1859115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526067"/>
              </p:ext>
            </p:extLst>
          </p:nvPr>
        </p:nvGraphicFramePr>
        <p:xfrm>
          <a:off x="1976183" y="4077072"/>
          <a:ext cx="225188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Equation" r:id="rId9" imgW="1092200" imgH="419100" progId="Equation.DSMT4">
                  <p:embed/>
                </p:oleObj>
              </mc:Choice>
              <mc:Fallback>
                <p:oleObj name="Equation" r:id="rId9" imgW="10922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76183" y="4077072"/>
                        <a:ext cx="2251886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580756"/>
              </p:ext>
            </p:extLst>
          </p:nvPr>
        </p:nvGraphicFramePr>
        <p:xfrm>
          <a:off x="4568471" y="4293096"/>
          <a:ext cx="1443689" cy="384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Equation" r:id="rId11" imgW="762000" imgH="203200" progId="Equation.DSMT4">
                  <p:embed/>
                </p:oleObj>
              </mc:Choice>
              <mc:Fallback>
                <p:oleObj name="Equation" r:id="rId11" imgW="762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68471" y="4293096"/>
                        <a:ext cx="1443689" cy="384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510726"/>
              </p:ext>
            </p:extLst>
          </p:nvPr>
        </p:nvGraphicFramePr>
        <p:xfrm>
          <a:off x="4280440" y="3212976"/>
          <a:ext cx="756084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quation" r:id="rId13" imgW="355600" imgH="203200" progId="Equation.DSMT4">
                  <p:embed/>
                </p:oleObj>
              </mc:Choice>
              <mc:Fallback>
                <p:oleObj name="Equation" r:id="rId13" imgW="355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80440" y="3212976"/>
                        <a:ext cx="756084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213285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0000D5"/>
                </a:solidFill>
              </a:rPr>
              <a:t>implies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796326"/>
              </p:ext>
            </p:extLst>
          </p:nvPr>
        </p:nvGraphicFramePr>
        <p:xfrm>
          <a:off x="4220961" y="2276872"/>
          <a:ext cx="121513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Equation" r:id="rId15" imgW="571500" imgH="203200" progId="Equation.DSMT4">
                  <p:embed/>
                </p:oleObj>
              </mc:Choice>
              <mc:Fallback>
                <p:oleObj name="Equation" r:id="rId15" imgW="571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20961" y="2276872"/>
                        <a:ext cx="1215135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975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Consequences of Embedded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4680520" cy="2592288"/>
          </a:xfrm>
        </p:spPr>
        <p:txBody>
          <a:bodyPr/>
          <a:lstStyle/>
          <a:p>
            <a:r>
              <a:rPr lang="en-GB"/>
              <a:t>How many triangles can you see?</a:t>
            </a:r>
          </a:p>
          <a:p>
            <a:pPr algn="ctr"/>
            <a:r>
              <a:rPr lang="en-GB"/>
              <a:t>How many pairs of triangles can you see with</a:t>
            </a:r>
            <a:br>
              <a:rPr lang="en-GB"/>
            </a:br>
            <a:r>
              <a:rPr lang="en-GB"/>
              <a:t> ‘a common vertex and </a:t>
            </a:r>
            <a:br>
              <a:rPr lang="en-GB"/>
            </a:br>
            <a:r>
              <a:rPr lang="en-GB"/>
              <a:t>bases on a common line’?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488" y="980728"/>
            <a:ext cx="3810000" cy="309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552" y="4437112"/>
            <a:ext cx="20828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72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Consequences of Embedded Figures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367958"/>
              </p:ext>
            </p:extLst>
          </p:nvPr>
        </p:nvGraphicFramePr>
        <p:xfrm>
          <a:off x="131563" y="1700213"/>
          <a:ext cx="5016501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Equation" r:id="rId3" imgW="3048000" imgH="393700" progId="Equation.DSMT4">
                  <p:embed/>
                </p:oleObj>
              </mc:Choice>
              <mc:Fallback>
                <p:oleObj name="Equation" r:id="rId3" imgW="3048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563" y="1700213"/>
                        <a:ext cx="5016501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671957"/>
              </p:ext>
            </p:extLst>
          </p:nvPr>
        </p:nvGraphicFramePr>
        <p:xfrm>
          <a:off x="160709" y="2760663"/>
          <a:ext cx="50593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Equation" r:id="rId5" imgW="3136900" imgH="419100" progId="Equation.DSMT4">
                  <p:embed/>
                </p:oleObj>
              </mc:Choice>
              <mc:Fallback>
                <p:oleObj name="Equation" r:id="rId5" imgW="31369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709" y="2760663"/>
                        <a:ext cx="5059363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673386"/>
              </p:ext>
            </p:extLst>
          </p:nvPr>
        </p:nvGraphicFramePr>
        <p:xfrm>
          <a:off x="179512" y="3717032"/>
          <a:ext cx="46831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Equation" r:id="rId7" imgW="2844800" imgH="419100" progId="Equation.DSMT4">
                  <p:embed/>
                </p:oleObj>
              </mc:Choice>
              <mc:Fallback>
                <p:oleObj name="Equation" r:id="rId7" imgW="2844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512" y="3717032"/>
                        <a:ext cx="4683125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383394"/>
              </p:ext>
            </p:extLst>
          </p:nvPr>
        </p:nvGraphicFramePr>
        <p:xfrm>
          <a:off x="179512" y="5517232"/>
          <a:ext cx="58959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Equation" r:id="rId9" imgW="3581400" imgH="393700" progId="Equation.DSMT4">
                  <p:embed/>
                </p:oleObj>
              </mc:Choice>
              <mc:Fallback>
                <p:oleObj name="Equation" r:id="rId9" imgW="3581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9512" y="5517232"/>
                        <a:ext cx="5895975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8064" y="980728"/>
            <a:ext cx="3810000" cy="309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4128" y="4437112"/>
            <a:ext cx="20828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2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Yellow on Blue">
  <a:themeElements>
    <a:clrScheme name="Custom 1">
      <a:dk1>
        <a:srgbClr val="FFFF99"/>
      </a:dk1>
      <a:lt1>
        <a:srgbClr val="6699FF"/>
      </a:lt1>
      <a:dk2>
        <a:srgbClr val="993300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444229"/>
      </a:dk1>
      <a:lt1>
        <a:srgbClr val="BBBDD6"/>
      </a:lt1>
      <a:dk2>
        <a:srgbClr val="000000"/>
      </a:dk2>
      <a:lt2>
        <a:srgbClr val="A46527"/>
      </a:lt2>
      <a:accent1>
        <a:srgbClr val="FF7C00"/>
      </a:accent1>
      <a:accent2>
        <a:srgbClr val="333399"/>
      </a:accent2>
      <a:accent3>
        <a:srgbClr val="DADBE8"/>
      </a:accent3>
      <a:accent4>
        <a:srgbClr val="393721"/>
      </a:accent4>
      <a:accent5>
        <a:srgbClr val="FFB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MaxiMac:Applications:Microsoft Office X:Templates:JHM Templates:Yellow on Blue.pot</Template>
  <TotalTime>32129</TotalTime>
  <Words>925</Words>
  <Application>Microsoft Macintosh PowerPoint</Application>
  <PresentationFormat>On-screen Show (4:3)</PresentationFormat>
  <Paragraphs>161</Paragraphs>
  <Slides>24</Slides>
  <Notes>8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Yellow on Blue</vt:lpstr>
      <vt:lpstr>Title &amp; Bullets</vt:lpstr>
      <vt:lpstr>Blank Presentation</vt:lpstr>
      <vt:lpstr>Equation</vt:lpstr>
      <vt:lpstr>Developing the Inner Explorer in Spatial Reasoning</vt:lpstr>
      <vt:lpstr>Throat Clearing</vt:lpstr>
      <vt:lpstr>Possibilities</vt:lpstr>
      <vt:lpstr>Spatial Ordering</vt:lpstr>
      <vt:lpstr>Tower Grids</vt:lpstr>
      <vt:lpstr>Geometric Fraction Multiplication</vt:lpstr>
      <vt:lpstr>Lemma</vt:lpstr>
      <vt:lpstr>Consequences of Embedded Figures</vt:lpstr>
      <vt:lpstr>Consequences of Embedded Figures</vt:lpstr>
      <vt:lpstr>Compound Scalings</vt:lpstr>
      <vt:lpstr>Compound Rotations</vt:lpstr>
      <vt:lpstr>Rotating and Scaling</vt:lpstr>
      <vt:lpstr>Compound Dilatations</vt:lpstr>
      <vt:lpstr>Pythgorean Spiral of Theodorus  (465-398 BCE)</vt:lpstr>
      <vt:lpstr>Queuing</vt:lpstr>
      <vt:lpstr>Projections</vt:lpstr>
      <vt:lpstr>Secret Places</vt:lpstr>
      <vt:lpstr>Magic Square Reasoning</vt:lpstr>
      <vt:lpstr>More Magic Square Reasoning</vt:lpstr>
      <vt:lpstr>Reflection</vt:lpstr>
      <vt:lpstr>Mathematical Thinking</vt:lpstr>
      <vt:lpstr>Reflection as Self-Explanation</vt:lpstr>
      <vt:lpstr>Powers &amp; Themes</vt:lpstr>
      <vt:lpstr>To Follow Up</vt:lpstr>
    </vt:vector>
  </TitlesOfParts>
  <Company>CME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Mason</cp:lastModifiedBy>
  <cp:revision>864</cp:revision>
  <dcterms:created xsi:type="dcterms:W3CDTF">2009-05-15T05:15:20Z</dcterms:created>
  <dcterms:modified xsi:type="dcterms:W3CDTF">2016-09-20T05:51:41Z</dcterms:modified>
</cp:coreProperties>
</file>