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7" r:id="rId10"/>
    <p:sldId id="266"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73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B775-6ABF-6F72-9B41-D3FB0D8D2E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19606F2-EB32-F6E9-0E08-40316A34FF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0EA9B01-CCD3-5D93-B8AA-90128F2D6EF0}"/>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5" name="Footer Placeholder 4">
            <a:extLst>
              <a:ext uri="{FF2B5EF4-FFF2-40B4-BE49-F238E27FC236}">
                <a16:creationId xmlns:a16="http://schemas.microsoft.com/office/drawing/2014/main" id="{A159CFDF-3BA3-CFA3-A9CD-5A184AF049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B8C1AF-C7B3-3B50-B366-1673DC8D6626}"/>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951246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532C-234D-F63B-CA41-57F12A55F36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4E3E91-4AF9-139A-0AC1-0C0C704A94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84B813-CB25-B6A3-2AD4-A9502CFA7013}"/>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5" name="Footer Placeholder 4">
            <a:extLst>
              <a:ext uri="{FF2B5EF4-FFF2-40B4-BE49-F238E27FC236}">
                <a16:creationId xmlns:a16="http://schemas.microsoft.com/office/drawing/2014/main" id="{C5C7FE21-F138-2D3E-4218-48618FA10A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41590C-8831-850C-31A0-CC7B83250B1C}"/>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1294500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BA090B-BBF2-AC06-D56E-A105ED141D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D62A8E-EE9A-6073-9E00-3C716BD2B9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C2E6EA-A40F-6C31-09E0-435F896E92E5}"/>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5" name="Footer Placeholder 4">
            <a:extLst>
              <a:ext uri="{FF2B5EF4-FFF2-40B4-BE49-F238E27FC236}">
                <a16:creationId xmlns:a16="http://schemas.microsoft.com/office/drawing/2014/main" id="{47CF9E93-B576-27E7-FDDD-CD4B3070B0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2C99B-F81D-045F-F97B-BF1C0754FBB3}"/>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127024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B583-A7EA-9262-DB54-5C8A735ACE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55A48D-8185-0446-FA01-63C81AF06E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BEA698-03C2-44C7-2465-7F3E03BFF1AB}"/>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5" name="Footer Placeholder 4">
            <a:extLst>
              <a:ext uri="{FF2B5EF4-FFF2-40B4-BE49-F238E27FC236}">
                <a16:creationId xmlns:a16="http://schemas.microsoft.com/office/drawing/2014/main" id="{62442340-947B-5E3E-B1CB-A21B76D1F1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24F874-6B79-8353-FEAB-E319AC35060A}"/>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632357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65CB4-ED07-86C2-81D9-74F58E96D3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4A3F32-CB9A-0D2A-267E-8597CBC3DB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3D4233-BC10-730B-C7A3-9F4AE4AE10D3}"/>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5" name="Footer Placeholder 4">
            <a:extLst>
              <a:ext uri="{FF2B5EF4-FFF2-40B4-BE49-F238E27FC236}">
                <a16:creationId xmlns:a16="http://schemas.microsoft.com/office/drawing/2014/main" id="{7FD7DA9D-457A-A04C-AA19-9B70076FA2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4B7450-E55D-BD2E-1D9C-7C8C2886AC4F}"/>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156068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1BB7-F801-A19F-5265-7EABCDDF5A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8CDE76-4408-4DB6-A32E-F74098EC7A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BBA397E-26FB-98F7-EA01-FA0DD97277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3A686B-581C-CE19-6DCA-17DFFDFDEE2C}"/>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6" name="Footer Placeholder 5">
            <a:extLst>
              <a:ext uri="{FF2B5EF4-FFF2-40B4-BE49-F238E27FC236}">
                <a16:creationId xmlns:a16="http://schemas.microsoft.com/office/drawing/2014/main" id="{21D9181B-E6DC-3A18-AEEC-5D99995171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DAB92C-CCE7-6BF7-4BF5-9842AEB6626A}"/>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180288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68AB8-A4C5-67FB-BCB4-63AC0460E7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D484AF-47DD-A88F-A228-23E80AA49D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15CD6F-7194-890C-BB35-E9F1E2A9A1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CC83CF-25D1-D50E-1D7E-9E8E0E4EBE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658DF3-E250-64DD-21EF-E871DEC4D4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14F2BB1-DAFB-5081-F68F-636D25362CCB}"/>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8" name="Footer Placeholder 7">
            <a:extLst>
              <a:ext uri="{FF2B5EF4-FFF2-40B4-BE49-F238E27FC236}">
                <a16:creationId xmlns:a16="http://schemas.microsoft.com/office/drawing/2014/main" id="{FDC640E1-96FE-22FC-DE2A-37564A15FD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56AD25-1667-79C4-575F-2AFBD44687C4}"/>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425749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4F2B7-8D44-0098-B296-4858359DA9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C23FFE-F904-2B90-E807-609C7CAECBAB}"/>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4" name="Footer Placeholder 3">
            <a:extLst>
              <a:ext uri="{FF2B5EF4-FFF2-40B4-BE49-F238E27FC236}">
                <a16:creationId xmlns:a16="http://schemas.microsoft.com/office/drawing/2014/main" id="{9D010945-8EFC-607B-1B13-418F4E431FC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39EF4F-536A-41D1-9DA2-61CDD0BA9D37}"/>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2549569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0BACB8-1537-48C8-084F-5DA6BD89D317}"/>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3" name="Footer Placeholder 2">
            <a:extLst>
              <a:ext uri="{FF2B5EF4-FFF2-40B4-BE49-F238E27FC236}">
                <a16:creationId xmlns:a16="http://schemas.microsoft.com/office/drawing/2014/main" id="{4386843D-BF7A-8549-C2E3-BB6133B25D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288DF4D-43E2-9EA8-771B-352AD8117EEB}"/>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286534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A70C-0444-A23B-0504-260ECA0456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FBFA89-A792-CF28-16A8-2C2901EB21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95C431-DBED-3C9B-FD52-1EB223AF2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6A395-1A0E-A6ED-E4F9-99AE40275C9B}"/>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6" name="Footer Placeholder 5">
            <a:extLst>
              <a:ext uri="{FF2B5EF4-FFF2-40B4-BE49-F238E27FC236}">
                <a16:creationId xmlns:a16="http://schemas.microsoft.com/office/drawing/2014/main" id="{1A7E281D-48AB-82BD-DE50-10F702EF9D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2E5F40-0247-1B55-A923-8344976EE23E}"/>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2506044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E30F-01A6-EAF2-A467-C2CED033E3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8437DD-B77D-C5A4-805E-D323166D1D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3FC860-9813-711A-42F4-2EF3EF7705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EAEE70-096D-D600-DBC0-6139231A387B}"/>
              </a:ext>
            </a:extLst>
          </p:cNvPr>
          <p:cNvSpPr>
            <a:spLocks noGrp="1"/>
          </p:cNvSpPr>
          <p:nvPr>
            <p:ph type="dt" sz="half" idx="10"/>
          </p:nvPr>
        </p:nvSpPr>
        <p:spPr/>
        <p:txBody>
          <a:bodyPr/>
          <a:lstStyle/>
          <a:p>
            <a:fld id="{98DB32F0-0BB1-452B-97C6-AC3785EBD172}" type="datetimeFigureOut">
              <a:rPr lang="en-GB" smtClean="0"/>
              <a:t>05/03/2023</a:t>
            </a:fld>
            <a:endParaRPr lang="en-GB"/>
          </a:p>
        </p:txBody>
      </p:sp>
      <p:sp>
        <p:nvSpPr>
          <p:cNvPr id="6" name="Footer Placeholder 5">
            <a:extLst>
              <a:ext uri="{FF2B5EF4-FFF2-40B4-BE49-F238E27FC236}">
                <a16:creationId xmlns:a16="http://schemas.microsoft.com/office/drawing/2014/main" id="{55192115-2A78-3E97-D490-8862A34743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ECCB16-4AC0-8D2B-FDAD-7F43AA4705AE}"/>
              </a:ext>
            </a:extLst>
          </p:cNvPr>
          <p:cNvSpPr>
            <a:spLocks noGrp="1"/>
          </p:cNvSpPr>
          <p:nvPr>
            <p:ph type="sldNum" sz="quarter" idx="12"/>
          </p:nvPr>
        </p:nvSpPr>
        <p:spPr/>
        <p:txBody>
          <a:bodyPr/>
          <a:lstStyle/>
          <a:p>
            <a:fld id="{19800C6B-A9FB-4B5F-8421-E503D711A07A}" type="slidenum">
              <a:rPr lang="en-GB" smtClean="0"/>
              <a:t>‹#›</a:t>
            </a:fld>
            <a:endParaRPr lang="en-GB"/>
          </a:p>
        </p:txBody>
      </p:sp>
    </p:spTree>
    <p:extLst>
      <p:ext uri="{BB962C8B-B14F-4D97-AF65-F5344CB8AC3E}">
        <p14:creationId xmlns:p14="http://schemas.microsoft.com/office/powerpoint/2010/main" val="417784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ADAA2D-D917-E580-74D7-2067D22B88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F9A479-0524-3D37-0E22-2AF5F47278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E0119D-EE48-A906-D0DD-CFD9082386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B32F0-0BB1-452B-97C6-AC3785EBD172}" type="datetimeFigureOut">
              <a:rPr lang="en-GB" smtClean="0"/>
              <a:t>05/03/2023</a:t>
            </a:fld>
            <a:endParaRPr lang="en-GB"/>
          </a:p>
        </p:txBody>
      </p:sp>
      <p:sp>
        <p:nvSpPr>
          <p:cNvPr id="5" name="Footer Placeholder 4">
            <a:extLst>
              <a:ext uri="{FF2B5EF4-FFF2-40B4-BE49-F238E27FC236}">
                <a16:creationId xmlns:a16="http://schemas.microsoft.com/office/drawing/2014/main" id="{AC0AD0C4-06F9-3722-378F-3781A8BA0A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627C1B-1938-8C07-4837-B6796C8E36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00C6B-A9FB-4B5F-8421-E503D711A07A}" type="slidenum">
              <a:rPr lang="en-GB" smtClean="0"/>
              <a:t>‹#›</a:t>
            </a:fld>
            <a:endParaRPr lang="en-GB"/>
          </a:p>
        </p:txBody>
      </p:sp>
    </p:spTree>
    <p:extLst>
      <p:ext uri="{BB962C8B-B14F-4D97-AF65-F5344CB8AC3E}">
        <p14:creationId xmlns:p14="http://schemas.microsoft.com/office/powerpoint/2010/main" val="3828876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A6C43-669D-114D-02E0-E87D4C308B29}"/>
              </a:ext>
            </a:extLst>
          </p:cNvPr>
          <p:cNvSpPr>
            <a:spLocks noGrp="1"/>
          </p:cNvSpPr>
          <p:nvPr>
            <p:ph type="ctrTitle"/>
          </p:nvPr>
        </p:nvSpPr>
        <p:spPr/>
        <p:txBody>
          <a:bodyPr/>
          <a:lstStyle/>
          <a:p>
            <a:r>
              <a:rPr lang="en-GB" dirty="0"/>
              <a:t>Inequalities and engagement</a:t>
            </a:r>
          </a:p>
        </p:txBody>
      </p:sp>
      <p:sp>
        <p:nvSpPr>
          <p:cNvPr id="3" name="Subtitle 2">
            <a:extLst>
              <a:ext uri="{FF2B5EF4-FFF2-40B4-BE49-F238E27FC236}">
                <a16:creationId xmlns:a16="http://schemas.microsoft.com/office/drawing/2014/main" id="{F1827FE6-CE8F-A3C6-6797-23E9C52136C5}"/>
              </a:ext>
            </a:extLst>
          </p:cNvPr>
          <p:cNvSpPr>
            <a:spLocks noGrp="1"/>
          </p:cNvSpPr>
          <p:nvPr>
            <p:ph type="subTitle" idx="1"/>
          </p:nvPr>
        </p:nvSpPr>
        <p:spPr/>
        <p:txBody>
          <a:bodyPr/>
          <a:lstStyle/>
          <a:p>
            <a:r>
              <a:rPr lang="en-GB" dirty="0"/>
              <a:t>Royal Society</a:t>
            </a:r>
          </a:p>
          <a:p>
            <a:r>
              <a:rPr lang="en-GB" dirty="0"/>
              <a:t>Anne Watson</a:t>
            </a:r>
          </a:p>
          <a:p>
            <a:r>
              <a:rPr lang="en-GB" dirty="0"/>
              <a:t>March 2023</a:t>
            </a:r>
          </a:p>
        </p:txBody>
      </p:sp>
    </p:spTree>
    <p:extLst>
      <p:ext uri="{BB962C8B-B14F-4D97-AF65-F5344CB8AC3E}">
        <p14:creationId xmlns:p14="http://schemas.microsoft.com/office/powerpoint/2010/main" val="3643926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57158-5842-EA46-963B-CD74D61251F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C1DBB71-2EFD-B9D1-6248-658DAEA8F2CA}"/>
              </a:ext>
            </a:extLst>
          </p:cNvPr>
          <p:cNvSpPr>
            <a:spLocks noGrp="1"/>
          </p:cNvSpPr>
          <p:nvPr>
            <p:ph idx="1"/>
          </p:nvPr>
        </p:nvSpPr>
        <p:spPr/>
        <p:txBody>
          <a:bodyPr/>
          <a:lstStyle/>
          <a:p>
            <a:pPr marL="0" indent="0">
              <a:buNone/>
            </a:pPr>
            <a:r>
              <a:rPr lang="en-GB" dirty="0"/>
              <a:t>What we have currently is an extreme display of how old knowledge on which present planning is based is already out of date.</a:t>
            </a:r>
          </a:p>
          <a:p>
            <a:pPr marL="0" indent="0">
              <a:buNone/>
            </a:pPr>
            <a:endParaRPr lang="en-GB" dirty="0"/>
          </a:p>
          <a:p>
            <a:pPr marL="0" indent="0">
              <a:buNone/>
            </a:pPr>
            <a:r>
              <a:rPr lang="en-GB" dirty="0"/>
              <a:t>Curriculum designers will always be playing catch-up if all they do is select and arrange their own knowledge as imperatives for future learners.</a:t>
            </a:r>
          </a:p>
          <a:p>
            <a:pPr marL="0" indent="0">
              <a:buNone/>
            </a:pPr>
            <a:endParaRPr lang="en-GB" dirty="0"/>
          </a:p>
        </p:txBody>
      </p:sp>
    </p:spTree>
    <p:extLst>
      <p:ext uri="{BB962C8B-B14F-4D97-AF65-F5344CB8AC3E}">
        <p14:creationId xmlns:p14="http://schemas.microsoft.com/office/powerpoint/2010/main" val="185649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D97F5-9C66-5248-DB5E-92FF1670A67D}"/>
              </a:ext>
            </a:extLst>
          </p:cNvPr>
          <p:cNvSpPr>
            <a:spLocks noGrp="1"/>
          </p:cNvSpPr>
          <p:nvPr>
            <p:ph type="title"/>
          </p:nvPr>
        </p:nvSpPr>
        <p:spPr/>
        <p:txBody>
          <a:bodyPr/>
          <a:lstStyle/>
          <a:p>
            <a:r>
              <a:rPr lang="en-GB" dirty="0"/>
              <a:t>So what is needed is </a:t>
            </a:r>
          </a:p>
        </p:txBody>
      </p:sp>
      <p:sp>
        <p:nvSpPr>
          <p:cNvPr id="3" name="Content Placeholder 2">
            <a:extLst>
              <a:ext uri="{FF2B5EF4-FFF2-40B4-BE49-F238E27FC236}">
                <a16:creationId xmlns:a16="http://schemas.microsoft.com/office/drawing/2014/main" id="{60A82B9C-D03D-BCE0-3893-41E31F4D8F58}"/>
              </a:ext>
            </a:extLst>
          </p:cNvPr>
          <p:cNvSpPr>
            <a:spLocks noGrp="1"/>
          </p:cNvSpPr>
          <p:nvPr>
            <p:ph idx="1"/>
          </p:nvPr>
        </p:nvSpPr>
        <p:spPr>
          <a:xfrm>
            <a:off x="838200" y="1906905"/>
            <a:ext cx="10515600" cy="4351338"/>
          </a:xfrm>
        </p:spPr>
        <p:txBody>
          <a:bodyPr>
            <a:normAutofit/>
          </a:bodyPr>
          <a:lstStyle/>
          <a:p>
            <a:pPr marL="0" indent="0">
              <a:lnSpc>
                <a:spcPct val="100000"/>
              </a:lnSpc>
              <a:spcBef>
                <a:spcPts val="600"/>
              </a:spcBef>
              <a:buNone/>
            </a:pPr>
            <a:r>
              <a:rPr lang="en-GB" dirty="0"/>
              <a:t>a 21</a:t>
            </a:r>
            <a:r>
              <a:rPr lang="en-GB" baseline="30000" dirty="0"/>
              <a:t>st</a:t>
            </a:r>
            <a:r>
              <a:rPr lang="en-GB" dirty="0"/>
              <a:t> century curriculum using 21</a:t>
            </a:r>
            <a:r>
              <a:rPr lang="en-GB" baseline="30000" dirty="0"/>
              <a:t>st</a:t>
            </a:r>
            <a:r>
              <a:rPr lang="en-GB" dirty="0"/>
              <a:t> century tools to solve 21</a:t>
            </a:r>
            <a:r>
              <a:rPr lang="en-GB" baseline="30000" dirty="0"/>
              <a:t>st</a:t>
            </a:r>
            <a:r>
              <a:rPr lang="en-GB" dirty="0"/>
              <a:t> century problems not yet imagined</a:t>
            </a:r>
          </a:p>
          <a:p>
            <a:pPr marL="0" indent="0">
              <a:lnSpc>
                <a:spcPct val="100000"/>
              </a:lnSpc>
              <a:spcBef>
                <a:spcPts val="600"/>
              </a:spcBef>
              <a:buNone/>
            </a:pPr>
            <a:endParaRPr lang="en-GB" dirty="0"/>
          </a:p>
          <a:p>
            <a:pPr marL="0" indent="0">
              <a:lnSpc>
                <a:spcPct val="100000"/>
              </a:lnSpc>
              <a:spcBef>
                <a:spcPts val="600"/>
              </a:spcBef>
              <a:buNone/>
            </a:pPr>
            <a:endParaRPr lang="en-GB" dirty="0"/>
          </a:p>
          <a:p>
            <a:pPr marL="0" indent="0">
              <a:lnSpc>
                <a:spcPct val="100000"/>
              </a:lnSpc>
              <a:spcBef>
                <a:spcPts val="600"/>
              </a:spcBef>
              <a:buNone/>
            </a:pPr>
            <a:r>
              <a:rPr lang="en-GB" dirty="0"/>
              <a:t>	for 21</a:t>
            </a:r>
            <a:r>
              <a:rPr lang="en-GB" baseline="30000" dirty="0"/>
              <a:t>st</a:t>
            </a:r>
            <a:r>
              <a:rPr lang="en-GB" dirty="0"/>
              <a:t> century people in</a:t>
            </a:r>
            <a:r>
              <a:rPr lang="en-GB" b="1" i="1" dirty="0"/>
              <a:t> all their potential</a:t>
            </a:r>
            <a:r>
              <a:rPr lang="en-GB" dirty="0"/>
              <a:t>, not yet developed</a:t>
            </a:r>
          </a:p>
          <a:p>
            <a:pPr marL="0" indent="0">
              <a:lnSpc>
                <a:spcPct val="100000"/>
              </a:lnSpc>
              <a:spcBef>
                <a:spcPts val="600"/>
              </a:spcBef>
              <a:buNone/>
            </a:pPr>
            <a:endParaRPr lang="en-GB" dirty="0"/>
          </a:p>
          <a:p>
            <a:pPr marL="0" indent="0">
              <a:lnSpc>
                <a:spcPct val="100000"/>
              </a:lnSpc>
              <a:spcBef>
                <a:spcPts val="600"/>
              </a:spcBef>
              <a:buNone/>
            </a:pPr>
            <a:endParaRPr lang="en-GB" dirty="0"/>
          </a:p>
          <a:p>
            <a:pPr marL="0" indent="0">
              <a:lnSpc>
                <a:spcPct val="100000"/>
              </a:lnSpc>
              <a:spcBef>
                <a:spcPts val="600"/>
              </a:spcBef>
              <a:buNone/>
            </a:pPr>
            <a:endParaRPr lang="en-GB" dirty="0"/>
          </a:p>
        </p:txBody>
      </p:sp>
    </p:spTree>
    <p:extLst>
      <p:ext uri="{BB962C8B-B14F-4D97-AF65-F5344CB8AC3E}">
        <p14:creationId xmlns:p14="http://schemas.microsoft.com/office/powerpoint/2010/main" val="330992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5A8DFC5-A4FD-B9D5-9AD5-B89BE80E0393}"/>
              </a:ext>
            </a:extLst>
          </p:cNvPr>
          <p:cNvSpPr txBox="1"/>
          <p:nvPr/>
        </p:nvSpPr>
        <p:spPr>
          <a:xfrm>
            <a:off x="1280160" y="1943773"/>
            <a:ext cx="8676640" cy="3043205"/>
          </a:xfrm>
          <a:prstGeom prst="rect">
            <a:avLst/>
          </a:prstGeom>
          <a:noFill/>
        </p:spPr>
        <p:txBody>
          <a:bodyPr wrap="square">
            <a:spAutoFit/>
          </a:bodyPr>
          <a:lstStyle/>
          <a:p>
            <a:pPr lvl="0">
              <a:lnSpc>
                <a:spcPct val="107000"/>
              </a:lnSpc>
              <a:spcAft>
                <a:spcPts val="800"/>
              </a:spcAft>
              <a:tabLst>
                <a:tab pos="457200" algn="l"/>
              </a:tabLst>
            </a:pPr>
            <a:r>
              <a:rPr lang="en-GB" sz="2800" dirty="0">
                <a:effectLst/>
                <a:latin typeface="Calibri" panose="020F0502020204030204" pitchFamily="34" charset="0"/>
                <a:ea typeface="Calibri" panose="020F0502020204030204" pitchFamily="34" charset="0"/>
                <a:cs typeface="Times New Roman" panose="02020603050405020304" pitchFamily="18" charset="0"/>
              </a:rPr>
              <a:t>Empowerment through ownership of, or access to, tools for critical, cultural, innovative as well as economic engagement (Gramsci)</a:t>
            </a:r>
          </a:p>
          <a:p>
            <a:pPr lvl="0">
              <a:lnSpc>
                <a:spcPct val="107000"/>
              </a:lnSpc>
              <a:spcAft>
                <a:spcPts val="800"/>
              </a:spcAft>
              <a:tabLst>
                <a:tab pos="457200" algn="l"/>
              </a:tabLst>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en-GB" sz="2800" dirty="0">
                <a:effectLst/>
                <a:latin typeface="Calibri" panose="020F0502020204030204" pitchFamily="34" charset="0"/>
                <a:ea typeface="Calibri" panose="020F0502020204030204" pitchFamily="34" charset="0"/>
                <a:cs typeface="Times New Roman" panose="02020603050405020304" pitchFamily="18" charset="0"/>
              </a:rPr>
              <a:t>Development of higher-order thinking and cognitive capability more generally (Feuerstein)</a:t>
            </a:r>
          </a:p>
        </p:txBody>
      </p:sp>
    </p:spTree>
    <p:extLst>
      <p:ext uri="{BB962C8B-B14F-4D97-AF65-F5344CB8AC3E}">
        <p14:creationId xmlns:p14="http://schemas.microsoft.com/office/powerpoint/2010/main" val="797145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8DF5C8-E3E6-B39F-7AD3-25A44D2A2BCD}"/>
              </a:ext>
            </a:extLst>
          </p:cNvPr>
          <p:cNvSpPr txBox="1"/>
          <p:nvPr/>
        </p:nvSpPr>
        <p:spPr>
          <a:xfrm>
            <a:off x="1310640" y="1049693"/>
            <a:ext cx="9530080" cy="4280659"/>
          </a:xfrm>
          <a:prstGeom prst="rect">
            <a:avLst/>
          </a:prstGeom>
          <a:noFill/>
        </p:spPr>
        <p:txBody>
          <a:bodyPr wrap="square">
            <a:spAutoFit/>
          </a:bodyPr>
          <a:lstStyle/>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dirty="0">
                <a:latin typeface="Calibri" panose="020F0502020204030204" pitchFamily="34" charset="0"/>
                <a:ea typeface="Calibri" panose="020F0502020204030204" pitchFamily="34" charset="0"/>
                <a:cs typeface="Times New Roman" panose="02020603050405020304" pitchFamily="18" charset="0"/>
              </a:rPr>
              <a:t>5</a:t>
            </a:r>
            <a:r>
              <a:rPr lang="en-GB" sz="2800" b="1" dirty="0">
                <a:effectLst/>
                <a:latin typeface="Calibri" panose="020F0502020204030204" pitchFamily="34" charset="0"/>
                <a:ea typeface="Calibri" panose="020F0502020204030204" pitchFamily="34" charset="0"/>
                <a:cs typeface="Times New Roman" panose="02020603050405020304" pitchFamily="18" charset="0"/>
              </a:rPr>
              <a:t> layers?</a:t>
            </a: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personal numeracy</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the ability to understand and critique claims</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the expertise necessary for non-quantitative work</a:t>
            </a:r>
          </a:p>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t</a:t>
            </a:r>
            <a:r>
              <a:rPr lang="en-GB" sz="2800" dirty="0">
                <a:effectLst/>
                <a:latin typeface="Calibri" panose="020F0502020204030204" pitchFamily="34" charset="0"/>
                <a:ea typeface="Calibri" panose="020F0502020204030204" pitchFamily="34" charset="0"/>
                <a:cs typeface="Times New Roman" panose="02020603050405020304" pitchFamily="18" charset="0"/>
              </a:rPr>
              <a:t>he expertise required for quantitative work</a:t>
            </a:r>
            <a:endParaRPr lang="en-GB"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knowledge for mathematical scientists and teachers</a:t>
            </a:r>
            <a:endParaRPr lang="en-GB" sz="2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&amp; what is deemed interesting and/or true</a:t>
            </a:r>
          </a:p>
        </p:txBody>
      </p:sp>
    </p:spTree>
    <p:extLst>
      <p:ext uri="{BB962C8B-B14F-4D97-AF65-F5344CB8AC3E}">
        <p14:creationId xmlns:p14="http://schemas.microsoft.com/office/powerpoint/2010/main" val="942545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1F71AC-469A-1BB3-12EE-4D524FCCF670}"/>
              </a:ext>
            </a:extLst>
          </p:cNvPr>
          <p:cNvSpPr txBox="1"/>
          <p:nvPr/>
        </p:nvSpPr>
        <p:spPr>
          <a:xfrm>
            <a:off x="1371600" y="1059853"/>
            <a:ext cx="8818880" cy="5435527"/>
          </a:xfrm>
          <a:prstGeom prst="rect">
            <a:avLst/>
          </a:prstGeom>
          <a:noFill/>
        </p:spPr>
        <p:txBody>
          <a:bodyPr wrap="square">
            <a:spAutoFit/>
          </a:bodyPr>
          <a:lstStyle/>
          <a:p>
            <a:pPr lvl="0"/>
            <a:r>
              <a:rPr lang="en-GB" sz="2800" dirty="0">
                <a:ea typeface="Times New Roman" panose="02020603050405020304" pitchFamily="18" charset="0"/>
              </a:rPr>
              <a:t>T</a:t>
            </a:r>
            <a:r>
              <a:rPr lang="en-GB" sz="2800" dirty="0">
                <a:effectLst/>
                <a:ea typeface="Times New Roman" panose="02020603050405020304" pitchFamily="18" charset="0"/>
              </a:rPr>
              <a:t>he sieving effects of separating learners by:</a:t>
            </a:r>
          </a:p>
          <a:p>
            <a:pPr marL="457200" lvl="0" indent="-457200">
              <a:buFont typeface="Arial" panose="020B0604020202020204" pitchFamily="34" charset="0"/>
              <a:buChar char="•"/>
            </a:pPr>
            <a:r>
              <a:rPr lang="en-GB" sz="2800" dirty="0">
                <a:effectLst/>
                <a:ea typeface="Times New Roman" panose="02020603050405020304" pitchFamily="18" charset="0"/>
              </a:rPr>
              <a:t>prior attainment and test results</a:t>
            </a:r>
            <a:endParaRPr lang="en-GB" sz="2800" dirty="0">
              <a:ea typeface="Times New Roman" panose="02020603050405020304" pitchFamily="18" charset="0"/>
            </a:endParaRPr>
          </a:p>
          <a:p>
            <a:pPr marL="457200" lvl="0" indent="-457200">
              <a:buFont typeface="Arial" panose="020B0604020202020204" pitchFamily="34" charset="0"/>
              <a:buChar char="•"/>
            </a:pPr>
            <a:r>
              <a:rPr lang="en-GB" sz="2800" dirty="0">
                <a:effectLst/>
                <a:ea typeface="Times New Roman" panose="02020603050405020304" pitchFamily="18" charset="0"/>
              </a:rPr>
              <a:t>offering choices</a:t>
            </a:r>
            <a:endParaRPr lang="en-GB" sz="2800" dirty="0">
              <a:ea typeface="Times New Roman" panose="02020603050405020304" pitchFamily="18" charset="0"/>
            </a:endParaRPr>
          </a:p>
          <a:p>
            <a:pPr marL="457200" lvl="0" indent="-457200">
              <a:buFont typeface="Arial" panose="020B0604020202020204" pitchFamily="34" charset="0"/>
              <a:buChar char="•"/>
            </a:pPr>
            <a:r>
              <a:rPr lang="en-GB" sz="2800" dirty="0">
                <a:effectLst/>
                <a:ea typeface="Times New Roman" panose="02020603050405020304" pitchFamily="18" charset="0"/>
              </a:rPr>
              <a:t>anticipating future careers</a:t>
            </a:r>
            <a:endParaRPr lang="en-GB" sz="2800" dirty="0">
              <a:ea typeface="Times New Roman" panose="02020603050405020304" pitchFamily="18" charset="0"/>
            </a:endParaRPr>
          </a:p>
          <a:p>
            <a:pPr marL="457200" lvl="0" indent="-457200">
              <a:buFont typeface="Arial" panose="020B0604020202020204" pitchFamily="34" charset="0"/>
              <a:buChar char="•"/>
            </a:pPr>
            <a:r>
              <a:rPr lang="en-GB" sz="2800" dirty="0">
                <a:effectLst/>
                <a:ea typeface="Times New Roman" panose="02020603050405020304" pitchFamily="18" charset="0"/>
              </a:rPr>
              <a:t>school or pathway choice</a:t>
            </a:r>
          </a:p>
          <a:p>
            <a:pPr marL="457200" lvl="0" indent="-457200">
              <a:buFont typeface="Arial" panose="020B0604020202020204" pitchFamily="34" charset="0"/>
              <a:buChar char="•"/>
            </a:pPr>
            <a:r>
              <a:rPr lang="en-GB" sz="2800" dirty="0">
                <a:ea typeface="Times New Roman" panose="02020603050405020304" pitchFamily="18" charset="0"/>
              </a:rPr>
              <a:t>parental choice or economic power</a:t>
            </a:r>
            <a:endParaRPr lang="en-GB" sz="2800" dirty="0">
              <a:effectLst/>
              <a:ea typeface="Times New Roman" panose="02020603050405020304" pitchFamily="18" charset="0"/>
            </a:endParaRPr>
          </a:p>
          <a:p>
            <a:pPr lvl="0"/>
            <a:endParaRPr lang="en-GB" sz="2800" dirty="0">
              <a:effectLst/>
              <a:ea typeface="Times New Roman" panose="02020603050405020304" pitchFamily="18" charset="0"/>
            </a:endParaRPr>
          </a:p>
          <a:p>
            <a:pPr lvl="0"/>
            <a:r>
              <a:rPr lang="en-GB" sz="2800" dirty="0">
                <a:effectLst/>
                <a:ea typeface="Times New Roman" panose="02020603050405020304" pitchFamily="18" charset="0"/>
              </a:rPr>
              <a:t>always disadvantage further those who are already disadvantaged and advantage those already advantaged.  </a:t>
            </a:r>
          </a:p>
          <a:p>
            <a:pPr>
              <a:lnSpc>
                <a:spcPct val="107000"/>
              </a:lnSpc>
              <a:spcAft>
                <a:spcPts val="800"/>
              </a:spcAft>
            </a:pPr>
            <a:r>
              <a:rPr lang="en-GB" sz="2800" dirty="0">
                <a:effectLst/>
                <a:ea typeface="Calibri" panose="020F0502020204030204" pitchFamily="34" charset="0"/>
                <a:cs typeface="Times New Roman" panose="02020603050405020304" pitchFamily="18" charset="0"/>
              </a:rPr>
              <a:t> </a:t>
            </a:r>
          </a:p>
          <a:p>
            <a:pPr>
              <a:lnSpc>
                <a:spcPct val="107000"/>
              </a:lnSpc>
              <a:spcAft>
                <a:spcPts val="800"/>
              </a:spcAft>
            </a:pPr>
            <a:r>
              <a:rPr lang="en-GB" sz="2800" dirty="0">
                <a:effectLst/>
                <a:ea typeface="Calibri" panose="020F0502020204030204" pitchFamily="34" charset="0"/>
                <a:cs typeface="Times New Roman" panose="02020603050405020304" pitchFamily="18" charset="0"/>
              </a:rPr>
              <a:t>DfE stats reveal that gaps in advantage are </a:t>
            </a:r>
            <a:r>
              <a:rPr lang="en-GB" sz="2800" dirty="0">
                <a:ea typeface="Calibri" panose="020F0502020204030204" pitchFamily="34" charset="0"/>
                <a:cs typeface="Times New Roman" panose="02020603050405020304" pitchFamily="18" charset="0"/>
              </a:rPr>
              <a:t>still</a:t>
            </a:r>
            <a:r>
              <a:rPr lang="en-GB" sz="2800" dirty="0">
                <a:effectLst/>
                <a:ea typeface="Calibri" panose="020F0502020204030204" pitchFamily="34" charset="0"/>
                <a:cs typeface="Times New Roman" panose="02020603050405020304" pitchFamily="18" charset="0"/>
              </a:rPr>
              <a:t> </a:t>
            </a:r>
            <a:r>
              <a:rPr lang="en-GB" sz="2800" dirty="0">
                <a:ea typeface="Calibri" panose="020F0502020204030204" pitchFamily="34" charset="0"/>
                <a:cs typeface="Times New Roman" panose="02020603050405020304" pitchFamily="18" charset="0"/>
              </a:rPr>
              <a:t>often</a:t>
            </a:r>
            <a:r>
              <a:rPr lang="en-GB" sz="2800" dirty="0">
                <a:effectLst/>
                <a:ea typeface="Calibri" panose="020F0502020204030204" pitchFamily="34" charset="0"/>
                <a:cs typeface="Times New Roman" panose="02020603050405020304" pitchFamily="18" charset="0"/>
              </a:rPr>
              <a:t> replicated rather than cured by education. </a:t>
            </a:r>
          </a:p>
        </p:txBody>
      </p:sp>
    </p:spTree>
    <p:extLst>
      <p:ext uri="{BB962C8B-B14F-4D97-AF65-F5344CB8AC3E}">
        <p14:creationId xmlns:p14="http://schemas.microsoft.com/office/powerpoint/2010/main" val="2841446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9B37CD-F200-7A76-900F-21EE9EC562BE}"/>
              </a:ext>
            </a:extLst>
          </p:cNvPr>
          <p:cNvSpPr txBox="1"/>
          <p:nvPr/>
        </p:nvSpPr>
        <p:spPr>
          <a:xfrm>
            <a:off x="904240" y="744893"/>
            <a:ext cx="9316720" cy="6182462"/>
          </a:xfrm>
          <a:prstGeom prst="rect">
            <a:avLst/>
          </a:prstGeom>
          <a:noFill/>
        </p:spPr>
        <p:txBody>
          <a:bodyPr wrap="square">
            <a:spAutoFit/>
          </a:bodyPr>
          <a:lstStyle/>
          <a:p>
            <a:r>
              <a:rPr lang="en-GB" sz="2800" dirty="0">
                <a:effectLst/>
                <a:ea typeface="Times New Roman" panose="02020603050405020304" pitchFamily="18" charset="0"/>
              </a:rPr>
              <a:t>Your five layers are facets of the subject that </a:t>
            </a:r>
            <a:r>
              <a:rPr lang="en-GB" sz="2800" i="1" dirty="0">
                <a:effectLst/>
                <a:ea typeface="Times New Roman" panose="02020603050405020304" pitchFamily="18" charset="0"/>
              </a:rPr>
              <a:t>can</a:t>
            </a:r>
            <a:r>
              <a:rPr lang="en-GB" sz="2800" dirty="0">
                <a:effectLst/>
                <a:ea typeface="Times New Roman" panose="02020603050405020304" pitchFamily="18" charset="0"/>
              </a:rPr>
              <a:t> be coordinated, for all, at all levels</a:t>
            </a:r>
          </a:p>
          <a:p>
            <a:endParaRPr lang="en-GB" sz="2800" dirty="0">
              <a:ea typeface="Times New Roman" panose="02020603050405020304" pitchFamily="18" charset="0"/>
            </a:endParaRPr>
          </a:p>
          <a:p>
            <a:r>
              <a:rPr lang="en-GB" sz="2800" dirty="0">
                <a:effectLst/>
                <a:ea typeface="Times New Roman" panose="02020603050405020304" pitchFamily="18" charset="0"/>
              </a:rPr>
              <a:t>plus </a:t>
            </a:r>
          </a:p>
          <a:p>
            <a:endParaRPr lang="en-GB" sz="2800" dirty="0">
              <a:effectLst/>
              <a:ea typeface="Times New Roman" panose="02020603050405020304" pitchFamily="18" charset="0"/>
            </a:endParaRPr>
          </a:p>
          <a:p>
            <a:pPr>
              <a:lnSpc>
                <a:spcPct val="107000"/>
              </a:lnSpc>
              <a:spcAft>
                <a:spcPts val="800"/>
              </a:spcAft>
            </a:pPr>
            <a:r>
              <a:rPr lang="en-GB" sz="2800" dirty="0">
                <a:effectLst/>
                <a:ea typeface="Calibri" panose="020F0502020204030204" pitchFamily="34" charset="0"/>
                <a:cs typeface="Times New Roman" panose="02020603050405020304" pitchFamily="18" charset="0"/>
              </a:rPr>
              <a:t>what is deemed </a:t>
            </a:r>
            <a:r>
              <a:rPr lang="en-GB" sz="2800" dirty="0">
                <a:ea typeface="Calibri" panose="020F0502020204030204" pitchFamily="34" charset="0"/>
                <a:cs typeface="Times New Roman" panose="02020603050405020304" pitchFamily="18" charset="0"/>
              </a:rPr>
              <a:t>interesting and/or</a:t>
            </a:r>
            <a:r>
              <a:rPr lang="en-GB" sz="2800" dirty="0">
                <a:effectLst/>
                <a:ea typeface="Calibri" panose="020F0502020204030204" pitchFamily="34" charset="0"/>
                <a:cs typeface="Times New Roman" panose="02020603050405020304" pitchFamily="18" charset="0"/>
              </a:rPr>
              <a:t> true as well as what is useful (and what is examined).</a:t>
            </a:r>
          </a:p>
          <a:p>
            <a:pPr>
              <a:lnSpc>
                <a:spcPct val="107000"/>
              </a:lnSpc>
              <a:spcAft>
                <a:spcPts val="800"/>
              </a:spcAft>
            </a:pPr>
            <a:r>
              <a:rPr lang="en-GB" sz="2800" dirty="0">
                <a:ea typeface="Times New Roman" panose="02020603050405020304" pitchFamily="18" charset="0"/>
                <a:cs typeface="Times New Roman" panose="02020603050405020304" pitchFamily="18" charset="0"/>
              </a:rPr>
              <a:t>This can be achieved through </a:t>
            </a:r>
            <a:r>
              <a:rPr lang="en-GB" sz="2800" dirty="0">
                <a:effectLst/>
                <a:ea typeface="Times New Roman" panose="02020603050405020304" pitchFamily="18" charset="0"/>
              </a:rPr>
              <a:t>curriculum and pedagogy that encourage critique, curiosity, creativity, conjecture and conceptual inquiry at all levels</a:t>
            </a:r>
          </a:p>
          <a:p>
            <a:pPr>
              <a:lnSpc>
                <a:spcPct val="107000"/>
              </a:lnSpc>
              <a:spcAft>
                <a:spcPts val="800"/>
              </a:spcAft>
            </a:pPr>
            <a:endParaRPr lang="en-GB" sz="2800" dirty="0">
              <a:effectLst/>
              <a:ea typeface="Calibri" panose="020F0502020204030204" pitchFamily="34" charset="0"/>
              <a:cs typeface="Times New Roman" panose="02020603050405020304" pitchFamily="18" charset="0"/>
            </a:endParaRPr>
          </a:p>
          <a:p>
            <a:pPr lvl="0"/>
            <a:endParaRPr lang="en-GB" sz="2800" b="1" dirty="0">
              <a:effectLst/>
              <a:ea typeface="Times New Roman" panose="02020603050405020304" pitchFamily="18" charset="0"/>
            </a:endParaRPr>
          </a:p>
          <a:p>
            <a:endParaRPr lang="en-GB"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489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7E5C81-F815-79B0-0BDB-9CF2928A0B8D}"/>
              </a:ext>
            </a:extLst>
          </p:cNvPr>
          <p:cNvSpPr txBox="1"/>
          <p:nvPr/>
        </p:nvSpPr>
        <p:spPr>
          <a:xfrm>
            <a:off x="914400" y="287693"/>
            <a:ext cx="9916160" cy="7662482"/>
          </a:xfrm>
          <a:prstGeom prst="rect">
            <a:avLst/>
          </a:prstGeom>
          <a:noFill/>
        </p:spPr>
        <p:txBody>
          <a:bodyPr wrap="square">
            <a:spAutoFit/>
          </a:bodyPr>
          <a:lstStyle/>
          <a:p>
            <a:pPr lvl="0"/>
            <a:r>
              <a:rPr lang="en-GB" sz="2800" dirty="0">
                <a:ea typeface="Times New Roman" panose="02020603050405020304" pitchFamily="18" charset="0"/>
              </a:rPr>
              <a:t>T</a:t>
            </a:r>
            <a:r>
              <a:rPr lang="en-GB" sz="2800" dirty="0">
                <a:effectLst/>
                <a:ea typeface="Times New Roman" panose="02020603050405020304" pitchFamily="18" charset="0"/>
              </a:rPr>
              <a:t>he mathematics of </a:t>
            </a:r>
          </a:p>
          <a:p>
            <a:pPr marL="457200" lvl="0" indent="-457200">
              <a:buFont typeface="Arial" panose="020B0604020202020204" pitchFamily="34" charset="0"/>
              <a:buChar char="•"/>
            </a:pPr>
            <a:r>
              <a:rPr lang="en-GB" sz="2800" dirty="0">
                <a:effectLst/>
                <a:ea typeface="Times New Roman" panose="02020603050405020304" pitchFamily="18" charset="0"/>
              </a:rPr>
              <a:t>human endeavour</a:t>
            </a:r>
            <a:endParaRPr lang="en-GB" sz="2800" dirty="0">
              <a:ea typeface="Times New Roman" panose="02020603050405020304" pitchFamily="18" charset="0"/>
            </a:endParaRPr>
          </a:p>
          <a:p>
            <a:pPr marL="457200" lvl="0" indent="-457200">
              <a:buFont typeface="Arial" panose="020B0604020202020204" pitchFamily="34" charset="0"/>
              <a:buChar char="•"/>
            </a:pPr>
            <a:r>
              <a:rPr lang="en-GB" sz="2800" dirty="0">
                <a:effectLst/>
                <a:ea typeface="Times New Roman" panose="02020603050405020304" pitchFamily="18" charset="0"/>
              </a:rPr>
              <a:t>human use</a:t>
            </a:r>
            <a:endParaRPr lang="en-GB" sz="2800" dirty="0">
              <a:ea typeface="Times New Roman" panose="02020603050405020304" pitchFamily="18" charset="0"/>
            </a:endParaRPr>
          </a:p>
          <a:p>
            <a:pPr marL="457200" lvl="0" indent="-457200">
              <a:buFont typeface="Arial" panose="020B0604020202020204" pitchFamily="34" charset="0"/>
              <a:buChar char="•"/>
            </a:pPr>
            <a:r>
              <a:rPr lang="en-GB" sz="2800" dirty="0">
                <a:effectLst/>
                <a:ea typeface="Times New Roman" panose="02020603050405020304" pitchFamily="18" charset="0"/>
              </a:rPr>
              <a:t>human construction</a:t>
            </a:r>
            <a:endParaRPr lang="en-GB" sz="2800" dirty="0">
              <a:ea typeface="Times New Roman" panose="02020603050405020304" pitchFamily="18" charset="0"/>
            </a:endParaRPr>
          </a:p>
          <a:p>
            <a:pPr marL="457200" lvl="0" indent="-457200">
              <a:buFont typeface="Arial" panose="020B0604020202020204" pitchFamily="34" charset="0"/>
              <a:buChar char="•"/>
            </a:pPr>
            <a:r>
              <a:rPr lang="en-GB" sz="2800" dirty="0">
                <a:effectLst/>
                <a:ea typeface="Times New Roman" panose="02020603050405020304" pitchFamily="18" charset="0"/>
              </a:rPr>
              <a:t>human understanding</a:t>
            </a:r>
            <a:endParaRPr lang="en-GB" sz="2800" dirty="0">
              <a:ea typeface="Times New Roman" panose="02020603050405020304" pitchFamily="18" charset="0"/>
            </a:endParaRPr>
          </a:p>
          <a:p>
            <a:pPr marL="457200" lvl="0" indent="-457200">
              <a:buFont typeface="Arial" panose="020B0604020202020204" pitchFamily="34" charset="0"/>
              <a:buChar char="•"/>
            </a:pPr>
            <a:r>
              <a:rPr lang="en-GB" sz="2800" dirty="0">
                <a:effectLst/>
                <a:ea typeface="Times New Roman" panose="02020603050405020304" pitchFamily="18" charset="0"/>
              </a:rPr>
              <a:t>human imagination</a:t>
            </a:r>
          </a:p>
          <a:p>
            <a:pPr marL="457200" lvl="0" indent="-457200">
              <a:buFont typeface="Arial" panose="020B0604020202020204" pitchFamily="34" charset="0"/>
              <a:buChar char="•"/>
            </a:pPr>
            <a:r>
              <a:rPr lang="en-GB" sz="2800" dirty="0">
                <a:ea typeface="Times New Roman" panose="02020603050405020304" pitchFamily="18" charset="0"/>
              </a:rPr>
              <a:t>human inquiry</a:t>
            </a:r>
            <a:endParaRPr lang="en-GB" sz="2800" dirty="0">
              <a:effectLst/>
              <a:ea typeface="Times New Roman" panose="02020603050405020304" pitchFamily="18" charset="0"/>
            </a:endParaRPr>
          </a:p>
          <a:p>
            <a:pPr marL="457200" lvl="0" indent="-457200">
              <a:buFont typeface="Arial" panose="020B0604020202020204" pitchFamily="34" charset="0"/>
              <a:buChar char="•"/>
            </a:pPr>
            <a:r>
              <a:rPr lang="en-GB" sz="2800" dirty="0">
                <a:effectLst/>
                <a:ea typeface="Times New Roman" panose="02020603050405020304" pitchFamily="18" charset="0"/>
              </a:rPr>
              <a:t>human pleasure</a:t>
            </a:r>
            <a:endParaRPr lang="en-GB" sz="2800" dirty="0">
              <a:ea typeface="Times New Roman" panose="02020603050405020304" pitchFamily="18" charset="0"/>
            </a:endParaRPr>
          </a:p>
          <a:p>
            <a:pPr lvl="0"/>
            <a:endParaRPr lang="en-GB" sz="2800" dirty="0">
              <a:effectLst/>
              <a:ea typeface="Times New Roman" panose="02020603050405020304" pitchFamily="18" charset="0"/>
            </a:endParaRPr>
          </a:p>
          <a:p>
            <a:pPr lvl="0"/>
            <a:r>
              <a:rPr lang="en-GB" sz="2800" dirty="0">
                <a:effectLst/>
                <a:ea typeface="Times New Roman" panose="02020603050405020304" pitchFamily="18" charset="0"/>
              </a:rPr>
              <a:t>whether generated individually or collectively, is suppressed in current models of learning and teaching.</a:t>
            </a:r>
          </a:p>
          <a:p>
            <a:pPr lvl="0"/>
            <a:endParaRPr lang="en-GB" sz="2800" dirty="0">
              <a:ea typeface="Times New Roman" panose="02020603050405020304" pitchFamily="18" charset="0"/>
            </a:endParaRPr>
          </a:p>
          <a:p>
            <a:pPr lvl="0"/>
            <a:r>
              <a:rPr lang="en-GB" sz="2800" dirty="0">
                <a:effectLst/>
                <a:ea typeface="Times New Roman" panose="02020603050405020304" pitchFamily="18" charset="0"/>
              </a:rPr>
              <a:t>Current models work well within the domain of artificial intelligence but not so well with real people (Switzerland)</a:t>
            </a:r>
          </a:p>
          <a:p>
            <a:pPr lvl="0"/>
            <a:endParaRPr lang="en-GB" sz="2800" dirty="0">
              <a:ea typeface="Times New Roman" panose="02020603050405020304" pitchFamily="18" charset="0"/>
            </a:endParaRPr>
          </a:p>
          <a:p>
            <a:pPr marL="457200"/>
            <a:r>
              <a:rPr lang="en-GB" sz="2800" b="1" dirty="0">
                <a:effectLst/>
                <a:ea typeface="Times New Roman" panose="02020603050405020304" pitchFamily="18" charset="0"/>
              </a:rPr>
              <a:t> </a:t>
            </a:r>
            <a:endParaRPr lang="en-GB" sz="2800" dirty="0">
              <a:effectLst/>
              <a:ea typeface="Times New Roman" panose="02020603050405020304" pitchFamily="18" charset="0"/>
            </a:endParaRPr>
          </a:p>
          <a:p>
            <a:pPr>
              <a:lnSpc>
                <a:spcPct val="107000"/>
              </a:lnSpc>
              <a:spcAft>
                <a:spcPts val="800"/>
              </a:spcAft>
            </a:pP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08041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694E8EB-F8C9-62F5-FA2B-0140EF616DD5}"/>
              </a:ext>
            </a:extLst>
          </p:cNvPr>
          <p:cNvSpPr txBox="1"/>
          <p:nvPr/>
        </p:nvSpPr>
        <p:spPr>
          <a:xfrm>
            <a:off x="1717040" y="767418"/>
            <a:ext cx="8463280" cy="3539430"/>
          </a:xfrm>
          <a:prstGeom prst="rect">
            <a:avLst/>
          </a:prstGeom>
          <a:noFill/>
        </p:spPr>
        <p:txBody>
          <a:bodyPr wrap="square">
            <a:spAutoFit/>
          </a:bodyPr>
          <a:lstStyle/>
          <a:p>
            <a:pPr lvl="0"/>
            <a:r>
              <a:rPr lang="en-GB" sz="2800" dirty="0">
                <a:effectLst/>
                <a:ea typeface="Times New Roman" panose="02020603050405020304" pitchFamily="18" charset="0"/>
              </a:rPr>
              <a:t>e.g. </a:t>
            </a:r>
            <a:r>
              <a:rPr lang="en-GB" sz="2800" dirty="0">
                <a:effectLst/>
                <a:ea typeface="Calibri" panose="020F0502020204030204" pitchFamily="34" charset="0"/>
                <a:cs typeface="Times New Roman" panose="02020603050405020304" pitchFamily="18" charset="0"/>
              </a:rPr>
              <a:t>a long division algorithm that has massive cultural, school-gate, (and hence political) value conceals, and distracts from, the mathematical power of understanding and manipulating multiplicative relationships. </a:t>
            </a:r>
          </a:p>
          <a:p>
            <a:pPr lvl="0"/>
            <a:endParaRPr lang="en-GB" sz="2800" dirty="0">
              <a:ea typeface="Calibri" panose="020F0502020204030204" pitchFamily="34" charset="0"/>
              <a:cs typeface="Times New Roman" panose="02020603050405020304" pitchFamily="18" charset="0"/>
            </a:endParaRPr>
          </a:p>
          <a:p>
            <a:r>
              <a:rPr lang="en-GB" sz="2800" dirty="0">
                <a:ea typeface="Times New Roman" panose="02020603050405020304" pitchFamily="18" charset="0"/>
              </a:rPr>
              <a:t>A</a:t>
            </a:r>
            <a:r>
              <a:rPr lang="en-GB" sz="2800" dirty="0">
                <a:effectLst/>
                <a:ea typeface="Times New Roman" panose="02020603050405020304" pitchFamily="18" charset="0"/>
              </a:rPr>
              <a:t>ttention to future usefulness, or critical application, would suppress intrigue and pleasure </a:t>
            </a:r>
            <a:r>
              <a:rPr lang="en-GB" sz="2800" dirty="0">
                <a:ea typeface="Times New Roman" panose="02020603050405020304" pitchFamily="18" charset="0"/>
              </a:rPr>
              <a:t>and hence human ingenuity.</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108955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321A71-7544-9D1D-39A4-B94EAB07C8CE}"/>
              </a:ext>
            </a:extLst>
          </p:cNvPr>
          <p:cNvSpPr txBox="1"/>
          <p:nvPr/>
        </p:nvSpPr>
        <p:spPr>
          <a:xfrm>
            <a:off x="1016000" y="1090333"/>
            <a:ext cx="9956800" cy="3816429"/>
          </a:xfrm>
          <a:prstGeom prst="rect">
            <a:avLst/>
          </a:prstGeom>
          <a:noFill/>
        </p:spPr>
        <p:txBody>
          <a:bodyPr wrap="square">
            <a:spAutoFit/>
          </a:bodyPr>
          <a:lstStyle/>
          <a:p>
            <a:pPr lvl="0"/>
            <a:r>
              <a:rPr lang="en-GB" sz="2800" dirty="0">
                <a:ea typeface="Times New Roman" panose="02020603050405020304" pitchFamily="18" charset="0"/>
              </a:rPr>
              <a:t>Our</a:t>
            </a:r>
            <a:r>
              <a:rPr lang="en-GB" sz="2800" dirty="0">
                <a:effectLst/>
                <a:ea typeface="Times New Roman" panose="02020603050405020304" pitchFamily="18" charset="0"/>
              </a:rPr>
              <a:t> procedure-dominated curriculum is relatively easy to control, test and – now we think we know how brains can mimic computers – teach.</a:t>
            </a:r>
          </a:p>
          <a:p>
            <a:pPr lvl="0"/>
            <a:endParaRPr lang="en-GB" sz="2800" dirty="0">
              <a:ea typeface="Times New Roman" panose="02020603050405020304" pitchFamily="18" charset="0"/>
            </a:endParaRPr>
          </a:p>
          <a:p>
            <a:pPr lvl="0"/>
            <a:r>
              <a:rPr lang="en-GB" sz="2800" dirty="0">
                <a:effectLst/>
                <a:ea typeface="Times New Roman" panose="02020603050405020304" pitchFamily="18" charset="0"/>
              </a:rPr>
              <a:t>This creates ‘imperative classrooms’ in which learners who may already be disadvantaged by having restricted access to emancipatory language and activity are subjected to even more cognitive limitations within the educational space</a:t>
            </a:r>
            <a:r>
              <a:rPr lang="en-GB" sz="2800" dirty="0">
                <a:ea typeface="Times New Roman" panose="02020603050405020304" pitchFamily="18" charset="0"/>
              </a:rPr>
              <a:t> </a:t>
            </a:r>
            <a:r>
              <a:rPr lang="en-GB" sz="2800" dirty="0">
                <a:effectLst/>
                <a:ea typeface="Times New Roman" panose="02020603050405020304" pitchFamily="18" charset="0"/>
              </a:rPr>
              <a:t>(Bernstein)</a:t>
            </a:r>
          </a:p>
          <a:p>
            <a:pPr marL="457200"/>
            <a:r>
              <a:rPr lang="en-GB" sz="1800" b="1" dirty="0">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38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19D73E-1BB6-B5FF-1535-DADBBB6F32E3}"/>
              </a:ext>
            </a:extLst>
          </p:cNvPr>
          <p:cNvSpPr txBox="1"/>
          <p:nvPr/>
        </p:nvSpPr>
        <p:spPr>
          <a:xfrm>
            <a:off x="1534160" y="2632787"/>
            <a:ext cx="9123680" cy="1231106"/>
          </a:xfrm>
          <a:prstGeom prst="rect">
            <a:avLst/>
          </a:prstGeom>
          <a:noFill/>
        </p:spPr>
        <p:txBody>
          <a:bodyPr wrap="square">
            <a:spAutoFit/>
          </a:bodyPr>
          <a:lstStyle/>
          <a:p>
            <a:pPr lvl="0"/>
            <a:endParaRPr lang="en-GB" sz="1800" dirty="0">
              <a:ea typeface="Times New Roman" panose="02020603050405020304" pitchFamily="18" charset="0"/>
            </a:endParaRPr>
          </a:p>
          <a:p>
            <a:pPr lvl="0"/>
            <a:r>
              <a:rPr lang="en-GB" sz="2800" dirty="0">
                <a:effectLst/>
                <a:ea typeface="Times New Roman" panose="02020603050405020304" pitchFamily="18" charset="0"/>
              </a:rPr>
              <a:t>(Machine teaching teaches machine behaviour, not human thinking.)</a:t>
            </a:r>
          </a:p>
        </p:txBody>
      </p:sp>
    </p:spTree>
    <p:extLst>
      <p:ext uri="{BB962C8B-B14F-4D97-AF65-F5344CB8AC3E}">
        <p14:creationId xmlns:p14="http://schemas.microsoft.com/office/powerpoint/2010/main" val="4111222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474</Words>
  <Application>Microsoft Office PowerPoint</Application>
  <PresentationFormat>Widescreen</PresentationFormat>
  <Paragraphs>66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Inequalities and engagement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what is needed 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Inequalities and engagement</dc:title>
  <dc:creator>Anne Watson</dc:creator>
  <cp:lastModifiedBy>Anne Watson</cp:lastModifiedBy>
  <cp:revision>2</cp:revision>
  <dcterms:created xsi:type="dcterms:W3CDTF">2023-03-03T12:38:51Z</dcterms:created>
  <dcterms:modified xsi:type="dcterms:W3CDTF">2023-03-05T07:34:24Z</dcterms:modified>
</cp:coreProperties>
</file>