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62" r:id="rId2"/>
    <p:sldId id="258" r:id="rId3"/>
    <p:sldId id="287" r:id="rId4"/>
    <p:sldId id="283" r:id="rId5"/>
    <p:sldId id="285" r:id="rId6"/>
    <p:sldId id="288" r:id="rId7"/>
    <p:sldId id="286" r:id="rId8"/>
    <p:sldId id="259" r:id="rId9"/>
    <p:sldId id="261" r:id="rId10"/>
    <p:sldId id="289" r:id="rId11"/>
    <p:sldId id="284" r:id="rId12"/>
    <p:sldId id="280" r:id="rId13"/>
    <p:sldId id="28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9"/>
    <a:srgbClr val="855F33"/>
    <a:srgbClr val="FFF9E8"/>
    <a:srgbClr val="FFF5C4"/>
    <a:srgbClr val="FCF3A7"/>
    <a:srgbClr val="AB7942"/>
    <a:srgbClr val="FFF1BF"/>
    <a:srgbClr val="0432FF"/>
    <a:srgbClr val="FFE29F"/>
    <a:srgbClr val="FF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614"/>
    <p:restoredTop sz="94666"/>
  </p:normalViewPr>
  <p:slideViewPr>
    <p:cSldViewPr snapToGrid="0" snapToObjects="1">
      <p:cViewPr varScale="1">
        <p:scale>
          <a:sx n="71" d="100"/>
          <a:sy n="71" d="100"/>
        </p:scale>
        <p:origin x="184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836D-B0CF-D94A-86DB-32DAECE4C346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8976-516C-4447-B9E0-F21B8CB8D0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BB7A84-C3F6-884D-AB3A-D6C786946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§3 Reasoning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7A9DD2-69F1-074F-8B7C-60F85510C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IMM 2021</a:t>
            </a:r>
          </a:p>
        </p:txBody>
      </p:sp>
    </p:spTree>
    <p:extLst>
      <p:ext uri="{BB962C8B-B14F-4D97-AF65-F5344CB8AC3E}">
        <p14:creationId xmlns:p14="http://schemas.microsoft.com/office/powerpoint/2010/main" val="214578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A312-5846-5748-88C7-03458288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7096-F498-AE4E-88EE-4FE5121AE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yourself a story about what was going on in that task</a:t>
            </a:r>
          </a:p>
        </p:txBody>
      </p:sp>
    </p:spTree>
    <p:extLst>
      <p:ext uri="{BB962C8B-B14F-4D97-AF65-F5344CB8AC3E}">
        <p14:creationId xmlns:p14="http://schemas.microsoft.com/office/powerpoint/2010/main" val="243113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9399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9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on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5"/>
            <a:ext cx="7886700" cy="4870001"/>
          </a:xfrm>
        </p:spPr>
        <p:txBody>
          <a:bodyPr/>
          <a:lstStyle/>
          <a:p>
            <a:r>
              <a:rPr lang="en-GB" dirty="0"/>
              <a:t>What struck you particularly?</a:t>
            </a:r>
          </a:p>
          <a:p>
            <a:r>
              <a:rPr lang="en-GB" dirty="0"/>
              <a:t>What natural powers might be worth developing?</a:t>
            </a:r>
          </a:p>
          <a:p>
            <a:r>
              <a:rPr lang="en-GB" dirty="0"/>
              <a:t>What Mathematical Themes might be </a:t>
            </a:r>
            <a:r>
              <a:rPr lang="en-GB"/>
              <a:t>worth looking </a:t>
            </a:r>
            <a:r>
              <a:rPr lang="en-GB" dirty="0"/>
              <a:t>out for?</a:t>
            </a:r>
          </a:p>
          <a:p>
            <a:r>
              <a:rPr lang="en-GB" dirty="0"/>
              <a:t>What might you do when you find that you are stuck?</a:t>
            </a:r>
          </a:p>
        </p:txBody>
      </p:sp>
    </p:spTree>
    <p:extLst>
      <p:ext uri="{BB962C8B-B14F-4D97-AF65-F5344CB8AC3E}">
        <p14:creationId xmlns:p14="http://schemas.microsoft.com/office/powerpoint/2010/main" val="78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079D-3CBC-5E41-AEEF-6D9B3E40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 </a:t>
            </a:r>
            <a:r>
              <a:rPr lang="en-GB"/>
              <a:t>Getting Unstuck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3963-57D5-8145-8CF8-CE344540E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Becoming explicitly aware of being stuck</a:t>
            </a:r>
          </a:p>
          <a:p>
            <a:r>
              <a:rPr lang="en-GB" dirty="0"/>
              <a:t>Calling upon mathematical actions and personal powers</a:t>
            </a:r>
          </a:p>
          <a:p>
            <a:pPr lvl="1"/>
            <a:r>
              <a:rPr lang="en-GB" dirty="0"/>
              <a:t>Specialise (work through an example, paying attention to what happens, and using that as the basis for generalising)</a:t>
            </a:r>
          </a:p>
          <a:p>
            <a:pPr lvl="1"/>
            <a:r>
              <a:rPr lang="en-GB" dirty="0"/>
              <a:t>Treating all insights as conjectures that need justifying</a:t>
            </a:r>
          </a:p>
          <a:p>
            <a:pPr lvl="1"/>
            <a:r>
              <a:rPr lang="en-GB" dirty="0"/>
              <a:t>Gazing (Holding Wholes)</a:t>
            </a:r>
          </a:p>
          <a:p>
            <a:pPr lvl="1"/>
            <a:r>
              <a:rPr lang="en-GB" dirty="0"/>
              <a:t>Discerning Details</a:t>
            </a:r>
          </a:p>
          <a:p>
            <a:pPr lvl="1"/>
            <a:r>
              <a:rPr lang="en-GB" dirty="0"/>
              <a:t>Recognising Relationships (in the particular situation)</a:t>
            </a:r>
          </a:p>
          <a:p>
            <a:pPr lvl="1"/>
            <a:r>
              <a:rPr lang="en-GB" dirty="0"/>
              <a:t>Perceiving Properties as being instantiated</a:t>
            </a:r>
          </a:p>
          <a:p>
            <a:pPr lvl="1"/>
            <a:r>
              <a:rPr lang="en-GB" dirty="0"/>
              <a:t>Reasoning on the basis of agreed </a:t>
            </a:r>
            <a:r>
              <a:rPr lang="en-GB" dirty="0" err="1"/>
              <a:t>prioperties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6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001B-BD54-994D-812E-850F71A2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4EBA-CDDC-4A43-A18A-A440E549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</a:t>
            </a:r>
            <a:r>
              <a:rPr lang="en-GB" dirty="0"/>
              <a:t> @ </a:t>
            </a:r>
            <a:r>
              <a:rPr lang="en-GB" dirty="0" err="1"/>
              <a:t>open.ac.uk</a:t>
            </a:r>
            <a:endParaRPr lang="en-GB" dirty="0"/>
          </a:p>
          <a:p>
            <a:r>
              <a:rPr lang="en-GB" dirty="0" err="1"/>
              <a:t>PMTheta.com</a:t>
            </a:r>
            <a:endParaRPr lang="en-GB" dirty="0"/>
          </a:p>
          <a:p>
            <a:r>
              <a:rPr lang="en-GB" dirty="0"/>
              <a:t>Thinking Mathematically (2010) Routledge</a:t>
            </a:r>
          </a:p>
        </p:txBody>
      </p:sp>
    </p:spTree>
    <p:extLst>
      <p:ext uri="{BB962C8B-B14F-4D97-AF65-F5344CB8AC3E}">
        <p14:creationId xmlns:p14="http://schemas.microsoft.com/office/powerpoint/2010/main" val="286913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8907-C2A8-2A40-A023-1A4044F3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Task 1: Being Rational about Polynomials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9AF25-BB4B-BD47-8D2E-52DC59491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6" y="1412266"/>
            <a:ext cx="3935001" cy="2943834"/>
          </a:xfrm>
        </p:spPr>
        <p:txBody>
          <a:bodyPr/>
          <a:lstStyle/>
          <a:p>
            <a:r>
              <a:rPr lang="en-GB"/>
              <a:t>You see here the graphs of two polynomials.</a:t>
            </a:r>
          </a:p>
          <a:p>
            <a:r>
              <a:rPr lang="en-GB"/>
              <a:t>One is the numerator and one the denominator of a ‘rational polynomial’</a:t>
            </a:r>
          </a:p>
          <a:p>
            <a:r>
              <a:rPr lang="en-GB"/>
              <a:t>What can you deduce about the graph of the rational polynomial?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8AEEA8-0F96-EF43-B492-66CAE0CC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22" y="1321743"/>
            <a:ext cx="4732636" cy="5544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DDE710-1A01-724E-A903-62FC59C27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94" y="1303432"/>
            <a:ext cx="4748264" cy="5562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B0DB4-5F9C-5545-9928-8C11F26F8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294" y="1303432"/>
            <a:ext cx="4748264" cy="556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532A43-AC1D-B94A-B310-78B1CA62F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94" y="1303432"/>
            <a:ext cx="4748264" cy="556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329E6-C963-CD4E-BEF8-C7D66E0D4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294" y="1303432"/>
            <a:ext cx="4748264" cy="55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A312-5846-5748-88C7-03458288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7096-F498-AE4E-88EE-4FE5121AE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yourself a story about what was going on in that task</a:t>
            </a:r>
          </a:p>
        </p:txBody>
      </p:sp>
    </p:spTree>
    <p:extLst>
      <p:ext uri="{BB962C8B-B14F-4D97-AF65-F5344CB8AC3E}">
        <p14:creationId xmlns:p14="http://schemas.microsoft.com/office/powerpoint/2010/main" val="214708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9399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9A5F-1759-1D40-9903-602CE5E1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Two Functions</a:t>
            </a:r>
          </a:p>
        </p:txBody>
      </p:sp>
      <p:pic>
        <p:nvPicPr>
          <p:cNvPr id="4" name="Combining Quadratic &amp; Cubic" descr="Combining Quadratic &amp; Cubic">
            <a:hlinkClick r:id="" action="ppaction://media"/>
            <a:extLst>
              <a:ext uri="{FF2B5EF4-FFF2-40B4-BE49-F238E27FC236}">
                <a16:creationId xmlns:a16="http://schemas.microsoft.com/office/drawing/2014/main" id="{F09A912E-6DB7-2E46-A431-6B42315674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4824" y="1078906"/>
            <a:ext cx="5144292" cy="56779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BD14-8294-4842-9747-F9FA271C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4609"/>
            <a:ext cx="2968989" cy="2088355"/>
          </a:xfrm>
        </p:spPr>
        <p:txBody>
          <a:bodyPr/>
          <a:lstStyle/>
          <a:p>
            <a:r>
              <a:rPr lang="en-GB" dirty="0"/>
              <a:t>Here are the graphs of a quadratic and a cubic, and the line </a:t>
            </a:r>
            <a:br>
              <a:rPr lang="en-GB" dirty="0"/>
            </a:br>
            <a:r>
              <a:rPr lang="en-GB" i="1" dirty="0"/>
              <a:t>y</a:t>
            </a:r>
            <a:r>
              <a:rPr lang="en-GB" dirty="0"/>
              <a:t> = </a:t>
            </a:r>
            <a:r>
              <a:rPr lang="en-GB" i="1" dirty="0"/>
              <a:t>x</a:t>
            </a:r>
            <a:endParaRPr lang="en-GB" dirty="0"/>
          </a:p>
          <a:p>
            <a:r>
              <a:rPr lang="en-GB" dirty="0"/>
              <a:t>Describe the construction shown in the animation</a:t>
            </a:r>
          </a:p>
        </p:txBody>
      </p:sp>
    </p:spTree>
    <p:extLst>
      <p:ext uri="{BB962C8B-B14F-4D97-AF65-F5344CB8AC3E}">
        <p14:creationId xmlns:p14="http://schemas.microsoft.com/office/powerpoint/2010/main" val="3159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A312-5846-5748-88C7-03458288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Narrative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7096-F498-AE4E-88EE-4FE5121AE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Tell yourself a story about what was going on in that task</a:t>
            </a:r>
          </a:p>
        </p:txBody>
      </p:sp>
    </p:spTree>
    <p:extLst>
      <p:ext uri="{BB962C8B-B14F-4D97-AF65-F5344CB8AC3E}">
        <p14:creationId xmlns:p14="http://schemas.microsoft.com/office/powerpoint/2010/main" val="417831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715F-EDB3-254F-B12B-7865F269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You 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43957-4D3D-A74B-B0BD-99E8105C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993999"/>
            <a:ext cx="7886700" cy="5498874"/>
          </a:xfrm>
        </p:spPr>
        <p:txBody>
          <a:bodyPr/>
          <a:lstStyle/>
          <a:p>
            <a:r>
              <a:rPr lang="en-GB" sz="2000" dirty="0"/>
              <a:t>Use of natural powers?</a:t>
            </a:r>
          </a:p>
          <a:p>
            <a:pPr lvl="1"/>
            <a:r>
              <a:rPr lang="en-GB" sz="1600" dirty="0"/>
              <a:t>Imagining &amp; Expressing</a:t>
            </a:r>
          </a:p>
          <a:p>
            <a:pPr lvl="1"/>
            <a:r>
              <a:rPr lang="en-GB" sz="1600" dirty="0"/>
              <a:t>Specialising &amp; Generalising</a:t>
            </a:r>
          </a:p>
          <a:p>
            <a:pPr lvl="1"/>
            <a:r>
              <a:rPr lang="en-GB" sz="1600" dirty="0"/>
              <a:t>Conjecturing &amp; Convincing</a:t>
            </a:r>
          </a:p>
          <a:p>
            <a:pPr lvl="1"/>
            <a:r>
              <a:rPr lang="en-GB" sz="1600" dirty="0"/>
              <a:t>Organising &amp; Characterising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Encountering Mathematical Themes?</a:t>
            </a:r>
          </a:p>
          <a:p>
            <a:pPr lvl="1"/>
            <a:r>
              <a:rPr lang="en-GB" sz="1600" dirty="0"/>
              <a:t>Doing &amp; Undoing</a:t>
            </a:r>
          </a:p>
          <a:p>
            <a:pPr lvl="1"/>
            <a:r>
              <a:rPr lang="en-GB" sz="1600" dirty="0"/>
              <a:t>Invariance in the midst of change</a:t>
            </a:r>
          </a:p>
          <a:p>
            <a:pPr lvl="1"/>
            <a:r>
              <a:rPr lang="en-GB" sz="1600" dirty="0"/>
              <a:t>Freedom &amp; Constraint</a:t>
            </a:r>
          </a:p>
          <a:p>
            <a:pPr lvl="1"/>
            <a:r>
              <a:rPr lang="en-GB" sz="1600" dirty="0"/>
              <a:t>Making the implicit explicit</a:t>
            </a:r>
          </a:p>
          <a:p>
            <a:pPr lvl="1"/>
            <a:r>
              <a:rPr lang="en-GB" sz="1600" dirty="0"/>
              <a:t>Others?</a:t>
            </a:r>
          </a:p>
          <a:p>
            <a:r>
              <a:rPr lang="en-GB" sz="2000" dirty="0"/>
              <a:t>Shifts of Attention?</a:t>
            </a:r>
          </a:p>
          <a:p>
            <a:pPr lvl="1"/>
            <a:r>
              <a:rPr lang="en-GB" sz="1600" dirty="0"/>
              <a:t>Gazing (Holding Wholes)</a:t>
            </a:r>
          </a:p>
          <a:p>
            <a:pPr lvl="1"/>
            <a:r>
              <a:rPr lang="en-GB" sz="1600" dirty="0"/>
              <a:t>Discerning Details</a:t>
            </a:r>
          </a:p>
          <a:p>
            <a:pPr lvl="1"/>
            <a:r>
              <a:rPr lang="en-GB" sz="1600" dirty="0"/>
              <a:t>Recognising Relationships</a:t>
            </a:r>
          </a:p>
          <a:p>
            <a:pPr lvl="1"/>
            <a:r>
              <a:rPr lang="en-GB" sz="1600" dirty="0"/>
              <a:t>Perceiving Properties as being instantiated</a:t>
            </a:r>
          </a:p>
          <a:p>
            <a:pPr lvl="1"/>
            <a:r>
              <a:rPr lang="en-GB" sz="1600" dirty="0"/>
              <a:t>Reasoning on the basis of agreed properties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34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B204-F25E-1E4C-850C-3DA27194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gcd</a:t>
            </a:r>
            <a:r>
              <a:rPr lang="en-GB" dirty="0"/>
              <a:t> &amp; LCM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8D0AE-B2AF-A248-9157-350817BB5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gcd</a:t>
            </a:r>
            <a:r>
              <a:rPr lang="en-GB" dirty="0"/>
              <a:t> = greatest common divisor of two positive integers denoted (a, b)</a:t>
            </a:r>
          </a:p>
          <a:p>
            <a:r>
              <a:rPr lang="en-GB" dirty="0"/>
              <a:t>LCM = lowest Common Multiple of two positive integers denoted [a, b]</a:t>
            </a:r>
          </a:p>
        </p:txBody>
      </p:sp>
    </p:spTree>
    <p:extLst>
      <p:ext uri="{BB962C8B-B14F-4D97-AF65-F5344CB8AC3E}">
        <p14:creationId xmlns:p14="http://schemas.microsoft.com/office/powerpoint/2010/main" val="20709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E00E-46FF-794D-958A-13ABACF4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A051-ECCE-A14B-9C7C-268646EF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rational number    is said to be divisible by the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rational number    if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             is an integer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82E2F-FDAE-4649-A0ED-BE2227A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1196893"/>
            <a:ext cx="231197" cy="672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AE6DC-373E-A44A-8F83-60839D68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1869466"/>
            <a:ext cx="252215" cy="672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AF1A43-5CB1-EE48-A339-087BE5FB99B7}"/>
              </a:ext>
            </a:extLst>
          </p:cNvPr>
          <p:cNvSpPr txBox="1">
            <a:spLocks/>
          </p:cNvSpPr>
          <p:nvPr/>
        </p:nvSpPr>
        <p:spPr>
          <a:xfrm>
            <a:off x="628650" y="4192671"/>
            <a:ext cx="7886700" cy="1061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What is the LCM of    and    ?</a:t>
            </a:r>
            <a:br>
              <a:rPr lang="en-GB" dirty="0"/>
            </a:br>
            <a:endParaRPr lang="en-GB" dirty="0"/>
          </a:p>
          <a:p>
            <a:r>
              <a:rPr lang="en-GB" dirty="0"/>
              <a:t>What is the </a:t>
            </a:r>
            <a:r>
              <a:rPr lang="en-GB" dirty="0" err="1"/>
              <a:t>gcd</a:t>
            </a:r>
            <a:r>
              <a:rPr lang="en-GB" dirty="0"/>
              <a:t> of    and   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DB5261-F3E3-6740-B2A9-604ACFB89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020" y="4010250"/>
            <a:ext cx="231661" cy="673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523C2-37DA-124A-903C-FF01594F2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921" y="4013910"/>
            <a:ext cx="252721" cy="67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5D950-7405-114E-80BC-A3B8BD796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150" y="4682210"/>
            <a:ext cx="231661" cy="673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8E4844-733F-664C-A64F-F1BB02AFE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695" y="4663466"/>
            <a:ext cx="252721" cy="673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5809FD-3BDB-214C-A289-4FEF3348F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9780" y="2605354"/>
            <a:ext cx="853824" cy="13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1038</TotalTime>
  <Words>530</Words>
  <Application>Microsoft Macintosh PowerPoint</Application>
  <PresentationFormat>On-screen Show (4:3)</PresentationFormat>
  <Paragraphs>98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Chalkboard</vt:lpstr>
      <vt:lpstr>Office Theme</vt:lpstr>
      <vt:lpstr>§3 Reasoning</vt:lpstr>
      <vt:lpstr>Task 1: Being Rational about Polynomials</vt:lpstr>
      <vt:lpstr>Personal Narrative</vt:lpstr>
      <vt:lpstr>Did You Notice:</vt:lpstr>
      <vt:lpstr>Combining Two Functions</vt:lpstr>
      <vt:lpstr>Personal Narrative</vt:lpstr>
      <vt:lpstr>Did You Notice:</vt:lpstr>
      <vt:lpstr>gcd &amp; LCM</vt:lpstr>
      <vt:lpstr>Rational Division</vt:lpstr>
      <vt:lpstr>Personal Narrative</vt:lpstr>
      <vt:lpstr>Did You Notice:</vt:lpstr>
      <vt:lpstr>Reflection on Sessions</vt:lpstr>
      <vt:lpstr>On Getting Unstuck</vt:lpstr>
      <vt:lpstr>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50</cp:revision>
  <cp:lastPrinted>2021-09-06T21:09:26Z</cp:lastPrinted>
  <dcterms:created xsi:type="dcterms:W3CDTF">2017-06-17T10:17:52Z</dcterms:created>
  <dcterms:modified xsi:type="dcterms:W3CDTF">2021-09-07T04:23:44Z</dcterms:modified>
</cp:coreProperties>
</file>