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6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6"/>
  </p:notesMasterIdLst>
  <p:handoutMasterIdLst>
    <p:handoutMasterId r:id="rId67"/>
  </p:handoutMasterIdLst>
  <p:sldIdLst>
    <p:sldId id="291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292" r:id="rId10"/>
    <p:sldId id="259" r:id="rId11"/>
    <p:sldId id="256" r:id="rId12"/>
    <p:sldId id="266" r:id="rId13"/>
    <p:sldId id="265" r:id="rId14"/>
    <p:sldId id="260" r:id="rId15"/>
    <p:sldId id="258" r:id="rId16"/>
    <p:sldId id="263" r:id="rId17"/>
    <p:sldId id="261" r:id="rId18"/>
    <p:sldId id="262" r:id="rId19"/>
    <p:sldId id="268" r:id="rId20"/>
    <p:sldId id="269" r:id="rId21"/>
    <p:sldId id="257" r:id="rId22"/>
    <p:sldId id="267" r:id="rId23"/>
    <p:sldId id="270" r:id="rId24"/>
    <p:sldId id="289" r:id="rId25"/>
    <p:sldId id="290" r:id="rId26"/>
    <p:sldId id="293" r:id="rId27"/>
    <p:sldId id="274" r:id="rId28"/>
    <p:sldId id="271" r:id="rId29"/>
    <p:sldId id="273" r:id="rId30"/>
    <p:sldId id="280" r:id="rId31"/>
    <p:sldId id="272" r:id="rId32"/>
    <p:sldId id="279" r:id="rId33"/>
    <p:sldId id="295" r:id="rId34"/>
    <p:sldId id="275" r:id="rId35"/>
    <p:sldId id="276" r:id="rId36"/>
    <p:sldId id="277" r:id="rId37"/>
    <p:sldId id="278" r:id="rId38"/>
    <p:sldId id="281" r:id="rId39"/>
    <p:sldId id="282" r:id="rId40"/>
    <p:sldId id="296" r:id="rId41"/>
    <p:sldId id="315" r:id="rId42"/>
    <p:sldId id="316" r:id="rId43"/>
    <p:sldId id="317" r:id="rId44"/>
    <p:sldId id="318" r:id="rId45"/>
    <p:sldId id="319" r:id="rId46"/>
    <p:sldId id="320" r:id="rId47"/>
    <p:sldId id="321" r:id="rId48"/>
    <p:sldId id="322" r:id="rId49"/>
    <p:sldId id="323" r:id="rId50"/>
    <p:sldId id="324" r:id="rId51"/>
    <p:sldId id="297" r:id="rId52"/>
    <p:sldId id="283" r:id="rId53"/>
    <p:sldId id="288" r:id="rId54"/>
    <p:sldId id="327" r:id="rId55"/>
    <p:sldId id="298" r:id="rId56"/>
    <p:sldId id="299" r:id="rId57"/>
    <p:sldId id="285" r:id="rId58"/>
    <p:sldId id="286" r:id="rId59"/>
    <p:sldId id="287" r:id="rId60"/>
    <p:sldId id="300" r:id="rId61"/>
    <p:sldId id="303" r:id="rId62"/>
    <p:sldId id="306" r:id="rId63"/>
    <p:sldId id="326" r:id="rId64"/>
    <p:sldId id="304" r:id="rId6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62" autoAdjust="0"/>
    <p:restoredTop sz="89456" autoAdjust="0"/>
  </p:normalViewPr>
  <p:slideViewPr>
    <p:cSldViewPr>
      <p:cViewPr varScale="1">
        <p:scale>
          <a:sx n="79" d="100"/>
          <a:sy n="79" d="100"/>
        </p:scale>
        <p:origin x="-140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618F0F-A250-4D5E-81FA-D2125566E45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81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7D1A7F-4CD2-4C00-8D46-13AB43A3DA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879AD2-C70C-46B7-919F-90CE8EA2CA2C}" type="slidenum">
              <a:rPr lang="en-US"/>
              <a:pPr/>
              <a:t>1</a:t>
            </a:fld>
            <a:endParaRPr 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579C77-BF6A-4C04-B024-C09F7FA45D37}" type="slidenum">
              <a:rPr lang="en-US"/>
              <a:pPr/>
              <a:t>10</a:t>
            </a:fld>
            <a:endParaRPr lang="en-US"/>
          </a:p>
        </p:txBody>
      </p:sp>
      <p:sp>
        <p:nvSpPr>
          <p:cNvPr id="116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3C8ABB-C330-48B6-9B63-C06554D1DC7E}" type="slidenum">
              <a:rPr lang="en-US"/>
              <a:pPr/>
              <a:t>11</a:t>
            </a:fld>
            <a:endParaRPr lang="en-US"/>
          </a:p>
        </p:txBody>
      </p:sp>
      <p:sp>
        <p:nvSpPr>
          <p:cNvPr id="111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F476F0-2106-4D4D-8F91-6DB734F45E5D}" type="slidenum">
              <a:rPr lang="en-US"/>
              <a:pPr/>
              <a:t>12</a:t>
            </a:fld>
            <a:endParaRPr lang="en-US"/>
          </a:p>
        </p:txBody>
      </p:sp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E9A0E0-D8C1-466F-A694-D23E31E6E2B9}" type="slidenum">
              <a:rPr lang="en-US"/>
              <a:pPr/>
              <a:t>13</a:t>
            </a:fld>
            <a:endParaRPr lang="en-US"/>
          </a:p>
        </p:txBody>
      </p:sp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isosceles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6F6C5D-ECA3-4608-81F7-22F93A5FC930}" type="slidenum">
              <a:rPr lang="en-US"/>
              <a:pPr/>
              <a:t>14</a:t>
            </a:fld>
            <a:endParaRPr lang="en-U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Liu Hui about 250 C.E. no ground measurement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5ED53E-162F-400E-81D7-9365D95FFC51}" type="slidenum">
              <a:rPr lang="en-US"/>
              <a:pPr/>
              <a:t>15</a:t>
            </a:fld>
            <a:endParaRPr lang="en-US"/>
          </a:p>
        </p:txBody>
      </p:sp>
      <p:sp>
        <p:nvSpPr>
          <p:cNvPr id="114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personalisation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C9E222-7081-4315-ACC2-5B5571400B69}" type="slidenum">
              <a:rPr lang="en-US"/>
              <a:pPr/>
              <a:t>16</a:t>
            </a:fld>
            <a:endParaRPr lang="en-US"/>
          </a:p>
        </p:txBody>
      </p:sp>
      <p:sp>
        <p:nvSpPr>
          <p:cNvPr id="115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you start trig with something like this?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F02D86-BF00-4A23-AEDB-D864E148FD5B}" type="slidenum">
              <a:rPr lang="en-US"/>
              <a:pPr/>
              <a:t>17</a:t>
            </a:fld>
            <a:endParaRPr lang="en-US"/>
          </a:p>
        </p:txBody>
      </p:sp>
      <p:sp>
        <p:nvSpPr>
          <p:cNvPr id="117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09B9A9-DE76-4254-9698-E708E6292FAB}" type="slidenum">
              <a:rPr lang="en-US"/>
              <a:pPr/>
              <a:t>18</a:t>
            </a:fld>
            <a:endParaRPr lang="en-US"/>
          </a:p>
        </p:txBody>
      </p:sp>
      <p:sp>
        <p:nvSpPr>
          <p:cNvPr id="88066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Spherical trig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8C279A-E076-4770-912F-B859A021B8B2}" type="slidenum">
              <a:rPr lang="en-US"/>
              <a:pPr/>
              <a:t>19</a:t>
            </a:fld>
            <a:endParaRPr lang="en-US"/>
          </a:p>
        </p:txBody>
      </p:sp>
      <p:sp>
        <p:nvSpPr>
          <p:cNvPr id="119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157533-6C4B-4767-9186-98783256C7E8}" type="slidenum">
              <a:rPr lang="en-US"/>
              <a:pPr/>
              <a:t>2</a:t>
            </a:fld>
            <a:endParaRPr lang="en-US"/>
          </a:p>
        </p:txBody>
      </p:sp>
      <p:sp>
        <p:nvSpPr>
          <p:cNvPr id="73730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FEDFF6-D827-4F20-AC48-34895FABEFA8}" type="slidenum">
              <a:rPr lang="en-US"/>
              <a:pPr/>
              <a:t>20</a:t>
            </a:fld>
            <a:endParaRPr lang="en-US"/>
          </a:p>
        </p:txBody>
      </p:sp>
      <p:sp>
        <p:nvSpPr>
          <p:cNvPr id="120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1A1F49-A741-46F3-9198-9B25361BED68}" type="slidenum">
              <a:rPr lang="en-US"/>
              <a:pPr/>
              <a:t>21</a:t>
            </a:fld>
            <a:endParaRPr lang="en-US"/>
          </a:p>
        </p:txBody>
      </p:sp>
      <p:sp>
        <p:nvSpPr>
          <p:cNvPr id="121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7ABB08-A8F2-4CD1-9594-1F7A03260DFF}" type="slidenum">
              <a:rPr lang="en-US"/>
              <a:pPr/>
              <a:t>22</a:t>
            </a:fld>
            <a:endParaRPr lang="en-US"/>
          </a:p>
        </p:txBody>
      </p:sp>
      <p:sp>
        <p:nvSpPr>
          <p:cNvPr id="118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all know it really looks like this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EB73C8-1CD6-4BB4-98EE-6931CFD1F1A0}" type="slidenum">
              <a:rPr lang="en-US"/>
              <a:pPr/>
              <a:t>23</a:t>
            </a:fld>
            <a:endParaRPr lang="en-US"/>
          </a:p>
        </p:txBody>
      </p:sp>
      <p:sp>
        <p:nvSpPr>
          <p:cNvPr id="122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E00E3B-7FF9-417F-A326-A169B822CD26}" type="slidenum">
              <a:rPr lang="en-US"/>
              <a:pPr/>
              <a:t>24</a:t>
            </a:fld>
            <a:endParaRPr lang="en-US"/>
          </a:p>
        </p:txBody>
      </p:sp>
      <p:sp>
        <p:nvSpPr>
          <p:cNvPr id="137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3E9E61-8C0B-4E25-B6F3-E0AE09EEE6CA}" type="slidenum">
              <a:rPr lang="en-US"/>
              <a:pPr/>
              <a:t>25</a:t>
            </a:fld>
            <a:endParaRPr lang="en-US"/>
          </a:p>
        </p:txBody>
      </p:sp>
      <p:sp>
        <p:nvSpPr>
          <p:cNvPr id="138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4EE69E-722E-47BA-9807-C82A25989EB6}" type="slidenum">
              <a:rPr lang="en-US"/>
              <a:pPr/>
              <a:t>26</a:t>
            </a:fld>
            <a:endParaRPr lang="en-US"/>
          </a:p>
        </p:txBody>
      </p:sp>
      <p:sp>
        <p:nvSpPr>
          <p:cNvPr id="68610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Doing without teachers, teacher-proof mathematics, what do we find?</a:t>
            </a:r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8996B0-7EAF-406B-9DF2-1D573EDA3973}" type="slidenum">
              <a:rPr lang="en-US"/>
              <a:pPr/>
              <a:t>27</a:t>
            </a:fld>
            <a:endParaRPr lang="en-US"/>
          </a:p>
        </p:txBody>
      </p:sp>
      <p:sp>
        <p:nvSpPr>
          <p:cNvPr id="123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E56A1E-68B7-4B84-8A52-3833E6952272}" type="slidenum">
              <a:rPr lang="en-US"/>
              <a:pPr/>
              <a:t>28</a:t>
            </a:fld>
            <a:endParaRPr lang="en-US"/>
          </a:p>
        </p:txBody>
      </p:sp>
      <p:sp>
        <p:nvSpPr>
          <p:cNvPr id="124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D1B9B3-F062-40AE-AF60-AC91443DC90E}" type="slidenum">
              <a:rPr lang="en-US"/>
              <a:pPr/>
              <a:t>29</a:t>
            </a:fld>
            <a:endParaRPr lang="en-US"/>
          </a:p>
        </p:txBody>
      </p:sp>
      <p:sp>
        <p:nvSpPr>
          <p:cNvPr id="125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2272AE-56DB-4430-BEDC-4C4352C54ED3}" type="slidenum">
              <a:rPr lang="en-US"/>
              <a:pPr/>
              <a:t>3</a:t>
            </a:fld>
            <a:endParaRPr lang="en-US"/>
          </a:p>
        </p:txBody>
      </p:sp>
      <p:sp>
        <p:nvSpPr>
          <p:cNvPr id="75778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8FEED0-F5F4-4D86-A7FA-BE9B2253E080}" type="slidenum">
              <a:rPr lang="en-US"/>
              <a:pPr/>
              <a:t>30</a:t>
            </a:fld>
            <a:endParaRPr lang="en-US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Hundreds of resources to make multiplication fun – well you cannot get away from the fact that you have to end up knowing them, and that the only way to learn 7 times 8 is to get it wrong so many times that every time you are faced with it your life flashes before you like a nightmare and, like pavlov’s dog, you get it right.</a:t>
            </a:r>
          </a:p>
          <a:p>
            <a:endParaRPr lang="en-GB"/>
          </a:p>
          <a:p>
            <a:r>
              <a:rPr lang="en-GB"/>
              <a:t>Continuous models of multiplication</a:t>
            </a:r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117AF3-B377-4400-A7CA-8FA983A4B7DA}" type="slidenum">
              <a:rPr lang="en-US"/>
              <a:pPr/>
              <a:t>31</a:t>
            </a:fld>
            <a:endParaRPr lang="en-US"/>
          </a:p>
        </p:txBody>
      </p:sp>
      <p:sp>
        <p:nvSpPr>
          <p:cNvPr id="69634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OK, but what does it mean?</a:t>
            </a:r>
          </a:p>
          <a:p>
            <a:endParaRPr lang="en-GB"/>
          </a:p>
          <a:p>
            <a:r>
              <a:rPr lang="en-GB"/>
              <a:t>2-d models instead of one-d models of stretching</a:t>
            </a:r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C8978B-9103-4B02-B63B-794B73CA111B}" type="slidenum">
              <a:rPr lang="en-US"/>
              <a:pPr/>
              <a:t>32</a:t>
            </a:fld>
            <a:endParaRPr lang="en-US"/>
          </a:p>
        </p:txBody>
      </p:sp>
      <p:sp>
        <p:nvSpPr>
          <p:cNvPr id="126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317C1B-130E-4E41-96E2-55445EE0FE4B}" type="slidenum">
              <a:rPr lang="en-US"/>
              <a:pPr/>
              <a:t>33</a:t>
            </a:fld>
            <a:endParaRPr lang="en-US"/>
          </a:p>
        </p:txBody>
      </p:sp>
      <p:sp>
        <p:nvSpPr>
          <p:cNvPr id="128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626DC-F89D-4478-B3B0-9468551FD11B}" type="slidenum">
              <a:rPr lang="en-US"/>
              <a:pPr/>
              <a:t>34</a:t>
            </a:fld>
            <a:endParaRPr lang="en-US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Signed binary multiplication</a:t>
            </a:r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9064C6-A04F-4328-B601-82C7EB9D865A}" type="slidenum">
              <a:rPr lang="en-US"/>
              <a:pPr/>
              <a:t>35</a:t>
            </a:fld>
            <a:endParaRPr lang="en-US"/>
          </a:p>
        </p:txBody>
      </p:sp>
      <p:sp>
        <p:nvSpPr>
          <p:cNvPr id="129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8E1D9-49F0-4F03-9E3C-3977B207B5DE}" type="slidenum">
              <a:rPr lang="en-US"/>
              <a:pPr/>
              <a:t>36</a:t>
            </a:fld>
            <a:endParaRPr lang="en-US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Wolfram matrix multiplication – outer products - website</a:t>
            </a:r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4F9A3-BFF5-467C-9EF7-EED8C29A9D69}" type="slidenum">
              <a:rPr lang="en-US"/>
              <a:pPr/>
              <a:t>37</a:t>
            </a:fld>
            <a:endParaRPr lang="en-US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More wolfram – modular multiplication</a:t>
            </a:r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27DEFF-A779-4F62-8FB4-440588E96508}" type="slidenum">
              <a:rPr lang="en-US"/>
              <a:pPr/>
              <a:t>38</a:t>
            </a:fld>
            <a:endParaRPr lang="en-US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Manchester University  maths.manchester.ac.uk</a:t>
            </a:r>
          </a:p>
          <a:p>
            <a:r>
              <a:rPr lang="en-GB"/>
              <a:t>Rejecta maths</a:t>
            </a:r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B3B4D5-4173-4180-8F00-4DF7B70ED476}" type="slidenum">
              <a:rPr lang="en-US"/>
              <a:pPr/>
              <a:t>39</a:t>
            </a:fld>
            <a:endParaRPr lang="en-US"/>
          </a:p>
        </p:txBody>
      </p:sp>
      <p:sp>
        <p:nvSpPr>
          <p:cNvPr id="1300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E24618-9B20-4B2D-8D39-EAA7B77902AE}" type="slidenum">
              <a:rPr lang="en-US"/>
              <a:pPr/>
              <a:t>4</a:t>
            </a:fld>
            <a:endParaRPr lang="en-US"/>
          </a:p>
        </p:txBody>
      </p:sp>
      <p:sp>
        <p:nvSpPr>
          <p:cNvPr id="77826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9BDA75-F676-4AB4-B928-6D3E4D61D715}" type="slidenum">
              <a:rPr lang="en-US"/>
              <a:pPr/>
              <a:t>40</a:t>
            </a:fld>
            <a:endParaRPr lang="en-US"/>
          </a:p>
        </p:txBody>
      </p:sp>
      <p:sp>
        <p:nvSpPr>
          <p:cNvPr id="139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8386A7-50DE-4A7B-8708-6E08365252E9}" type="slidenum">
              <a:rPr lang="en-US"/>
              <a:pPr/>
              <a:t>41</a:t>
            </a:fld>
            <a:endParaRPr lang="en-US"/>
          </a:p>
        </p:txBody>
      </p:sp>
      <p:sp>
        <p:nvSpPr>
          <p:cNvPr id="131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4493A5-83B2-441A-8F3F-54EF4422E2F2}" type="slidenum">
              <a:rPr lang="en-US"/>
              <a:pPr/>
              <a:t>42</a:t>
            </a:fld>
            <a:endParaRPr lang="en-US"/>
          </a:p>
        </p:txBody>
      </p:sp>
      <p:sp>
        <p:nvSpPr>
          <p:cNvPr id="132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C19883-5E09-41CB-AC31-D0B279511AA7}" type="slidenum">
              <a:rPr lang="en-US"/>
              <a:pPr/>
              <a:t>43</a:t>
            </a:fld>
            <a:endParaRPr lang="en-US"/>
          </a:p>
        </p:txBody>
      </p:sp>
      <p:sp>
        <p:nvSpPr>
          <p:cNvPr id="133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74097B-DE4A-44BF-8260-F30F490C2BB7}" type="slidenum">
              <a:rPr lang="en-US"/>
              <a:pPr/>
              <a:t>44</a:t>
            </a:fld>
            <a:endParaRPr lang="en-US"/>
          </a:p>
        </p:txBody>
      </p:sp>
      <p:sp>
        <p:nvSpPr>
          <p:cNvPr id="93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Hundreds of resources to make multiplication fun – well you cannot get away from the fact that you have to end up knowing them, and that the only way to learn 7 times 8 is to get it wrong so many times that every time you are faced with it your life flashes before you like a nightmare and, like pavlov’s dog, you get it right.</a:t>
            </a:r>
          </a:p>
          <a:p>
            <a:endParaRPr lang="en-GB"/>
          </a:p>
          <a:p>
            <a:r>
              <a:rPr lang="en-GB"/>
              <a:t>Continuous models of multiplication</a:t>
            </a:r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A2A2FA-FC4A-4397-82B2-95532F97E464}" type="slidenum">
              <a:rPr lang="en-US"/>
              <a:pPr/>
              <a:t>45</a:t>
            </a:fld>
            <a:endParaRPr lang="en-US"/>
          </a:p>
        </p:txBody>
      </p:sp>
      <p:sp>
        <p:nvSpPr>
          <p:cNvPr id="95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OK, but what does it mean?</a:t>
            </a:r>
          </a:p>
          <a:p>
            <a:endParaRPr lang="en-GB"/>
          </a:p>
          <a:p>
            <a:r>
              <a:rPr lang="en-GB"/>
              <a:t>2-d models instead of one-d models of stretching</a:t>
            </a:r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33E8A3-7087-495C-8F85-C53883E661FB}" type="slidenum">
              <a:rPr lang="en-US"/>
              <a:pPr/>
              <a:t>46</a:t>
            </a:fld>
            <a:endParaRPr lang="en-US"/>
          </a:p>
        </p:txBody>
      </p:sp>
      <p:sp>
        <p:nvSpPr>
          <p:cNvPr id="134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E6C034-C634-4033-B14F-B7AB6CB2BF1E}" type="slidenum">
              <a:rPr lang="en-US"/>
              <a:pPr/>
              <a:t>47</a:t>
            </a:fld>
            <a:endParaRPr lang="en-US"/>
          </a:p>
        </p:txBody>
      </p:sp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Signed binary multiplication</a:t>
            </a:r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53622F-C2E8-4174-AC79-61275328764E}" type="slidenum">
              <a:rPr lang="en-US"/>
              <a:pPr/>
              <a:t>48</a:t>
            </a:fld>
            <a:endParaRPr lang="en-US"/>
          </a:p>
        </p:txBody>
      </p:sp>
      <p:sp>
        <p:nvSpPr>
          <p:cNvPr id="135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087BFC-C247-4E39-8DC0-E21F3E9E7DB9}" type="slidenum">
              <a:rPr lang="en-US"/>
              <a:pPr/>
              <a:t>49</a:t>
            </a:fld>
            <a:endParaRPr lang="en-US"/>
          </a:p>
        </p:txBody>
      </p:sp>
      <p:sp>
        <p:nvSpPr>
          <p:cNvPr id="101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Wolfram matrix multiplication – outer products - website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4CEFD2-474A-48F8-B98D-F63A2C7B7B18}" type="slidenum">
              <a:rPr lang="en-US"/>
              <a:pPr/>
              <a:t>5</a:t>
            </a:fld>
            <a:endParaRPr lang="en-US"/>
          </a:p>
        </p:txBody>
      </p:sp>
      <p:sp>
        <p:nvSpPr>
          <p:cNvPr id="79874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ABE1DC-5650-4A07-B1F0-0324CC9E206E}" type="slidenum">
              <a:rPr lang="en-US"/>
              <a:pPr/>
              <a:t>50</a:t>
            </a:fld>
            <a:endParaRPr lang="en-US"/>
          </a:p>
        </p:txBody>
      </p:sp>
      <p:sp>
        <p:nvSpPr>
          <p:cNvPr id="103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More wolfram – modular multiplication</a:t>
            </a:r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797E77-45BA-47C2-82A6-B30CAD0A0E2F}" type="slidenum">
              <a:rPr lang="en-US"/>
              <a:pPr/>
              <a:t>51</a:t>
            </a:fld>
            <a:endParaRPr lang="en-US"/>
          </a:p>
        </p:txBody>
      </p:sp>
      <p:sp>
        <p:nvSpPr>
          <p:cNvPr id="140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7AA6C0-2AB7-4F9B-B1E7-08EDB69AB645}" type="slidenum">
              <a:rPr lang="en-US"/>
              <a:pPr/>
              <a:t>52</a:t>
            </a:fld>
            <a:endParaRPr lang="en-US"/>
          </a:p>
        </p:txBody>
      </p:sp>
      <p:sp>
        <p:nvSpPr>
          <p:cNvPr id="141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Function f8</a:t>
            </a: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F99CCF-D3C2-409C-8B1A-DDBF10D54560}" type="slidenum">
              <a:rPr lang="en-US"/>
              <a:pPr/>
              <a:t>53</a:t>
            </a:fld>
            <a:endParaRPr lang="en-US"/>
          </a:p>
        </p:txBody>
      </p:sp>
      <p:sp>
        <p:nvSpPr>
          <p:cNvPr id="142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F8D99-4452-44E7-ACA5-7F002A6F2710}" type="slidenum">
              <a:rPr lang="en-US"/>
              <a:pPr/>
              <a:t>54</a:t>
            </a:fld>
            <a:endParaRPr lang="en-US"/>
          </a:p>
        </p:txBody>
      </p:sp>
      <p:sp>
        <p:nvSpPr>
          <p:cNvPr id="153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202FA0-B8B9-4E05-9FCF-87A899C1380E}" type="slidenum">
              <a:rPr lang="en-US"/>
              <a:pPr/>
              <a:t>55</a:t>
            </a:fld>
            <a:endParaRPr lang="en-US"/>
          </a:p>
        </p:txBody>
      </p:sp>
      <p:sp>
        <p:nvSpPr>
          <p:cNvPr id="143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D201D8-B301-4AF0-8E01-4713D3469BC5}" type="slidenum">
              <a:rPr lang="en-US"/>
              <a:pPr/>
              <a:t>56</a:t>
            </a:fld>
            <a:endParaRPr lang="en-US"/>
          </a:p>
        </p:txBody>
      </p:sp>
      <p:sp>
        <p:nvSpPr>
          <p:cNvPr id="144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DD02A2-8A81-4D33-A320-4823A56A9260}" type="slidenum">
              <a:rPr lang="en-US"/>
              <a:pPr/>
              <a:t>57</a:t>
            </a:fld>
            <a:endParaRPr lang="en-US"/>
          </a:p>
        </p:txBody>
      </p:sp>
      <p:sp>
        <p:nvSpPr>
          <p:cNvPr id="145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B83E3-DF72-4124-9A6F-3D9666DE7411}" type="slidenum">
              <a:rPr lang="en-US"/>
              <a:pPr/>
              <a:t>58</a:t>
            </a:fld>
            <a:endParaRPr lang="en-US"/>
          </a:p>
        </p:txBody>
      </p:sp>
      <p:sp>
        <p:nvSpPr>
          <p:cNvPr id="146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66A54-6EDC-43BC-B30C-E2DEFEEAFD83}" type="slidenum">
              <a:rPr lang="en-US"/>
              <a:pPr/>
              <a:t>59</a:t>
            </a:fld>
            <a:endParaRPr lang="en-US"/>
          </a:p>
        </p:txBody>
      </p:sp>
      <p:sp>
        <p:nvSpPr>
          <p:cNvPr id="147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C87866-7061-4322-820A-9A006E3000CE}" type="slidenum">
              <a:rPr lang="en-US"/>
              <a:pPr/>
              <a:t>6</a:t>
            </a:fld>
            <a:endParaRPr lang="en-US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8A2F4C-75ED-4554-B086-332BF6D4C8A0}" type="slidenum">
              <a:rPr lang="en-US"/>
              <a:pPr/>
              <a:t>60</a:t>
            </a:fld>
            <a:endParaRPr lang="en-US"/>
          </a:p>
        </p:txBody>
      </p:sp>
      <p:sp>
        <p:nvSpPr>
          <p:cNvPr id="148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BF50CB-DFF6-4891-884C-6A0A39B0AA5B}" type="slidenum">
              <a:rPr lang="en-US"/>
              <a:pPr/>
              <a:t>61</a:t>
            </a:fld>
            <a:endParaRPr lang="en-US"/>
          </a:p>
        </p:txBody>
      </p:sp>
      <p:sp>
        <p:nvSpPr>
          <p:cNvPr id="149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FCF314-B173-4B3E-8903-E8F7E116B7AF}" type="slidenum">
              <a:rPr lang="en-US"/>
              <a:pPr/>
              <a:t>62</a:t>
            </a:fld>
            <a:endParaRPr lang="en-US"/>
          </a:p>
        </p:txBody>
      </p:sp>
      <p:sp>
        <p:nvSpPr>
          <p:cNvPr id="150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F1F5ED-2148-4748-9D45-9A1B70E529EA}" type="slidenum">
              <a:rPr lang="en-US"/>
              <a:pPr/>
              <a:t>63</a:t>
            </a:fld>
            <a:endParaRPr lang="en-US"/>
          </a:p>
        </p:txBody>
      </p:sp>
      <p:sp>
        <p:nvSpPr>
          <p:cNvPr id="151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54A04E-6EF9-4BBA-988C-5E255F99BC4D}" type="slidenum">
              <a:rPr lang="en-US"/>
              <a:pPr/>
              <a:t>64</a:t>
            </a:fld>
            <a:endParaRPr lang="en-US"/>
          </a:p>
        </p:txBody>
      </p:sp>
      <p:sp>
        <p:nvSpPr>
          <p:cNvPr id="136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9099CD-4686-4812-944C-F121B8ED483C}" type="slidenum">
              <a:rPr lang="en-US"/>
              <a:pPr/>
              <a:t>7</a:t>
            </a:fld>
            <a:endParaRPr lang="en-US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255532-2F91-40C4-8DEF-FBC2F902E730}" type="slidenum">
              <a:rPr lang="en-US"/>
              <a:pPr/>
              <a:t>8</a:t>
            </a:fld>
            <a:endParaRPr lang="en-US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FA1024-5B5A-4BB7-9B74-7BD89DC40DD5}" type="slidenum">
              <a:rPr lang="en-US"/>
              <a:pPr/>
              <a:t>9</a:t>
            </a:fld>
            <a:endParaRPr lang="en-US"/>
          </a:p>
        </p:txBody>
      </p:sp>
      <p:sp>
        <p:nvSpPr>
          <p:cNvPr id="67586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How can we teach it? Apologise to anyone whjo sees something they have designed up here without permission – Google Images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2389F-76DA-4602-9D2A-73B248FD91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ED985-9B5B-4A7A-A27D-FEA5292EF1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D5BFC-0281-4642-8902-7462569FD2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1D147-646B-4C9E-B85E-ED6B1A71AB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5A3DF-156D-46C7-B33B-DB7980CFD7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0CC97-0CAA-4899-8D7D-2241167362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BD5AF-3E71-493C-B26B-4DA94D3C5D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0EE06-DF07-4356-9D8A-3D455A5A84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5EDB3-384D-4A5D-8572-BC4F1B952C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9867F-20B3-4814-AC85-2AA2BA4490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A346C-5852-4867-9D65-81A9752EEC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563F16-5C8F-4491-9F55-C9CD58220B9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mailto:anne.watson@education.ox.ac.uk" TargetMode="External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s.elliott@shu.ac.uk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/>
              <a:t>Fragments and coherence</a:t>
            </a:r>
            <a:endParaRPr lang="en-US" b="1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Anne Watson</a:t>
            </a:r>
          </a:p>
          <a:p>
            <a:r>
              <a:rPr lang="en-GB"/>
              <a:t>ATM/MA/NANAMIC/AMET</a:t>
            </a:r>
          </a:p>
          <a:p>
            <a:r>
              <a:rPr lang="en-GB"/>
              <a:t>Keele 2008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PIM06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92150"/>
            <a:ext cx="7620000" cy="573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ictionary-tang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333375"/>
            <a:ext cx="6689725" cy="6264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tr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33375"/>
            <a:ext cx="8280400" cy="6221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T048529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04813"/>
            <a:ext cx="8785225" cy="6145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SeaIsla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150" y="188913"/>
            <a:ext cx="5153025" cy="6481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F1000032"/>
          <p:cNvPicPr>
            <a:picLocks noChangeAspect="1" noChangeArrowheads="1"/>
          </p:cNvPicPr>
          <p:nvPr/>
        </p:nvPicPr>
        <p:blipFill>
          <a:blip r:embed="rId3" cstate="print"/>
          <a:srcRect l="31189" t="-10670" b="34656"/>
          <a:stretch>
            <a:fillRect/>
          </a:stretch>
        </p:blipFill>
        <p:spPr bwMode="auto">
          <a:xfrm>
            <a:off x="755650" y="463550"/>
            <a:ext cx="7488238" cy="5411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LDT_1_006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836613"/>
            <a:ext cx="6121400" cy="5381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shr0398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9850" y="333375"/>
            <a:ext cx="6186488" cy="6524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sphertrig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520700"/>
            <a:ext cx="5976938" cy="5976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trigonometry_0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260350"/>
            <a:ext cx="6480175" cy="6267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How to be ‘good’</a:t>
            </a:r>
            <a:endParaRPr lang="en-US" b="1"/>
          </a:p>
        </p:txBody>
      </p:sp>
      <p:sp>
        <p:nvSpPr>
          <p:cNvPr id="727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Most learners make good progress because of the good teaching they receive </a:t>
            </a:r>
          </a:p>
          <a:p>
            <a:pPr>
              <a:lnSpc>
                <a:spcPct val="90000"/>
              </a:lnSpc>
            </a:pPr>
            <a:r>
              <a:rPr lang="en-GB" sz="2400"/>
              <a:t>Behaviour overall is good and learners are well motivated</a:t>
            </a:r>
          </a:p>
          <a:p>
            <a:pPr>
              <a:lnSpc>
                <a:spcPct val="90000"/>
              </a:lnSpc>
            </a:pPr>
            <a:r>
              <a:rPr lang="en-GB" sz="2400"/>
              <a:t>They work in a safe, secure and friendly environment </a:t>
            </a:r>
          </a:p>
          <a:p>
            <a:pPr>
              <a:lnSpc>
                <a:spcPct val="90000"/>
              </a:lnSpc>
            </a:pPr>
            <a:r>
              <a:rPr lang="en-GB" sz="2400">
                <a:solidFill>
                  <a:schemeClr val="hlink"/>
                </a:solidFill>
              </a:rPr>
              <a:t>Teaching is based on secure subject knowledge with a well-structured range of stimulating tasks that engage the learners</a:t>
            </a:r>
            <a:r>
              <a:rPr lang="en-GB" sz="2400"/>
              <a:t> </a:t>
            </a:r>
          </a:p>
          <a:p>
            <a:pPr>
              <a:lnSpc>
                <a:spcPct val="90000"/>
              </a:lnSpc>
            </a:pPr>
            <a:r>
              <a:rPr lang="en-GB" sz="2400"/>
              <a:t>The work is well matched to the full range of learners’ needs, so that most are suitably challenged. </a:t>
            </a:r>
          </a:p>
          <a:p>
            <a:pPr>
              <a:lnSpc>
                <a:spcPct val="90000"/>
              </a:lnSpc>
            </a:pPr>
            <a:r>
              <a:rPr lang="en-GB" sz="2400">
                <a:solidFill>
                  <a:schemeClr val="hlink"/>
                </a:solidFill>
              </a:rPr>
              <a:t>Teaching methods are effectively related to the lesson objectives and the needs of learners</a:t>
            </a:r>
            <a:r>
              <a:rPr lang="en-GB" sz="2400"/>
              <a:t> ….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trigtrainerki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692150"/>
            <a:ext cx="5256213" cy="5832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300px-Trigonometry_intro_circ_triangle_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213" y="1844675"/>
            <a:ext cx="2857500" cy="2886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trigonometry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0"/>
            <a:ext cx="604837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wats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0"/>
            <a:ext cx="575945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r>
              <a:rPr lang="en-GB" sz="4000" b="1"/>
              <a:t>What has to be joined up to understand trigonometry?</a:t>
            </a:r>
            <a:endParaRPr lang="en-US" sz="4000" b="1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6085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/>
              <a:t>Angle as measure of turn</a:t>
            </a:r>
          </a:p>
          <a:p>
            <a:pPr>
              <a:lnSpc>
                <a:spcPct val="80000"/>
              </a:lnSpc>
            </a:pPr>
            <a:r>
              <a:rPr lang="en-GB" sz="2400"/>
              <a:t>Angle as a variable in triangles</a:t>
            </a:r>
          </a:p>
          <a:p>
            <a:pPr>
              <a:lnSpc>
                <a:spcPct val="80000"/>
              </a:lnSpc>
            </a:pPr>
            <a:r>
              <a:rPr lang="en-GB" sz="2400"/>
              <a:t>Similarity</a:t>
            </a:r>
          </a:p>
          <a:p>
            <a:pPr>
              <a:lnSpc>
                <a:spcPct val="80000"/>
              </a:lnSpc>
            </a:pPr>
            <a:r>
              <a:rPr lang="en-GB" sz="2400"/>
              <a:t>Finding right-angled triangles in various orientations</a:t>
            </a:r>
          </a:p>
          <a:p>
            <a:pPr>
              <a:lnSpc>
                <a:spcPct val="80000"/>
              </a:lnSpc>
            </a:pPr>
            <a:r>
              <a:rPr lang="en-GB" sz="2400"/>
              <a:t>Conventions about labelling triangles</a:t>
            </a:r>
          </a:p>
          <a:p>
            <a:pPr>
              <a:lnSpc>
                <a:spcPct val="80000"/>
              </a:lnSpc>
            </a:pPr>
            <a:r>
              <a:rPr lang="en-GB" sz="2400"/>
              <a:t>Names of sides: O and A and H as labels</a:t>
            </a:r>
          </a:p>
          <a:p>
            <a:pPr>
              <a:lnSpc>
                <a:spcPct val="80000"/>
              </a:lnSpc>
            </a:pPr>
            <a:r>
              <a:rPr lang="en-GB" sz="2400"/>
              <a:t>Lengths: O, A, H as related variables</a:t>
            </a:r>
          </a:p>
          <a:p>
            <a:pPr>
              <a:lnSpc>
                <a:spcPct val="80000"/>
              </a:lnSpc>
            </a:pPr>
            <a:r>
              <a:rPr lang="en-GB" sz="2400"/>
              <a:t>Ratio</a:t>
            </a:r>
          </a:p>
          <a:p>
            <a:pPr>
              <a:lnSpc>
                <a:spcPct val="80000"/>
              </a:lnSpc>
            </a:pPr>
            <a:r>
              <a:rPr lang="en-GB" sz="2400"/>
              <a:t>Three ways to express the relationship </a:t>
            </a:r>
            <a:r>
              <a:rPr lang="en-GB" sz="2400" i="1"/>
              <a:t>a = bc</a:t>
            </a:r>
          </a:p>
          <a:p>
            <a:pPr>
              <a:lnSpc>
                <a:spcPct val="80000"/>
              </a:lnSpc>
            </a:pPr>
            <a:r>
              <a:rPr lang="en-GB" sz="2400"/>
              <a:t>Enough about functions to grasp what sin, cos, tan mean </a:t>
            </a:r>
          </a:p>
          <a:p>
            <a:pPr>
              <a:lnSpc>
                <a:spcPct val="80000"/>
              </a:lnSpc>
            </a:pPr>
            <a:r>
              <a:rPr lang="en-GB" sz="2400"/>
              <a:t>Inverse of sin, cos, tan; what inverse means</a:t>
            </a:r>
          </a:p>
          <a:p>
            <a:pPr>
              <a:lnSpc>
                <a:spcPct val="80000"/>
              </a:lnSpc>
            </a:pPr>
            <a:r>
              <a:rPr lang="en-GB" sz="2400"/>
              <a:t>and …….</a:t>
            </a:r>
          </a:p>
          <a:p>
            <a:pPr>
              <a:lnSpc>
                <a:spcPct val="80000"/>
              </a:lnSpc>
            </a:pPr>
            <a:endParaRPr lang="en-GB" sz="2400"/>
          </a:p>
          <a:p>
            <a:pPr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Or </a:t>
            </a:r>
            <a:endParaRPr lang="en-US" b="1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36838"/>
            <a:ext cx="8229600" cy="3489325"/>
          </a:xfrm>
        </p:spPr>
        <p:txBody>
          <a:bodyPr/>
          <a:lstStyle/>
          <a:p>
            <a:r>
              <a:rPr lang="en-GB"/>
              <a:t>Is it by ‘doing trig’ that you come to understand all those bits?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989138"/>
            <a:ext cx="8229600" cy="1143000"/>
          </a:xfrm>
        </p:spPr>
        <p:txBody>
          <a:bodyPr/>
          <a:lstStyle/>
          <a:p>
            <a:r>
              <a:rPr lang="en-GB" sz="4000" b="1"/>
              <a:t>Making a mess of multiplication</a:t>
            </a:r>
            <a:endParaRPr lang="en-US" sz="4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mult_intro1_2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714375"/>
            <a:ext cx="5975350" cy="597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multiplication-table-15x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836613"/>
            <a:ext cx="7704137" cy="5629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multiplication4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981075"/>
            <a:ext cx="4117975" cy="4200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Assessment for learning</a:t>
            </a:r>
            <a:endParaRPr lang="en-US" b="1"/>
          </a:p>
        </p:txBody>
      </p:sp>
      <p:sp>
        <p:nvSpPr>
          <p:cNvPr id="747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Ensure that every learner succeeds: set high expectations</a:t>
            </a:r>
          </a:p>
          <a:p>
            <a:pPr>
              <a:lnSpc>
                <a:spcPct val="80000"/>
              </a:lnSpc>
            </a:pPr>
            <a:r>
              <a:rPr lang="en-US" sz="2400"/>
              <a:t>Build on what learners already know: structure and pace teaching so that they can understand what is to be learned, how and why</a:t>
            </a:r>
          </a:p>
          <a:p>
            <a:pPr>
              <a:lnSpc>
                <a:spcPct val="80000"/>
              </a:lnSpc>
            </a:pPr>
            <a:r>
              <a:rPr lang="en-US" sz="2400"/>
              <a:t>Make learning of subjects and the curriculum real and vivid</a:t>
            </a:r>
          </a:p>
          <a:p>
            <a:pPr>
              <a:lnSpc>
                <a:spcPct val="80000"/>
              </a:lnSpc>
            </a:pPr>
            <a:r>
              <a:rPr lang="en-US" sz="2400"/>
              <a:t>Make learning enjoyable and challenging: stimulate learning through matching teaching techniques and strategies to a range of learning needs</a:t>
            </a:r>
          </a:p>
          <a:p>
            <a:pPr>
              <a:lnSpc>
                <a:spcPct val="80000"/>
              </a:lnSpc>
            </a:pPr>
            <a:r>
              <a:rPr lang="en-US" sz="2400"/>
              <a:t>Develop learning skills, thinking skills and personal qualities across the curriculum, inside and outside the classroom</a:t>
            </a:r>
          </a:p>
          <a:p>
            <a:pPr>
              <a:lnSpc>
                <a:spcPct val="80000"/>
              </a:lnSpc>
            </a:pPr>
            <a:r>
              <a:rPr lang="en-US" sz="2400"/>
              <a:t>Use assessment for learning to make individuals partners in their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Multiplication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549275"/>
            <a:ext cx="7129462" cy="589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multiplication_grid_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209675"/>
            <a:ext cx="7993062" cy="466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Multiplic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476250"/>
            <a:ext cx="7086600" cy="5905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icture 4" descr="Multiplication"/>
          <p:cNvPicPr>
            <a:picLocks noChangeAspect="1" noChangeArrowheads="1"/>
          </p:cNvPicPr>
          <p:nvPr/>
        </p:nvPicPr>
        <p:blipFill>
          <a:blip r:embed="rId3" cstate="print"/>
          <a:srcRect t="35376" b="35376"/>
          <a:stretch>
            <a:fillRect/>
          </a:stretch>
        </p:blipFill>
        <p:spPr bwMode="auto">
          <a:xfrm>
            <a:off x="0" y="1484313"/>
            <a:ext cx="9144000" cy="3744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img2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625475"/>
            <a:ext cx="7704138" cy="5395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complex-multiplic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679450"/>
            <a:ext cx="5976937" cy="5976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2_7_3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666750"/>
            <a:ext cx="5256212" cy="4975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ModuloMultiplicationGroups_7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333375"/>
            <a:ext cx="7056437" cy="6524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MultiplicationOfSquares-73389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981075"/>
            <a:ext cx="6596062" cy="4654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rmoac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1268413"/>
            <a:ext cx="7345363" cy="4392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Personalisation</a:t>
            </a:r>
            <a:endParaRPr lang="en-US" b="1"/>
          </a:p>
        </p:txBody>
      </p:sp>
      <p:sp>
        <p:nvSpPr>
          <p:cNvPr id="768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Teaching is focused and structured</a:t>
            </a:r>
          </a:p>
          <a:p>
            <a:pPr>
              <a:lnSpc>
                <a:spcPct val="90000"/>
              </a:lnSpc>
            </a:pPr>
            <a:r>
              <a:rPr lang="en-US" sz="2400"/>
              <a:t>Teaching concentrates on the misconceptions, gaps or weaknesses that learners have had with earlier work</a:t>
            </a:r>
          </a:p>
          <a:p>
            <a:pPr>
              <a:lnSpc>
                <a:spcPct val="90000"/>
              </a:lnSpc>
            </a:pPr>
            <a:r>
              <a:rPr lang="en-US" sz="2400"/>
              <a:t>Lessons or sessions are designed around a structure emphasising what needs to be learnt</a:t>
            </a:r>
          </a:p>
          <a:p>
            <a:pPr>
              <a:lnSpc>
                <a:spcPct val="90000"/>
              </a:lnSpc>
            </a:pPr>
            <a:r>
              <a:rPr lang="en-US" sz="2400"/>
              <a:t>Learners are motivated with pace, dialogue and stimulating activities</a:t>
            </a:r>
          </a:p>
          <a:p>
            <a:pPr>
              <a:lnSpc>
                <a:spcPct val="90000"/>
              </a:lnSpc>
            </a:pPr>
            <a:r>
              <a:rPr lang="en-US" sz="2400"/>
              <a:t>Learners’ progress is assessed regularly (various methods)</a:t>
            </a:r>
          </a:p>
          <a:p>
            <a:pPr>
              <a:lnSpc>
                <a:spcPct val="90000"/>
              </a:lnSpc>
            </a:pPr>
            <a:r>
              <a:rPr lang="en-US" sz="2400"/>
              <a:t>Teachers have high expectations</a:t>
            </a:r>
          </a:p>
          <a:p>
            <a:pPr>
              <a:lnSpc>
                <a:spcPct val="90000"/>
              </a:lnSpc>
            </a:pPr>
            <a:r>
              <a:rPr lang="en-US" sz="2400"/>
              <a:t>Teachers create a settled and purposeful atmosphere for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8229600" cy="1150938"/>
          </a:xfrm>
        </p:spPr>
        <p:txBody>
          <a:bodyPr/>
          <a:lstStyle/>
          <a:p>
            <a:r>
              <a:rPr lang="en-GB" sz="4000" b="1"/>
              <a:t>So multiplication appears to be…</a:t>
            </a:r>
            <a:endParaRPr lang="en-US" sz="4000" b="1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pPr>
              <a:buFontTx/>
              <a:buNone/>
            </a:pPr>
            <a:r>
              <a:rPr lang="en-GB"/>
              <a:t>….. either times tables or something very advanced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mult_intro1_2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714375"/>
            <a:ext cx="5975350" cy="597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multiplication-table-15x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836613"/>
            <a:ext cx="7704137" cy="5629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multiplication4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981075"/>
            <a:ext cx="4117975" cy="4200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Multiplication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549275"/>
            <a:ext cx="7129462" cy="589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 descr="multiplication_grid_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209675"/>
            <a:ext cx="7993062" cy="466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 descr="Multiplic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476250"/>
            <a:ext cx="7086600" cy="5905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 descr="img2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625475"/>
            <a:ext cx="7704138" cy="5395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complex-multiplic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679450"/>
            <a:ext cx="5976937" cy="5976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2_7_3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666750"/>
            <a:ext cx="5256212" cy="4975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Main part of a lesson</a:t>
            </a:r>
            <a:endParaRPr lang="en-US" b="1"/>
          </a:p>
        </p:txBody>
      </p:sp>
      <p:sp>
        <p:nvSpPr>
          <p:cNvPr id="788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000"/>
              <a:t>introduce a new topic, consolidate previous work or develop it </a:t>
            </a:r>
          </a:p>
          <a:p>
            <a:pPr>
              <a:lnSpc>
                <a:spcPct val="80000"/>
              </a:lnSpc>
            </a:pPr>
            <a:r>
              <a:rPr lang="en-US" sz="1000"/>
              <a:t>develop vocabulary, use correct notation and terms and learn new ones </a:t>
            </a:r>
          </a:p>
          <a:p>
            <a:pPr>
              <a:lnSpc>
                <a:spcPct val="80000"/>
              </a:lnSpc>
            </a:pPr>
            <a:r>
              <a:rPr lang="en-US" sz="1000"/>
              <a:t>use and apply concepts and skills </a:t>
            </a:r>
          </a:p>
          <a:p>
            <a:pPr>
              <a:lnSpc>
                <a:spcPct val="80000"/>
              </a:lnSpc>
            </a:pPr>
            <a:r>
              <a:rPr lang="en-US" sz="1000"/>
              <a:t>assess and review pupils' progress</a:t>
            </a:r>
          </a:p>
          <a:p>
            <a:pPr>
              <a:lnSpc>
                <a:spcPct val="80000"/>
              </a:lnSpc>
            </a:pPr>
            <a:r>
              <a:rPr lang="en-US" sz="1000"/>
              <a:t>This part of the lesson is more effective if you: </a:t>
            </a:r>
          </a:p>
          <a:p>
            <a:pPr>
              <a:lnSpc>
                <a:spcPct val="80000"/>
              </a:lnSpc>
            </a:pPr>
            <a:r>
              <a:rPr lang="en-US" sz="1000"/>
              <a:t>make clear to the class what they will learn </a:t>
            </a:r>
          </a:p>
          <a:p>
            <a:pPr>
              <a:lnSpc>
                <a:spcPct val="80000"/>
              </a:lnSpc>
            </a:pPr>
            <a:r>
              <a:rPr lang="en-US" sz="1000"/>
              <a:t>make links to previous lessons, or to work in other subjects </a:t>
            </a:r>
          </a:p>
          <a:p>
            <a:pPr>
              <a:lnSpc>
                <a:spcPct val="80000"/>
              </a:lnSpc>
            </a:pPr>
            <a:r>
              <a:rPr lang="en-US" sz="1000"/>
              <a:t>give pupils deadlines for completing </a:t>
            </a:r>
            <a:r>
              <a:rPr lang="en-US" sz="2000" b="1">
                <a:solidFill>
                  <a:schemeClr val="hlink"/>
                </a:solidFill>
              </a:rPr>
              <a:t>activities, tasks or exercises</a:t>
            </a:r>
            <a:r>
              <a:rPr lang="en-US" sz="2000" b="1"/>
              <a:t> </a:t>
            </a:r>
          </a:p>
          <a:p>
            <a:pPr>
              <a:lnSpc>
                <a:spcPct val="80000"/>
              </a:lnSpc>
            </a:pPr>
            <a:r>
              <a:rPr lang="en-US" sz="1000"/>
              <a:t>maintain pace, making sure that this part of the lesson does not over-run and that there is enough time for the plenary</a:t>
            </a:r>
          </a:p>
          <a:p>
            <a:pPr>
              <a:lnSpc>
                <a:spcPct val="80000"/>
              </a:lnSpc>
            </a:pPr>
            <a:r>
              <a:rPr lang="en-US" sz="1000"/>
              <a:t>When you are teaching the </a:t>
            </a:r>
            <a:r>
              <a:rPr lang="en-US" sz="1000" b="1"/>
              <a:t>whole class</a:t>
            </a:r>
            <a:r>
              <a:rPr lang="en-US" sz="1000"/>
              <a:t> it helps if you: </a:t>
            </a:r>
          </a:p>
          <a:p>
            <a:pPr>
              <a:lnSpc>
                <a:spcPct val="80000"/>
              </a:lnSpc>
            </a:pPr>
            <a:r>
              <a:rPr lang="en-US" sz="1000"/>
              <a:t>demonstrate and explain using a board, flip-chart, computer or OHP </a:t>
            </a:r>
          </a:p>
          <a:p>
            <a:pPr>
              <a:lnSpc>
                <a:spcPct val="80000"/>
              </a:lnSpc>
            </a:pPr>
            <a:r>
              <a:rPr lang="en-US" sz="1000"/>
              <a:t>highlight the meaning of any new vocabulary, notation or terms, and encourage pupils to repeat these and use them in their discussions and written work </a:t>
            </a:r>
          </a:p>
          <a:p>
            <a:pPr>
              <a:lnSpc>
                <a:spcPct val="80000"/>
              </a:lnSpc>
            </a:pPr>
            <a:r>
              <a:rPr lang="en-US" sz="1000"/>
              <a:t>involve pupils interactively through carefully planned and challenging questioning </a:t>
            </a:r>
          </a:p>
          <a:p>
            <a:pPr>
              <a:lnSpc>
                <a:spcPct val="80000"/>
              </a:lnSpc>
            </a:pPr>
            <a:r>
              <a:rPr lang="en-US" sz="1000"/>
              <a:t>ask pupils to offer their </a:t>
            </a:r>
            <a:r>
              <a:rPr lang="en-US" sz="2000" b="1">
                <a:solidFill>
                  <a:schemeClr val="hlink"/>
                </a:solidFill>
              </a:rPr>
              <a:t>methods and solutions</a:t>
            </a:r>
            <a:r>
              <a:rPr lang="en-US" sz="1000"/>
              <a:t> to the whole class for discussion </a:t>
            </a:r>
          </a:p>
          <a:p>
            <a:pPr>
              <a:lnSpc>
                <a:spcPct val="80000"/>
              </a:lnSpc>
            </a:pPr>
            <a:r>
              <a:rPr lang="en-US" sz="1000"/>
              <a:t>identify and correct any misunderstandings or forgotten ideas, using mistakes as positive teaching points </a:t>
            </a:r>
          </a:p>
          <a:p>
            <a:pPr>
              <a:lnSpc>
                <a:spcPct val="80000"/>
              </a:lnSpc>
            </a:pPr>
            <a:r>
              <a:rPr lang="en-US" sz="1000"/>
              <a:t>ensure that pupils with particular needs are supported effectively.</a:t>
            </a:r>
          </a:p>
          <a:p>
            <a:pPr>
              <a:lnSpc>
                <a:spcPct val="80000"/>
              </a:lnSpc>
            </a:pPr>
            <a:r>
              <a:rPr lang="en-US" sz="1000"/>
              <a:t>When pupils are working on tasks in </a:t>
            </a:r>
            <a:r>
              <a:rPr lang="en-US" sz="1000" b="1"/>
              <a:t>pairs, groups</a:t>
            </a:r>
            <a:r>
              <a:rPr lang="en-US" sz="1000"/>
              <a:t> or as </a:t>
            </a:r>
            <a:r>
              <a:rPr lang="en-US" sz="1000" b="1"/>
              <a:t>individuals</a:t>
            </a:r>
            <a:r>
              <a:rPr lang="en-US" sz="1000"/>
              <a:t> it helps if you: </a:t>
            </a:r>
          </a:p>
          <a:p>
            <a:pPr>
              <a:lnSpc>
                <a:spcPct val="80000"/>
              </a:lnSpc>
            </a:pPr>
            <a:r>
              <a:rPr lang="en-US" sz="1000"/>
              <a:t>keep the whole class busy working actively on problems, exercises or activities related to the theme of the lesson </a:t>
            </a:r>
          </a:p>
          <a:p>
            <a:pPr>
              <a:lnSpc>
                <a:spcPct val="80000"/>
              </a:lnSpc>
            </a:pPr>
            <a:r>
              <a:rPr lang="en-US" sz="1000"/>
              <a:t>encourage discussion and cooperation between pupils </a:t>
            </a:r>
          </a:p>
          <a:p>
            <a:pPr>
              <a:lnSpc>
                <a:spcPct val="80000"/>
              </a:lnSpc>
            </a:pPr>
            <a:r>
              <a:rPr lang="en-US" sz="1000"/>
              <a:t>where you want to differentiate, manage this by providing work at no more than three or four levels of difficulty across the class </a:t>
            </a:r>
          </a:p>
          <a:p>
            <a:pPr>
              <a:lnSpc>
                <a:spcPct val="80000"/>
              </a:lnSpc>
            </a:pPr>
            <a:r>
              <a:rPr lang="en-US" sz="1000"/>
              <a:t>target a small number of pairs, groups or individuals for particular questioning and support, rather than monitoring them all </a:t>
            </a:r>
          </a:p>
          <a:p>
            <a:pPr>
              <a:lnSpc>
                <a:spcPct val="80000"/>
              </a:lnSpc>
            </a:pPr>
            <a:r>
              <a:rPr lang="en-US" sz="1000"/>
              <a:t>make sure that pupils working independently know where to find resources, what to do before asking for help and what to do if they finish early </a:t>
            </a:r>
          </a:p>
          <a:p>
            <a:pPr>
              <a:lnSpc>
                <a:spcPct val="80000"/>
              </a:lnSpc>
            </a:pPr>
            <a:r>
              <a:rPr lang="en-US" sz="1000"/>
              <a:t>brief any supporting adults about their role, making sure that they have plenty to do with the pupils they are assisting</a:t>
            </a:r>
          </a:p>
          <a:p>
            <a:pPr>
              <a:lnSpc>
                <a:spcPct val="80000"/>
              </a:lnSpc>
            </a:pPr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ModuloMultiplicationGroups_7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333375"/>
            <a:ext cx="7056437" cy="6524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The missing stuff</a:t>
            </a:r>
            <a:endParaRPr lang="en-US" b="1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Scaling, stretching, substituting n units for 1 unit</a:t>
            </a:r>
          </a:p>
          <a:p>
            <a:r>
              <a:rPr lang="en-GB"/>
              <a:t>Shift from discrete to continuous</a:t>
            </a:r>
          </a:p>
          <a:p>
            <a:r>
              <a:rPr lang="en-GB"/>
              <a:t>Shifting from binary operator to more elements involved: distributivity and associativity</a:t>
            </a:r>
          </a:p>
          <a:p>
            <a:r>
              <a:rPr lang="en-GB"/>
              <a:t>One dimensional; two-dimensional; n dimensional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/>
              <a:t>Knowing multiplication </a:t>
            </a:r>
            <a:br>
              <a:rPr lang="en-GB" sz="4000" b="1"/>
            </a:br>
            <a:r>
              <a:rPr lang="en-GB" sz="4000" b="1"/>
              <a:t>when I see it</a:t>
            </a:r>
            <a:endParaRPr lang="en-US" sz="4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en-GB" sz="4000" b="1"/>
              <a:t>Knowing multiplication </a:t>
            </a:r>
            <a:br>
              <a:rPr lang="en-GB" sz="4000" b="1"/>
            </a:br>
            <a:r>
              <a:rPr lang="en-GB" sz="4000" b="1"/>
              <a:t>when I see it</a:t>
            </a:r>
            <a:endParaRPr lang="en-US" sz="4000" b="1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600200"/>
            <a:ext cx="83058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noFill/>
          <a:ln/>
        </p:spPr>
        <p:txBody>
          <a:bodyPr/>
          <a:lstStyle/>
          <a:p>
            <a:r>
              <a:rPr lang="en-GB" sz="4000" b="1"/>
              <a:t>Knowing multiplication </a:t>
            </a:r>
            <a:br>
              <a:rPr lang="en-GB" sz="4000" b="1"/>
            </a:br>
            <a:r>
              <a:rPr lang="en-GB" sz="4000" b="1"/>
              <a:t>when I see it</a:t>
            </a:r>
            <a:endParaRPr lang="en-US" sz="4000" b="1"/>
          </a:p>
        </p:txBody>
      </p:sp>
      <p:pic>
        <p:nvPicPr>
          <p:cNvPr id="15258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25600"/>
            <a:ext cx="84582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/>
          <a:lstStyle/>
          <a:p>
            <a:r>
              <a:rPr lang="en-GB" b="1"/>
              <a:t>Knowing multiplication </a:t>
            </a:r>
            <a:br>
              <a:rPr lang="en-GB" b="1"/>
            </a:br>
            <a:r>
              <a:rPr lang="en-GB" b="1"/>
              <a:t>when I see it</a:t>
            </a:r>
            <a:endParaRPr lang="en-US" b="1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pPr>
              <a:buFontTx/>
              <a:buNone/>
            </a:pPr>
            <a:r>
              <a:rPr lang="en-GB"/>
              <a:t>				x </a:t>
            </a:r>
            <a:r>
              <a:rPr lang="en-GB" baseline="30000"/>
              <a:t>2 </a:t>
            </a:r>
            <a:r>
              <a:rPr lang="en-GB"/>
              <a:t> = 24</a:t>
            </a:r>
          </a:p>
          <a:p>
            <a:pPr>
              <a:buFontTx/>
              <a:buNone/>
            </a:pPr>
            <a:r>
              <a:rPr lang="en-GB"/>
              <a:t>				x </a:t>
            </a:r>
            <a:r>
              <a:rPr lang="en-GB" baseline="30000"/>
              <a:t>3</a:t>
            </a:r>
            <a:r>
              <a:rPr lang="en-GB"/>
              <a:t> = 24</a:t>
            </a:r>
          </a:p>
          <a:p>
            <a:pPr>
              <a:buFontTx/>
              <a:buNone/>
            </a:pPr>
            <a:endParaRPr lang="en-GB"/>
          </a:p>
          <a:p>
            <a:pPr>
              <a:buFontTx/>
              <a:buNone/>
            </a:pPr>
            <a:r>
              <a:rPr lang="en-GB"/>
              <a:t>				e </a:t>
            </a:r>
            <a:r>
              <a:rPr lang="en-GB" baseline="30000"/>
              <a:t>x</a:t>
            </a:r>
            <a:r>
              <a:rPr lang="en-GB"/>
              <a:t>  = 24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/>
              <a:t>Knowing multiplication </a:t>
            </a:r>
            <a:br>
              <a:rPr lang="en-GB" sz="4000" b="1"/>
            </a:br>
            <a:r>
              <a:rPr lang="en-GB" sz="4000" b="1"/>
              <a:t>when I see it</a:t>
            </a:r>
            <a:endParaRPr lang="en-US" sz="4000" b="1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   </a:t>
            </a:r>
            <a:endParaRPr lang="en-US"/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 flipH="1">
            <a:off x="2771775" y="2528888"/>
            <a:ext cx="7207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3671888" y="2528888"/>
            <a:ext cx="90011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 flipH="1">
            <a:off x="1871663" y="3249613"/>
            <a:ext cx="538162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2951163" y="3249613"/>
            <a:ext cx="720725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 flipH="1">
            <a:off x="2951163" y="4149725"/>
            <a:ext cx="541337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3851275" y="4149725"/>
            <a:ext cx="900113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2232025" y="27082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3311525" y="1989138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/>
              <a:t>24</a:t>
            </a:r>
            <a:endParaRPr lang="en-US" sz="2400" b="1"/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1511300" y="3429000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4572000" y="4868863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/>
              <a:t>2</a:t>
            </a:r>
            <a:endParaRPr lang="en-US" sz="2400" b="1"/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3492500" y="3789363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/>
              <a:t>6</a:t>
            </a:r>
            <a:endParaRPr lang="en-US" sz="2400" b="1"/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2771775" y="4868863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/>
              <a:t>3</a:t>
            </a:r>
            <a:endParaRPr lang="en-US" sz="2400" b="1"/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1692275" y="3789363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/>
              <a:t>2</a:t>
            </a:r>
            <a:endParaRPr lang="en-US" sz="2400" b="1"/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4208463" y="2886075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/>
              <a:t>  2</a:t>
            </a:r>
            <a:endParaRPr lang="en-US" sz="2400" b="1"/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2411413" y="288925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/>
              <a:t>12</a:t>
            </a: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1223963"/>
          </a:xfrm>
        </p:spPr>
        <p:txBody>
          <a:bodyPr/>
          <a:lstStyle/>
          <a:p>
            <a:r>
              <a:rPr lang="en-GB" sz="4000" b="1"/>
              <a:t>Knowing multiplication </a:t>
            </a:r>
            <a:br>
              <a:rPr lang="en-GB" sz="4000" b="1"/>
            </a:br>
            <a:r>
              <a:rPr lang="en-GB" sz="4000" b="1"/>
              <a:t>when I see it</a:t>
            </a:r>
            <a:endParaRPr lang="en-US" sz="4000" b="1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endParaRPr lang="en-US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3311525" y="3068638"/>
            <a:ext cx="2881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4032250" y="4868863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4032250" y="3608388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3311525" y="3068638"/>
            <a:ext cx="0" cy="1260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4032250" y="3608388"/>
            <a:ext cx="0" cy="1260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6911975" y="3608388"/>
            <a:ext cx="0" cy="1260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3311525" y="4329113"/>
            <a:ext cx="719138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3311525" y="3068638"/>
            <a:ext cx="719138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6192838" y="3068638"/>
            <a:ext cx="719137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/>
              <a:t>Knowing multiplication </a:t>
            </a:r>
            <a:br>
              <a:rPr lang="en-GB" sz="4000" b="1"/>
            </a:br>
            <a:r>
              <a:rPr lang="en-GB" sz="4000" b="1"/>
              <a:t>when I see it</a:t>
            </a:r>
            <a:endParaRPr lang="en-US" sz="4000" b="1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16113"/>
            <a:ext cx="8229600" cy="903287"/>
          </a:xfrm>
        </p:spPr>
        <p:txBody>
          <a:bodyPr/>
          <a:lstStyle/>
          <a:p>
            <a:pPr>
              <a:buFontTx/>
              <a:buNone/>
            </a:pPr>
            <a:r>
              <a:rPr lang="en-GB" sz="4200"/>
              <a:t>				     </a:t>
            </a:r>
            <a:r>
              <a:rPr lang="en-GB" sz="3800"/>
              <a:t>xy = 24</a:t>
            </a:r>
            <a:endParaRPr lang="en-GB" sz="4200"/>
          </a:p>
        </p:txBody>
      </p:sp>
      <p:grpSp>
        <p:nvGrpSpPr>
          <p:cNvPr id="33804" name="Group 12"/>
          <p:cNvGrpSpPr>
            <a:grpSpLocks/>
          </p:cNvGrpSpPr>
          <p:nvPr/>
        </p:nvGrpSpPr>
        <p:grpSpPr bwMode="auto">
          <a:xfrm>
            <a:off x="3962400" y="3035300"/>
            <a:ext cx="1668463" cy="1098550"/>
            <a:chOff x="2496" y="1912"/>
            <a:chExt cx="1051" cy="692"/>
          </a:xfrm>
        </p:grpSpPr>
        <p:grpSp>
          <p:nvGrpSpPr>
            <p:cNvPr id="33798" name="Group 6"/>
            <p:cNvGrpSpPr>
              <a:grpSpLocks/>
            </p:cNvGrpSpPr>
            <p:nvPr/>
          </p:nvGrpSpPr>
          <p:grpSpPr bwMode="auto">
            <a:xfrm>
              <a:off x="3111" y="1912"/>
              <a:ext cx="436" cy="692"/>
              <a:chOff x="384" y="816"/>
              <a:chExt cx="436" cy="692"/>
            </a:xfrm>
          </p:grpSpPr>
          <p:sp>
            <p:nvSpPr>
              <p:cNvPr id="33796" name="Rectangle 4"/>
              <p:cNvSpPr>
                <a:spLocks noChangeArrowheads="1"/>
              </p:cNvSpPr>
              <p:nvPr/>
            </p:nvSpPr>
            <p:spPr bwMode="auto">
              <a:xfrm>
                <a:off x="384" y="816"/>
                <a:ext cx="43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3600" u="sng"/>
                  <a:t>24</a:t>
                </a:r>
                <a:endParaRPr lang="en-US" sz="3600" u="sng"/>
              </a:p>
            </p:txBody>
          </p:sp>
          <p:sp>
            <p:nvSpPr>
              <p:cNvPr id="33797" name="Rectangle 5"/>
              <p:cNvSpPr>
                <a:spLocks noChangeArrowheads="1"/>
              </p:cNvSpPr>
              <p:nvPr/>
            </p:nvSpPr>
            <p:spPr bwMode="auto">
              <a:xfrm>
                <a:off x="480" y="1104"/>
                <a:ext cx="26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3600"/>
                  <a:t>y</a:t>
                </a:r>
                <a:endParaRPr lang="en-US" sz="3600"/>
              </a:p>
            </p:txBody>
          </p:sp>
        </p:grpSp>
        <p:sp>
          <p:nvSpPr>
            <p:cNvPr id="33802" name="Rectangle 10"/>
            <p:cNvSpPr>
              <a:spLocks noChangeArrowheads="1"/>
            </p:cNvSpPr>
            <p:nvPr/>
          </p:nvSpPr>
          <p:spPr bwMode="auto">
            <a:xfrm>
              <a:off x="2496" y="2016"/>
              <a:ext cx="64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4000"/>
                <a:t>x  =</a:t>
              </a:r>
              <a:endParaRPr lang="en-US" sz="4000"/>
            </a:p>
          </p:txBody>
        </p:sp>
      </p:grpSp>
      <p:grpSp>
        <p:nvGrpSpPr>
          <p:cNvPr id="33805" name="Group 13"/>
          <p:cNvGrpSpPr>
            <a:grpSpLocks/>
          </p:cNvGrpSpPr>
          <p:nvPr/>
        </p:nvGrpSpPr>
        <p:grpSpPr bwMode="auto">
          <a:xfrm>
            <a:off x="3886200" y="4367213"/>
            <a:ext cx="1768475" cy="1022350"/>
            <a:chOff x="2448" y="2751"/>
            <a:chExt cx="1114" cy="644"/>
          </a:xfrm>
        </p:grpSpPr>
        <p:grpSp>
          <p:nvGrpSpPr>
            <p:cNvPr id="33801" name="Group 9"/>
            <p:cNvGrpSpPr>
              <a:grpSpLocks/>
            </p:cNvGrpSpPr>
            <p:nvPr/>
          </p:nvGrpSpPr>
          <p:grpSpPr bwMode="auto">
            <a:xfrm>
              <a:off x="3126" y="2751"/>
              <a:ext cx="436" cy="644"/>
              <a:chOff x="384" y="816"/>
              <a:chExt cx="436" cy="644"/>
            </a:xfrm>
          </p:grpSpPr>
          <p:sp>
            <p:nvSpPr>
              <p:cNvPr id="33799" name="Rectangle 7"/>
              <p:cNvSpPr>
                <a:spLocks noChangeArrowheads="1"/>
              </p:cNvSpPr>
              <p:nvPr/>
            </p:nvSpPr>
            <p:spPr bwMode="auto">
              <a:xfrm>
                <a:off x="384" y="816"/>
                <a:ext cx="43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3600" u="sng"/>
                  <a:t>24</a:t>
                </a:r>
                <a:endParaRPr lang="en-US" sz="3600" u="sng"/>
              </a:p>
            </p:txBody>
          </p:sp>
          <p:sp>
            <p:nvSpPr>
              <p:cNvPr id="33800" name="Rectangle 8"/>
              <p:cNvSpPr>
                <a:spLocks noChangeArrowheads="1"/>
              </p:cNvSpPr>
              <p:nvPr/>
            </p:nvSpPr>
            <p:spPr bwMode="auto">
              <a:xfrm>
                <a:off x="480" y="1056"/>
                <a:ext cx="26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3600"/>
                  <a:t>x</a:t>
                </a:r>
                <a:endParaRPr lang="en-US" sz="3600"/>
              </a:p>
            </p:txBody>
          </p:sp>
        </p:grpSp>
        <p:sp>
          <p:nvSpPr>
            <p:cNvPr id="33803" name="Rectangle 11"/>
            <p:cNvSpPr>
              <a:spLocks noChangeArrowheads="1"/>
            </p:cNvSpPr>
            <p:nvPr/>
          </p:nvSpPr>
          <p:spPr bwMode="auto">
            <a:xfrm>
              <a:off x="2448" y="2832"/>
              <a:ext cx="64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4000"/>
                <a:t>y  =</a:t>
              </a:r>
              <a:endParaRPr lang="en-US" sz="4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/>
              <a:t>Knowing multiplication </a:t>
            </a:r>
            <a:br>
              <a:rPr lang="en-GB" sz="4000" b="1"/>
            </a:br>
            <a:r>
              <a:rPr lang="en-GB" sz="4000" b="1"/>
              <a:t>when I see it</a:t>
            </a:r>
            <a:endParaRPr lang="en-US" sz="4000" b="1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 What two numbers multiply to give 24?</a:t>
            </a:r>
          </a:p>
          <a:p>
            <a:pPr>
              <a:buFontTx/>
              <a:buNone/>
            </a:pPr>
            <a:r>
              <a:rPr lang="en-GB"/>
              <a:t>…and another</a:t>
            </a:r>
          </a:p>
          <a:p>
            <a:pPr>
              <a:buFontTx/>
              <a:buNone/>
            </a:pPr>
            <a:r>
              <a:rPr lang="en-GB"/>
              <a:t>…and another</a:t>
            </a:r>
          </a:p>
          <a:p>
            <a:pPr>
              <a:buFontTx/>
              <a:buNone/>
            </a:pPr>
            <a:endParaRPr lang="en-GB"/>
          </a:p>
          <a:p>
            <a:pPr>
              <a:buFontTx/>
              <a:buNone/>
            </a:pPr>
            <a:r>
              <a:rPr lang="en-GB"/>
              <a:t>What three numbers multiply to give 24?</a:t>
            </a:r>
          </a:p>
          <a:p>
            <a:pPr>
              <a:buFontTx/>
              <a:buNone/>
            </a:pPr>
            <a:endParaRPr lang="en-GB"/>
          </a:p>
          <a:p>
            <a:pPr>
              <a:buFontTx/>
              <a:buNone/>
            </a:pPr>
            <a:r>
              <a:rPr lang="en-GB"/>
              <a:t>What number squared gives 24?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/>
              <a:t>Whole class interactive teaching</a:t>
            </a:r>
            <a:endParaRPr lang="en-US" sz="4000" b="1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Directing and telling</a:t>
            </a:r>
          </a:p>
          <a:p>
            <a:pPr>
              <a:lnSpc>
                <a:spcPct val="90000"/>
              </a:lnSpc>
            </a:pPr>
            <a:r>
              <a:rPr lang="en-US" sz="2800"/>
              <a:t>Demonstrating and modelling</a:t>
            </a:r>
          </a:p>
          <a:p>
            <a:pPr>
              <a:lnSpc>
                <a:spcPct val="90000"/>
              </a:lnSpc>
            </a:pPr>
            <a:r>
              <a:rPr lang="en-US" sz="2800"/>
              <a:t>Explaining and illustrating</a:t>
            </a:r>
          </a:p>
          <a:p>
            <a:pPr>
              <a:lnSpc>
                <a:spcPct val="90000"/>
              </a:lnSpc>
            </a:pPr>
            <a:r>
              <a:rPr lang="en-US" sz="2800"/>
              <a:t>Questioning and discussing</a:t>
            </a:r>
          </a:p>
          <a:p>
            <a:pPr>
              <a:lnSpc>
                <a:spcPct val="90000"/>
              </a:lnSpc>
            </a:pPr>
            <a:r>
              <a:rPr lang="en-US" sz="2800"/>
              <a:t>Exploring and investigating</a:t>
            </a:r>
          </a:p>
          <a:p>
            <a:pPr>
              <a:lnSpc>
                <a:spcPct val="90000"/>
              </a:lnSpc>
            </a:pPr>
            <a:r>
              <a:rPr lang="en-US" sz="2800"/>
              <a:t>Consolidating and embedding</a:t>
            </a:r>
          </a:p>
          <a:p>
            <a:pPr>
              <a:lnSpc>
                <a:spcPct val="90000"/>
              </a:lnSpc>
            </a:pPr>
            <a:r>
              <a:rPr lang="en-US" sz="2800"/>
              <a:t>Reflecting and evaluating</a:t>
            </a:r>
          </a:p>
          <a:p>
            <a:pPr>
              <a:lnSpc>
                <a:spcPct val="90000"/>
              </a:lnSpc>
            </a:pPr>
            <a:r>
              <a:rPr lang="en-US" sz="2800"/>
              <a:t>Summarising and reminding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				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/>
              <a:t>Joining up mathematics: </a:t>
            </a:r>
            <a:br>
              <a:rPr lang="en-GB" sz="4000" b="1"/>
            </a:br>
            <a:r>
              <a:rPr lang="en-GB" sz="4000" b="1"/>
              <a:t>a dis-content approach</a:t>
            </a:r>
            <a:endParaRPr lang="en-US" sz="4000" b="1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2800"/>
              <a:t>Year 13 student using graphing software to draw graph of sin and cos functions: ‘We did trig in year 10 for GCSE - don’t remember any of it now.’</a:t>
            </a:r>
          </a:p>
          <a:p>
            <a:pPr>
              <a:buFontTx/>
              <a:buNone/>
            </a:pPr>
            <a:r>
              <a:rPr lang="en-GB" sz="2800"/>
              <a:t>Me (eventually): ‘How could you change the sine curve to get the cosine curve?’</a:t>
            </a:r>
          </a:p>
          <a:p>
            <a:pPr>
              <a:buFontTx/>
              <a:buNone/>
            </a:pPr>
            <a:r>
              <a:rPr lang="en-GB" sz="2800"/>
              <a:t>Student (argumentatively) ‘Is that transformations?  Billy, when did we do transformations? I don’t think we have to do that for this module.’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GB" sz="4000" b="1"/>
              <a:t>Joining up mathematics:</a:t>
            </a:r>
            <a:br>
              <a:rPr lang="en-GB" sz="4000" b="1"/>
            </a:br>
            <a:r>
              <a:rPr lang="en-GB" sz="4000" b="1"/>
              <a:t>it’s how you see it and what you do</a:t>
            </a:r>
            <a:endParaRPr lang="en-US" sz="4000" b="1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1613" y="1484313"/>
            <a:ext cx="4751387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/>
              <a:t>Additive – multiplicative</a:t>
            </a:r>
          </a:p>
          <a:p>
            <a:pPr>
              <a:lnSpc>
                <a:spcPct val="80000"/>
              </a:lnSpc>
            </a:pPr>
            <a:r>
              <a:rPr lang="en-GB" sz="2400"/>
              <a:t>Multiplicative – exponential</a:t>
            </a:r>
          </a:p>
          <a:p>
            <a:pPr>
              <a:lnSpc>
                <a:spcPct val="80000"/>
              </a:lnSpc>
            </a:pPr>
            <a:r>
              <a:rPr lang="en-GB" sz="2400"/>
              <a:t>Discrete – continuous</a:t>
            </a:r>
          </a:p>
          <a:p>
            <a:pPr>
              <a:lnSpc>
                <a:spcPct val="80000"/>
              </a:lnSpc>
            </a:pPr>
            <a:endParaRPr lang="en-GB" sz="2400"/>
          </a:p>
          <a:p>
            <a:pPr>
              <a:lnSpc>
                <a:spcPct val="80000"/>
              </a:lnSpc>
            </a:pPr>
            <a:r>
              <a:rPr lang="en-GB" sz="2400"/>
              <a:t>Intuitive – mathematical</a:t>
            </a:r>
          </a:p>
          <a:p>
            <a:pPr>
              <a:lnSpc>
                <a:spcPct val="80000"/>
              </a:lnSpc>
            </a:pPr>
            <a:r>
              <a:rPr lang="en-GB" sz="2400"/>
              <a:t>Ad hoc – abstract</a:t>
            </a:r>
          </a:p>
          <a:p>
            <a:pPr>
              <a:lnSpc>
                <a:spcPct val="80000"/>
              </a:lnSpc>
            </a:pPr>
            <a:r>
              <a:rPr lang="en-GB" sz="2400"/>
              <a:t>Rules and facts – tools</a:t>
            </a:r>
          </a:p>
          <a:p>
            <a:pPr>
              <a:lnSpc>
                <a:spcPct val="80000"/>
              </a:lnSpc>
            </a:pPr>
            <a:r>
              <a:rPr lang="en-GB" sz="2400"/>
              <a:t>Procedures – meaning</a:t>
            </a:r>
          </a:p>
          <a:p>
            <a:pPr>
              <a:lnSpc>
                <a:spcPct val="80000"/>
              </a:lnSpc>
            </a:pPr>
            <a:r>
              <a:rPr lang="en-GB" sz="2400"/>
              <a:t>Perceptual – conceptual</a:t>
            </a:r>
          </a:p>
          <a:p>
            <a:pPr>
              <a:lnSpc>
                <a:spcPct val="80000"/>
              </a:lnSpc>
            </a:pPr>
            <a:endParaRPr lang="en-GB" sz="2400"/>
          </a:p>
          <a:p>
            <a:pPr>
              <a:lnSpc>
                <a:spcPct val="80000"/>
              </a:lnSpc>
            </a:pPr>
            <a:r>
              <a:rPr lang="en-GB" sz="2400"/>
              <a:t>Pattern – relationship</a:t>
            </a:r>
          </a:p>
          <a:p>
            <a:pPr>
              <a:lnSpc>
                <a:spcPct val="80000"/>
              </a:lnSpc>
            </a:pPr>
            <a:r>
              <a:rPr lang="en-GB" sz="2400"/>
              <a:t>Results – reflection on results</a:t>
            </a:r>
          </a:p>
          <a:p>
            <a:pPr>
              <a:lnSpc>
                <a:spcPct val="80000"/>
              </a:lnSpc>
            </a:pPr>
            <a:r>
              <a:rPr lang="en-GB" sz="2400"/>
              <a:t>Relationship – properties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95838" y="1557338"/>
            <a:ext cx="4500562" cy="51085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/>
              <a:t>Operations – inverses</a:t>
            </a:r>
          </a:p>
          <a:p>
            <a:pPr>
              <a:lnSpc>
                <a:spcPct val="80000"/>
              </a:lnSpc>
            </a:pPr>
            <a:r>
              <a:rPr lang="en-GB" sz="2400"/>
              <a:t>Operations – functions</a:t>
            </a:r>
          </a:p>
          <a:p>
            <a:pPr>
              <a:lnSpc>
                <a:spcPct val="80000"/>
              </a:lnSpc>
            </a:pPr>
            <a:r>
              <a:rPr lang="en-GB" sz="2400"/>
              <a:t>Functions – composition </a:t>
            </a:r>
          </a:p>
          <a:p>
            <a:pPr>
              <a:lnSpc>
                <a:spcPct val="80000"/>
              </a:lnSpc>
            </a:pPr>
            <a:r>
              <a:rPr lang="en-GB" sz="2400"/>
              <a:t>Inverses</a:t>
            </a:r>
            <a:r>
              <a:rPr lang="en-US" sz="2400"/>
              <a:t> </a:t>
            </a:r>
          </a:p>
          <a:p>
            <a:pPr>
              <a:lnSpc>
                <a:spcPct val="80000"/>
              </a:lnSpc>
            </a:pPr>
            <a:endParaRPr lang="en-GB" sz="2400"/>
          </a:p>
          <a:p>
            <a:pPr>
              <a:lnSpc>
                <a:spcPct val="80000"/>
              </a:lnSpc>
            </a:pPr>
            <a:r>
              <a:rPr lang="en-GB" sz="2400"/>
              <a:t>Result – reflection on procedure/method</a:t>
            </a:r>
          </a:p>
          <a:p>
            <a:pPr>
              <a:lnSpc>
                <a:spcPct val="80000"/>
              </a:lnSpc>
            </a:pPr>
            <a:r>
              <a:rPr lang="en-GB" sz="2400"/>
              <a:t>Conjecture – proof</a:t>
            </a:r>
          </a:p>
          <a:p>
            <a:pPr>
              <a:lnSpc>
                <a:spcPct val="80000"/>
              </a:lnSpc>
            </a:pPr>
            <a:r>
              <a:rPr lang="en-GB" sz="2400"/>
              <a:t>Inductive – deductive</a:t>
            </a:r>
          </a:p>
          <a:p>
            <a:pPr>
              <a:lnSpc>
                <a:spcPct val="80000"/>
              </a:lnSpc>
            </a:pPr>
            <a:r>
              <a:rPr lang="en-GB" sz="2400"/>
              <a:t>Empiricism – reasoning</a:t>
            </a:r>
          </a:p>
          <a:p>
            <a:pPr>
              <a:lnSpc>
                <a:spcPct val="80000"/>
              </a:lnSpc>
            </a:pPr>
            <a:endParaRPr lang="en-GB" sz="2400"/>
          </a:p>
          <a:p>
            <a:pPr>
              <a:lnSpc>
                <a:spcPct val="80000"/>
              </a:lnSpc>
            </a:pPr>
            <a:r>
              <a:rPr lang="en-GB" sz="2400"/>
              <a:t>Examples – generalisations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04813"/>
            <a:ext cx="8964612" cy="1425575"/>
          </a:xfrm>
        </p:spPr>
        <p:txBody>
          <a:bodyPr/>
          <a:lstStyle/>
          <a:p>
            <a:r>
              <a:rPr lang="en-GB" sz="4000" b="1"/>
              <a:t>Joining up mathematics:</a:t>
            </a:r>
            <a:br>
              <a:rPr lang="en-GB" sz="4000" b="1"/>
            </a:br>
            <a:r>
              <a:rPr lang="en-GB" sz="4000" b="1"/>
              <a:t>it’s how you see it and what you do</a:t>
            </a:r>
            <a:endParaRPr lang="en-US" sz="4000" b="1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33600"/>
            <a:ext cx="4267200" cy="289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Doing and undoing</a:t>
            </a:r>
            <a:endParaRPr lang="en-US" sz="2400"/>
          </a:p>
          <a:p>
            <a:pPr>
              <a:lnSpc>
                <a:spcPct val="90000"/>
              </a:lnSpc>
            </a:pPr>
            <a:endParaRPr lang="en-GB" sz="2400"/>
          </a:p>
          <a:p>
            <a:pPr>
              <a:lnSpc>
                <a:spcPct val="90000"/>
              </a:lnSpc>
            </a:pPr>
            <a:r>
              <a:rPr lang="en-GB" sz="2400"/>
              <a:t>Mathematical repertoire</a:t>
            </a:r>
          </a:p>
          <a:p>
            <a:pPr>
              <a:lnSpc>
                <a:spcPct val="90000"/>
              </a:lnSpc>
            </a:pPr>
            <a:endParaRPr lang="en-GB" sz="2400"/>
          </a:p>
          <a:p>
            <a:pPr>
              <a:lnSpc>
                <a:spcPct val="90000"/>
              </a:lnSpc>
            </a:pPr>
            <a:r>
              <a:rPr lang="en-GB" sz="2400"/>
              <a:t>Relating properties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2133600"/>
            <a:ext cx="4800600" cy="2362200"/>
          </a:xfrm>
        </p:spPr>
        <p:txBody>
          <a:bodyPr/>
          <a:lstStyle/>
          <a:p>
            <a:pPr>
              <a:lnSpc>
                <a:spcPct val="90000"/>
              </a:lnSpc>
              <a:buFont typeface="Times" pitchFamily="-16" charset="0"/>
              <a:buChar char="•"/>
            </a:pPr>
            <a:r>
              <a:rPr lang="en-GB" sz="2400"/>
              <a:t>Discrete / continuous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/>
          </a:p>
          <a:p>
            <a:pPr>
              <a:lnSpc>
                <a:spcPct val="90000"/>
              </a:lnSpc>
            </a:pPr>
            <a:r>
              <a:rPr lang="en-GB" sz="2400"/>
              <a:t>Mathematical reasoning</a:t>
            </a:r>
          </a:p>
          <a:p>
            <a:pPr>
              <a:lnSpc>
                <a:spcPct val="90000"/>
              </a:lnSpc>
            </a:pPr>
            <a:endParaRPr lang="en-GB" sz="2400"/>
          </a:p>
          <a:p>
            <a:pPr>
              <a:lnSpc>
                <a:spcPct val="90000"/>
              </a:lnSpc>
            </a:pPr>
            <a:r>
              <a:rPr lang="en-GB" sz="2400"/>
              <a:t>Exemplification / generalisation</a:t>
            </a:r>
          </a:p>
          <a:p>
            <a:pPr>
              <a:lnSpc>
                <a:spcPct val="90000"/>
              </a:lnSpc>
            </a:pPr>
            <a:endParaRPr lang="en-GB" sz="2400"/>
          </a:p>
          <a:p>
            <a:pPr>
              <a:lnSpc>
                <a:spcPct val="90000"/>
              </a:lnSpc>
            </a:pPr>
            <a:endParaRPr lang="en-GB" sz="2400"/>
          </a:p>
          <a:p>
            <a:pPr>
              <a:lnSpc>
                <a:spcPct val="90000"/>
              </a:lnSpc>
            </a:pPr>
            <a:endParaRPr lang="en-GB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  <p:bldP spid="65540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en-GB" sz="4000" b="1"/>
              <a:t>A lesson without:</a:t>
            </a:r>
            <a:endParaRPr lang="en-US" sz="4000" b="1"/>
          </a:p>
        </p:txBody>
      </p:sp>
      <p:sp>
        <p:nvSpPr>
          <p:cNvPr id="106505" name="Rectangle 9"/>
          <p:cNvSpPr>
            <a:spLocks noChangeArrowheads="1"/>
          </p:cNvSpPr>
          <p:nvPr/>
        </p:nvSpPr>
        <p:spPr bwMode="auto">
          <a:xfrm>
            <a:off x="3581400" y="4724400"/>
            <a:ext cx="5349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/>
              <a:t>is not a maths lesson</a:t>
            </a:r>
            <a:endParaRPr lang="en-US" sz="4000" b="1"/>
          </a:p>
        </p:txBody>
      </p:sp>
      <p:sp>
        <p:nvSpPr>
          <p:cNvPr id="106506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33600"/>
            <a:ext cx="4267200" cy="2895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Doing and undoing</a:t>
            </a:r>
            <a:endParaRPr lang="en-US" sz="2400"/>
          </a:p>
          <a:p>
            <a:pPr>
              <a:lnSpc>
                <a:spcPct val="90000"/>
              </a:lnSpc>
            </a:pPr>
            <a:endParaRPr lang="en-GB" sz="2400"/>
          </a:p>
          <a:p>
            <a:pPr>
              <a:lnSpc>
                <a:spcPct val="90000"/>
              </a:lnSpc>
            </a:pPr>
            <a:r>
              <a:rPr lang="en-GB" sz="2400"/>
              <a:t>Mathematical repertoire</a:t>
            </a:r>
          </a:p>
          <a:p>
            <a:pPr>
              <a:lnSpc>
                <a:spcPct val="90000"/>
              </a:lnSpc>
            </a:pPr>
            <a:endParaRPr lang="en-GB" sz="2400"/>
          </a:p>
          <a:p>
            <a:pPr>
              <a:lnSpc>
                <a:spcPct val="90000"/>
              </a:lnSpc>
            </a:pPr>
            <a:r>
              <a:rPr lang="en-GB" sz="2400"/>
              <a:t>Relating properties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/>
          </a:p>
        </p:txBody>
      </p:sp>
      <p:sp>
        <p:nvSpPr>
          <p:cNvPr id="106507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2133600"/>
            <a:ext cx="4800600" cy="2286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Times" pitchFamily="-16" charset="0"/>
              <a:buChar char="•"/>
            </a:pPr>
            <a:r>
              <a:rPr lang="en-GB" sz="2400"/>
              <a:t>Discrete / continuous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/>
          </a:p>
          <a:p>
            <a:pPr>
              <a:lnSpc>
                <a:spcPct val="90000"/>
              </a:lnSpc>
            </a:pPr>
            <a:r>
              <a:rPr lang="en-GB" sz="2400"/>
              <a:t>Mathematical reasoning</a:t>
            </a:r>
          </a:p>
          <a:p>
            <a:pPr>
              <a:lnSpc>
                <a:spcPct val="90000"/>
              </a:lnSpc>
            </a:pPr>
            <a:endParaRPr lang="en-GB" sz="2400"/>
          </a:p>
          <a:p>
            <a:pPr>
              <a:lnSpc>
                <a:spcPct val="90000"/>
              </a:lnSpc>
            </a:pPr>
            <a:r>
              <a:rPr lang="en-GB" sz="2400"/>
              <a:t>Exemplification / generalisation</a:t>
            </a:r>
          </a:p>
          <a:p>
            <a:pPr>
              <a:lnSpc>
                <a:spcPct val="90000"/>
              </a:lnSpc>
            </a:pPr>
            <a:endParaRPr lang="en-GB" sz="2400"/>
          </a:p>
          <a:p>
            <a:pPr>
              <a:lnSpc>
                <a:spcPct val="90000"/>
              </a:lnSpc>
            </a:pPr>
            <a:endParaRPr lang="en-GB" sz="2400"/>
          </a:p>
          <a:p>
            <a:pPr>
              <a:lnSpc>
                <a:spcPct val="90000"/>
              </a:lnSpc>
            </a:pPr>
            <a:endParaRPr lang="en-GB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5" grpId="0" build="p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459412"/>
          </a:xfrm>
        </p:spPr>
        <p:txBody>
          <a:bodyPr/>
          <a:lstStyle/>
          <a:p>
            <a:r>
              <a:rPr lang="en-GB" sz="3600">
                <a:hlinkClick r:id="rId3"/>
              </a:rPr>
              <a:t>anne.watson@education.ox.ac.uk</a:t>
            </a:r>
            <a:r>
              <a:rPr lang="en-GB" sz="3600"/>
              <a:t/>
            </a:r>
            <a:br>
              <a:rPr lang="en-GB" sz="3600"/>
            </a:br>
            <a:r>
              <a:rPr lang="en-GB" sz="3600"/>
              <a:t>www.education.ox.ac.uk</a:t>
            </a:r>
            <a:br>
              <a:rPr lang="en-GB" sz="3600"/>
            </a:br>
            <a:r>
              <a:rPr lang="en-GB"/>
              <a:t/>
            </a:r>
            <a:br>
              <a:rPr lang="en-GB"/>
            </a:br>
            <a:r>
              <a:rPr lang="en-GB" sz="2400"/>
              <a:t>8</a:t>
            </a:r>
            <a:r>
              <a:rPr lang="en-GB" sz="2400" baseline="30000"/>
              <a:t>th</a:t>
            </a:r>
            <a:r>
              <a:rPr lang="en-GB" sz="2400"/>
              <a:t> Annual Institute of Mathematics Pedagogy</a:t>
            </a:r>
            <a:br>
              <a:rPr lang="en-GB" sz="2400"/>
            </a:br>
            <a:r>
              <a:rPr lang="en-GB" sz="2400"/>
              <a:t>July 28</a:t>
            </a:r>
            <a:r>
              <a:rPr lang="en-GB" sz="2400" baseline="30000"/>
              <a:t>th</a:t>
            </a:r>
            <a:r>
              <a:rPr lang="en-GB" sz="2400"/>
              <a:t> to 31</a:t>
            </a:r>
            <a:r>
              <a:rPr lang="en-GB" sz="2400" baseline="30000"/>
              <a:t>st</a:t>
            </a:r>
            <a:r>
              <a:rPr lang="en-GB" sz="2400"/>
              <a:t/>
            </a:r>
            <a:br>
              <a:rPr lang="en-GB" sz="2400"/>
            </a:br>
            <a:r>
              <a:rPr lang="en-GB" sz="2400"/>
              <a:t>Cuddesdon near Oxford</a:t>
            </a:r>
            <a:br>
              <a:rPr lang="en-GB" sz="2400"/>
            </a:br>
            <a:r>
              <a:rPr lang="en-GB" sz="2400">
                <a:hlinkClick r:id="rId4"/>
              </a:rPr>
              <a:t>s.elliott@shu.ac.uk</a:t>
            </a:r>
            <a:r>
              <a:rPr lang="en-GB" sz="2400"/>
              <a:t/>
            </a:r>
            <a:br>
              <a:rPr lang="en-GB" sz="2400"/>
            </a:br>
            <a:r>
              <a:rPr lang="en-GB" sz="2400"/>
              <a:t>John Mason, Malcolm Swan, Anne Watson 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Self-evaluation for schools</a:t>
            </a:r>
            <a:endParaRPr lang="en-US" b="1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800"/>
              <a:t>• Planning and teaching of main part of the lesson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800"/>
              <a:t>• </a:t>
            </a:r>
            <a:r>
              <a:rPr lang="en-US" sz="1800" b="1">
                <a:solidFill>
                  <a:schemeClr val="hlink"/>
                </a:solidFill>
              </a:rPr>
              <a:t>Planning and teaching of plenary part of the lesson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800"/>
              <a:t>• Use of opportunities to assess and diagnose children’s learning needs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800"/>
              <a:t>• Progression </a:t>
            </a:r>
            <a:r>
              <a:rPr lang="en-US" sz="1800" b="1">
                <a:solidFill>
                  <a:schemeClr val="hlink"/>
                </a:solidFill>
              </a:rPr>
              <a:t>from mental to written methods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800"/>
              <a:t>• Developing questioning skills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800"/>
              <a:t>• Problem-solving techniques and reasoning skills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800"/>
              <a:t>• Using a calculator as a teaching tool</a:t>
            </a:r>
            <a:endParaRPr lang="en-US" sz="800" i="1"/>
          </a:p>
          <a:p>
            <a:pPr>
              <a:lnSpc>
                <a:spcPct val="80000"/>
              </a:lnSpc>
              <a:buFontTx/>
              <a:buNone/>
            </a:pPr>
            <a:endParaRPr lang="en-US" sz="800"/>
          </a:p>
          <a:p>
            <a:pPr>
              <a:lnSpc>
                <a:spcPct val="80000"/>
              </a:lnSpc>
              <a:buFontTx/>
              <a:buNone/>
            </a:pPr>
            <a:r>
              <a:rPr lang="en-US" sz="800"/>
              <a:t>In the best lessons, teachers: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800"/>
              <a:t>_ give attention to explaining the teaching objectives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800"/>
              <a:t>_ demonstrate the features of the work to be covered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800"/>
              <a:t>_ ensure that children are ready to begin work with confidence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800"/>
              <a:t>_ work with the whole class or organise </a:t>
            </a:r>
            <a:r>
              <a:rPr lang="en-US" sz="1800" b="1">
                <a:solidFill>
                  <a:schemeClr val="hlink"/>
                </a:solidFill>
              </a:rPr>
              <a:t>tasks</a:t>
            </a:r>
            <a:r>
              <a:rPr lang="en-US" sz="800"/>
              <a:t> for different groups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800"/>
              <a:t>_ use timed tasks and feedback to control the pace of the lesson.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800"/>
          </a:p>
          <a:p>
            <a:pPr>
              <a:lnSpc>
                <a:spcPct val="80000"/>
              </a:lnSpc>
              <a:buFontTx/>
              <a:buNone/>
            </a:pPr>
            <a:r>
              <a:rPr lang="en-US" sz="800"/>
              <a:t>It important to have a plenary at the </a:t>
            </a:r>
            <a:r>
              <a:rPr lang="en-US" sz="1800" b="1">
                <a:solidFill>
                  <a:schemeClr val="hlink"/>
                </a:solidFill>
              </a:rPr>
              <a:t>end of every lesson</a:t>
            </a:r>
            <a:r>
              <a:rPr lang="en-US" sz="800"/>
              <a:t> in order to: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800"/>
              <a:t>_ have a definite conclusion to the lesson, so that the children go away positive about what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800"/>
              <a:t>they have achieved;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800"/>
              <a:t>_ return to the lesson objective(s) and reinforce key words, facts, ideas and notation;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800"/>
              <a:t>_ re-emphasise teaching points and vocabulary;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800"/>
              <a:t>_ identify key points and methods for children to remember, and to resolve any mistakes and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800"/>
              <a:t>misunderstandings;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800"/>
              <a:t>_ give the children a clear idea of what they are moving onto next, and sometimes to </a:t>
            </a:r>
            <a:r>
              <a:rPr lang="en-US" sz="1800" b="1">
                <a:solidFill>
                  <a:schemeClr val="hlink"/>
                </a:solidFill>
              </a:rPr>
              <a:t>set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>
                <a:solidFill>
                  <a:schemeClr val="hlink"/>
                </a:solidFill>
              </a:rPr>
              <a:t>homework</a:t>
            </a:r>
            <a:r>
              <a:rPr lang="en-US" sz="80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800"/>
              <a:t>_ relate the mathematics children have learned to other subjects in order to help them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800"/>
              <a:t>access the whole curriculum;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800"/>
              <a:t>_ continue to teach – </a:t>
            </a:r>
            <a:r>
              <a:rPr lang="en-US" sz="1800" b="1">
                <a:solidFill>
                  <a:schemeClr val="hlink"/>
                </a:solidFill>
              </a:rPr>
              <a:t>not just have children reporting back</a:t>
            </a:r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??  </a:t>
            </a:r>
            <a:r>
              <a:rPr lang="en-GB" b="1"/>
              <a:t>Mystery document</a:t>
            </a:r>
            <a:endParaRPr lang="en-US" b="1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1600"/>
          </a:p>
          <a:p>
            <a:pPr>
              <a:lnSpc>
                <a:spcPct val="80000"/>
              </a:lnSpc>
            </a:pPr>
            <a:endParaRPr lang="en-US" sz="1600"/>
          </a:p>
          <a:p>
            <a:pPr>
              <a:lnSpc>
                <a:spcPct val="80000"/>
              </a:lnSpc>
            </a:pPr>
            <a:r>
              <a:rPr lang="en-US" sz="2400"/>
              <a:t>Firm conceptual basis</a:t>
            </a:r>
          </a:p>
          <a:p>
            <a:pPr>
              <a:lnSpc>
                <a:spcPct val="80000"/>
              </a:lnSpc>
            </a:pPr>
            <a:r>
              <a:rPr lang="en-US" sz="2400"/>
              <a:t>Flexibility</a:t>
            </a:r>
          </a:p>
          <a:p>
            <a:pPr>
              <a:lnSpc>
                <a:spcPct val="80000"/>
              </a:lnSpc>
            </a:pPr>
            <a:r>
              <a:rPr lang="en-US" sz="2400"/>
              <a:t>Encouragement to all</a:t>
            </a:r>
          </a:p>
          <a:p>
            <a:pPr>
              <a:lnSpc>
                <a:spcPct val="80000"/>
              </a:lnSpc>
            </a:pPr>
            <a:r>
              <a:rPr lang="en-US" sz="2400"/>
              <a:t>Exposition by teacher</a:t>
            </a:r>
          </a:p>
          <a:p>
            <a:pPr>
              <a:lnSpc>
                <a:spcPct val="80000"/>
              </a:lnSpc>
            </a:pPr>
            <a:r>
              <a:rPr lang="en-US" sz="2400"/>
              <a:t>Discussion</a:t>
            </a:r>
          </a:p>
          <a:p>
            <a:pPr>
              <a:lnSpc>
                <a:spcPct val="80000"/>
              </a:lnSpc>
            </a:pPr>
            <a:r>
              <a:rPr lang="en-US" sz="2400"/>
              <a:t>Appropriate practical work</a:t>
            </a:r>
          </a:p>
          <a:p>
            <a:pPr>
              <a:lnSpc>
                <a:spcPct val="80000"/>
              </a:lnSpc>
            </a:pPr>
            <a:r>
              <a:rPr lang="en-US" sz="2400"/>
              <a:t>Consolidation and practice of fundamental skills</a:t>
            </a:r>
          </a:p>
          <a:p>
            <a:pPr>
              <a:lnSpc>
                <a:spcPct val="80000"/>
              </a:lnSpc>
            </a:pPr>
            <a:r>
              <a:rPr lang="en-US" sz="2400"/>
              <a:t>Problem solving</a:t>
            </a:r>
          </a:p>
          <a:p>
            <a:pPr>
              <a:lnSpc>
                <a:spcPct val="80000"/>
              </a:lnSpc>
            </a:pPr>
            <a:r>
              <a:rPr lang="en-US" sz="2400"/>
              <a:t>Investigative work</a:t>
            </a:r>
          </a:p>
          <a:p>
            <a:pPr>
              <a:lnSpc>
                <a:spcPct val="80000"/>
              </a:lnSpc>
            </a:pPr>
            <a:r>
              <a:rPr lang="en-US" sz="2400"/>
              <a:t>Resources</a:t>
            </a:r>
          </a:p>
          <a:p>
            <a:pPr>
              <a:lnSpc>
                <a:spcPct val="80000"/>
              </a:lnSpc>
            </a:pPr>
            <a:r>
              <a:rPr lang="en-US" sz="2400"/>
              <a:t>Organisation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133600"/>
            <a:ext cx="8229600" cy="1143000"/>
          </a:xfrm>
        </p:spPr>
        <p:txBody>
          <a:bodyPr/>
          <a:lstStyle/>
          <a:p>
            <a:r>
              <a:rPr lang="en-GB" b="1"/>
              <a:t>A trip through trig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1688</Words>
  <Application>Microsoft Office PowerPoint</Application>
  <PresentationFormat>On-screen Show (4:3)</PresentationFormat>
  <Paragraphs>313</Paragraphs>
  <Slides>64</Slides>
  <Notes>64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7" baseType="lpstr">
      <vt:lpstr>Arial</vt:lpstr>
      <vt:lpstr>Times</vt:lpstr>
      <vt:lpstr>Default Design</vt:lpstr>
      <vt:lpstr>Fragments and coherence</vt:lpstr>
      <vt:lpstr>How to be ‘good’</vt:lpstr>
      <vt:lpstr>Assessment for learning</vt:lpstr>
      <vt:lpstr>Personalisation</vt:lpstr>
      <vt:lpstr>Main part of a lesson</vt:lpstr>
      <vt:lpstr>Whole class interactive teaching</vt:lpstr>
      <vt:lpstr>Self-evaluation for schools</vt:lpstr>
      <vt:lpstr>??  Mystery document</vt:lpstr>
      <vt:lpstr>A trip through trig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What has to be joined up to understand trigonometry?</vt:lpstr>
      <vt:lpstr>Or </vt:lpstr>
      <vt:lpstr>Making a mess of multiplication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So multiplication appears to be…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The missing stuff</vt:lpstr>
      <vt:lpstr>Knowing multiplication  when I see it</vt:lpstr>
      <vt:lpstr>Knowing multiplication  when I see it</vt:lpstr>
      <vt:lpstr>Knowing multiplication  when I see it</vt:lpstr>
      <vt:lpstr>Knowing multiplication  when I see it</vt:lpstr>
      <vt:lpstr>Knowing multiplication  when I see it</vt:lpstr>
      <vt:lpstr>Knowing multiplication  when I see it</vt:lpstr>
      <vt:lpstr>Knowing multiplication  when I see it</vt:lpstr>
      <vt:lpstr>Knowing multiplication  when I see it</vt:lpstr>
      <vt:lpstr>Joining up mathematics:  a dis-content approach</vt:lpstr>
      <vt:lpstr>Joining up mathematics: it’s how you see it and what you do</vt:lpstr>
      <vt:lpstr>Joining up mathematics: it’s how you see it and what you do</vt:lpstr>
      <vt:lpstr>A lesson without:</vt:lpstr>
      <vt:lpstr>anne.watson@education.ox.ac.uk www.education.ox.ac.uk  8th Annual Institute of Mathematics Pedagogy July 28th to 31st Cuddesdon near Oxford s.elliott@shu.ac.uk John Mason, Malcolm Swan, Anne Watson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AW</dc:creator>
  <cp:lastModifiedBy>Anne Watson</cp:lastModifiedBy>
  <cp:revision>16</cp:revision>
  <dcterms:created xsi:type="dcterms:W3CDTF">2008-02-18T09:57:17Z</dcterms:created>
  <dcterms:modified xsi:type="dcterms:W3CDTF">2015-10-31T11:42:40Z</dcterms:modified>
</cp:coreProperties>
</file>