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42"/>
  </p:notesMasterIdLst>
  <p:sldIdLst>
    <p:sldId id="278" r:id="rId2"/>
    <p:sldId id="287" r:id="rId3"/>
    <p:sldId id="291" r:id="rId4"/>
    <p:sldId id="288" r:id="rId5"/>
    <p:sldId id="318" r:id="rId6"/>
    <p:sldId id="289" r:id="rId7"/>
    <p:sldId id="319" r:id="rId8"/>
    <p:sldId id="276" r:id="rId9"/>
    <p:sldId id="320" r:id="rId10"/>
    <p:sldId id="321" r:id="rId11"/>
    <p:sldId id="322" r:id="rId12"/>
    <p:sldId id="292" r:id="rId13"/>
    <p:sldId id="266" r:id="rId14"/>
    <p:sldId id="323" r:id="rId15"/>
    <p:sldId id="312" r:id="rId16"/>
    <p:sldId id="324" r:id="rId17"/>
    <p:sldId id="313" r:id="rId18"/>
    <p:sldId id="297" r:id="rId19"/>
    <p:sldId id="290" r:id="rId20"/>
    <p:sldId id="311" r:id="rId21"/>
    <p:sldId id="286" r:id="rId22"/>
    <p:sldId id="305" r:id="rId23"/>
    <p:sldId id="326" r:id="rId24"/>
    <p:sldId id="306" r:id="rId25"/>
    <p:sldId id="307" r:id="rId26"/>
    <p:sldId id="327" r:id="rId27"/>
    <p:sldId id="268" r:id="rId28"/>
    <p:sldId id="269" r:id="rId29"/>
    <p:sldId id="270" r:id="rId30"/>
    <p:sldId id="274" r:id="rId31"/>
    <p:sldId id="328" r:id="rId32"/>
    <p:sldId id="329" r:id="rId33"/>
    <p:sldId id="330" r:id="rId34"/>
    <p:sldId id="331" r:id="rId35"/>
    <p:sldId id="332" r:id="rId36"/>
    <p:sldId id="333" r:id="rId37"/>
    <p:sldId id="334" r:id="rId38"/>
    <p:sldId id="335" r:id="rId39"/>
    <p:sldId id="285" r:id="rId40"/>
    <p:sldId id="284"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81" autoAdjust="0"/>
  </p:normalViewPr>
  <p:slideViewPr>
    <p:cSldViewPr>
      <p:cViewPr varScale="1">
        <p:scale>
          <a:sx n="83" d="100"/>
          <a:sy n="83" d="100"/>
        </p:scale>
        <p:origin x="-1426" y="-77"/>
      </p:cViewPr>
      <p:guideLst>
        <p:guide orient="horz" pos="2160"/>
        <p:guide pos="2835"/>
      </p:guideLst>
    </p:cSldViewPr>
  </p:slideViewPr>
  <p:notesTextViewPr>
    <p:cViewPr>
      <p:scale>
        <a:sx n="100" d="100"/>
        <a:sy n="100" d="100"/>
      </p:scale>
      <p:origin x="0" y="0"/>
    </p:cViewPr>
  </p:notesTextViewPr>
  <p:sorterViewPr>
    <p:cViewPr>
      <p:scale>
        <a:sx n="66" d="100"/>
        <a:sy n="66" d="100"/>
      </p:scale>
      <p:origin x="0" y="14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440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F682C3DC-CBDD-4688-B5ED-0075625881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E164A64-8489-4CDD-A917-F6AEB7730088}" type="slidenum">
              <a:rPr lang="en-US"/>
              <a:pPr/>
              <a:t>1</a:t>
            </a:fld>
            <a:endParaRPr 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F1F6E7D-F6EA-402A-9969-5A7551EC538B}" type="slidenum">
              <a:rPr lang="en-US"/>
              <a:pPr/>
              <a:t>10</a:t>
            </a:fld>
            <a:endParaRPr 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05EA41F-4ACB-488E-B940-0C567C51A872}" type="slidenum">
              <a:rPr lang="en-US"/>
              <a:pPr/>
              <a:t>11</a:t>
            </a:fld>
            <a:endParaRPr 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DF44A22-5780-4B5B-9075-01147D266A9A}" type="slidenum">
              <a:rPr lang="en-US"/>
              <a:pPr/>
              <a:t>12</a:t>
            </a:fld>
            <a:endParaRPr 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F467E08-3748-41C3-B78C-21899513B345}" type="slidenum">
              <a:rPr lang="en-US"/>
              <a:pPr/>
              <a:t>13</a:t>
            </a:fld>
            <a:endParaRPr 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8F358AA-C250-4300-84F0-EC457D15610C}" type="slidenum">
              <a:rPr lang="en-US"/>
              <a:pPr/>
              <a:t>14</a:t>
            </a:fld>
            <a:endParaRPr 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5D9D04F-FA91-48FB-B918-03754499E00A}" type="slidenum">
              <a:rPr lang="en-US"/>
              <a:pPr/>
              <a:t>15</a:t>
            </a:fld>
            <a:endParaRPr 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693BBB7-7C2C-4576-89F6-B7B179109692}" type="slidenum">
              <a:rPr lang="en-US"/>
              <a:pPr/>
              <a:t>16</a:t>
            </a:fld>
            <a:endParaRPr 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C96A51E-0E83-450B-A038-39F3A08E815D}" type="slidenum">
              <a:rPr lang="en-US"/>
              <a:pPr/>
              <a:t>17</a:t>
            </a:fld>
            <a:endParaRPr 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7B140CE-36DA-4FCD-BC27-A3D7C514C826}" type="slidenum">
              <a:rPr lang="en-US"/>
              <a:pPr/>
              <a:t>18</a:t>
            </a:fld>
            <a:endParaRPr 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B0A3E0C-E6DE-42C5-AD92-E19E9F7C6D69}" type="slidenum">
              <a:rPr lang="en-US"/>
              <a:pPr/>
              <a:t>19</a:t>
            </a:fld>
            <a:endParaRPr 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E41D3E1-844F-4F56-A855-14DE5FDD03CB}" type="slidenum">
              <a:rPr lang="en-US"/>
              <a:pPr/>
              <a:t>2</a:t>
            </a:fld>
            <a:endParaRPr 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CEA4C0D-4DF9-4697-BB0E-FD272C6CBD43}" type="slidenum">
              <a:rPr lang="en-US"/>
              <a:pPr/>
              <a:t>20</a:t>
            </a:fld>
            <a:endParaRPr 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45B470B-5448-4C8F-9209-4237E5343D51}" type="slidenum">
              <a:rPr lang="en-US"/>
              <a:pPr/>
              <a:t>21</a:t>
            </a:fld>
            <a:endParaRPr 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02CD61D-9BAE-4AB8-97F0-48140EE1FFC8}" type="slidenum">
              <a:rPr lang="en-US"/>
              <a:pPr/>
              <a:t>22</a:t>
            </a:fld>
            <a:endParaRPr 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0CB135A-21A5-452D-B675-1064AB9644DB}" type="slidenum">
              <a:rPr lang="en-US"/>
              <a:pPr/>
              <a:t>23</a:t>
            </a:fld>
            <a:endParaRPr 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6FBB5242-5DF9-4D07-90FA-84C33561E2B4}" type="slidenum">
              <a:rPr lang="en-US"/>
              <a:pPr/>
              <a:t>24</a:t>
            </a:fld>
            <a:endParaRPr 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78C0AB9-9179-4B52-8FF2-458E1715C142}" type="slidenum">
              <a:rPr lang="en-US"/>
              <a:pPr/>
              <a:t>25</a:t>
            </a:fld>
            <a:endParaRPr 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40A0F88-DDF0-46B0-9615-F0245549B360}" type="slidenum">
              <a:rPr lang="en-US"/>
              <a:pPr/>
              <a:t>26</a:t>
            </a:fld>
            <a:endParaRPr lang="en-US"/>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B6FD6C2-CDD6-4ADF-A774-C3C88D6E7C7F}" type="slidenum">
              <a:rPr lang="en-US"/>
              <a:pPr/>
              <a:t>27</a:t>
            </a:fld>
            <a:endParaRPr 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D9F6E019-6800-4068-85CB-CEB56B276BC1}" type="slidenum">
              <a:rPr lang="en-US"/>
              <a:pPr/>
              <a:t>28</a:t>
            </a:fld>
            <a:endParaRPr 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C901C744-94ED-4D58-96A7-BD3C75DF28C5}" type="slidenum">
              <a:rPr lang="en-US"/>
              <a:pPr/>
              <a:t>29</a:t>
            </a:fld>
            <a:endParaRPr 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1560387-7A3C-41E8-897E-E3544350BBCB}" type="slidenum">
              <a:rPr lang="en-US"/>
              <a:pPr/>
              <a:t>3</a:t>
            </a:fld>
            <a:endParaRPr 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A57A5FD8-8D56-4B75-8BBD-844D1C9EC5AE}" type="slidenum">
              <a:rPr lang="en-US"/>
              <a:pPr/>
              <a:t>30</a:t>
            </a:fld>
            <a:endParaRPr lang="en-US"/>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B297079-48C8-44DA-81D9-E39156061B79}" type="slidenum">
              <a:rPr lang="en-US"/>
              <a:pPr/>
              <a:t>31</a:t>
            </a:fld>
            <a:endParaRPr lang="en-US"/>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786A82C-D642-4792-8672-4343339AC333}" type="slidenum">
              <a:rPr lang="en-US"/>
              <a:pPr/>
              <a:t>32</a:t>
            </a:fld>
            <a:endParaRPr lang="en-US"/>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DA32512-CD65-4477-AE6C-7CEAB3571118}" type="slidenum">
              <a:rPr lang="en-US"/>
              <a:pPr/>
              <a:t>33</a:t>
            </a:fld>
            <a:endParaRPr 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A2437597-4A8B-4618-B9DF-D0F93B23F49E}" type="slidenum">
              <a:rPr lang="en-US"/>
              <a:pPr/>
              <a:t>34</a:t>
            </a:fld>
            <a:endParaRPr 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EC03F3D-BC38-439C-BD9E-20789ACA19AA}" type="slidenum">
              <a:rPr lang="en-US"/>
              <a:pPr/>
              <a:t>35</a:t>
            </a:fld>
            <a:endParaRPr lang="en-US"/>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3F836365-AF3D-4FA3-838B-42A8419106D9}" type="slidenum">
              <a:rPr lang="en-US"/>
              <a:pPr/>
              <a:t>36</a:t>
            </a:fld>
            <a:endParaRPr 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952DBCE-EF68-4A38-872E-D5EAEC66D063}" type="slidenum">
              <a:rPr lang="en-US"/>
              <a:pPr/>
              <a:t>37</a:t>
            </a:fld>
            <a:endParaRPr lang="en-US"/>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B5B9F081-22D8-408A-9633-B4C15091B2F6}" type="slidenum">
              <a:rPr lang="en-US"/>
              <a:pPr/>
              <a:t>38</a:t>
            </a:fld>
            <a:endParaRPr lang="en-US"/>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5A9D3930-4AE4-465C-BE4A-DD21082EA8E7}" type="slidenum">
              <a:rPr lang="en-US"/>
              <a:pPr/>
              <a:t>39</a:t>
            </a:fld>
            <a:endParaRPr lang="en-US"/>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46F277C-788F-456D-87C8-22FB87780AAC}" type="slidenum">
              <a:rPr lang="en-US"/>
              <a:pPr/>
              <a:t>4</a:t>
            </a:fld>
            <a:endParaRPr 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40B8EA3-0E18-4DFF-B275-F4C4A665D6B2}" type="slidenum">
              <a:rPr lang="en-US"/>
              <a:pPr/>
              <a:t>40</a:t>
            </a:fld>
            <a:endParaRPr lang="en-US"/>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3CB43A5-D7B3-43CE-8F3F-28D651AFD3B6}" type="slidenum">
              <a:rPr lang="en-US"/>
              <a:pPr/>
              <a:t>5</a:t>
            </a:fld>
            <a:endParaRPr 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8ACBEE5-E6D1-4EAD-8AB4-2D3C13B9B55F}" type="slidenum">
              <a:rPr lang="en-US"/>
              <a:pPr/>
              <a:t>6</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495A87B-B491-40CD-AF3C-F75ADBD5B63E}" type="slidenum">
              <a:rPr lang="en-US"/>
              <a:pPr/>
              <a:t>7</a:t>
            </a:fld>
            <a:endParaRPr 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AA44B2D-6034-465F-AF38-A6286C3651F6}" type="slidenum">
              <a:rPr lang="en-US"/>
              <a:pPr/>
              <a:t>8</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DCFC8FB-D1B6-4120-B599-2EEA253B6035}" type="slidenum">
              <a:rPr lang="en-US"/>
              <a:pPr/>
              <a:t>9</a:t>
            </a:fld>
            <a:endParaRPr 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180377"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180378"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FFFFFF"/>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FFFFFF"/>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FFFFFF"/>
                  </a:outerShdw>
                </a:effectLst>
                <a:latin typeface="+mn-lt"/>
              </a:defRPr>
            </a:lvl1pPr>
          </a:lstStyle>
          <a:p>
            <a:pPr>
              <a:defRPr/>
            </a:pPr>
            <a:fld id="{4C6C533E-7AD3-473D-B605-34B3FD826AD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073CEAF3-3DF6-4F76-A986-0A0C6DB8E8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3D913B3F-7D0C-4116-A571-D126375AF6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FE67F837-8FD8-4384-905E-C12C8CB02A1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59054823-4710-4AAA-A2F1-9D5DE740F8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14F0C422-58F5-4CE2-ACD1-7BD5A58D4F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pPr>
              <a:defRPr/>
            </a:pPr>
            <a:fld id="{8CDB4629-8BBB-48B6-8185-F569738040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pPr>
              <a:defRPr/>
            </a:pPr>
            <a:fld id="{EDE9EEAC-B21E-4C78-9C63-E3CFB33895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pPr>
              <a:defRPr/>
            </a:pPr>
            <a:fld id="{9595B050-38C4-49BA-9293-5CF15771C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84939123-DD13-4C02-82C4-A101E4E7DC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96D7AB56-E401-490B-9A44-16AFDE219E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9C8B3"/>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79204"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79205"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79206"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79207"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79208"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79209"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79210"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79211"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79212"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79213"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79214"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79215"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79216"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1033" name="Group 17"/>
            <p:cNvGrpSpPr>
              <a:grpSpLocks/>
            </p:cNvGrpSpPr>
            <p:nvPr userDrawn="1"/>
          </p:nvGrpSpPr>
          <p:grpSpPr bwMode="auto">
            <a:xfrm>
              <a:off x="0" y="2291"/>
              <a:ext cx="1385" cy="1702"/>
              <a:chOff x="0" y="2291"/>
              <a:chExt cx="1385" cy="1702"/>
            </a:xfrm>
          </p:grpSpPr>
          <p:sp>
            <p:nvSpPr>
              <p:cNvPr id="179218"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19"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0"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1"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2"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3"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4"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5"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6"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7"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8"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29"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0"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1"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2"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3"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4"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5"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6"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7"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8"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39"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0"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1"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2"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3"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4"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5"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6"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7"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8"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49"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0"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1"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2"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3"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4"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5"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6"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7"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8"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59"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0"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1"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2"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3"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4"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5"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6"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7"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8"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69"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0"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1"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2"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3"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4"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5"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6"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7"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8"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79"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0"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1"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179282"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3"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4"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5"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6"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7"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8"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89"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0"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1"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2"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3"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4"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5"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6"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7"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8"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299"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0"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1"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2"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3"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4"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5"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6"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7"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8"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09"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0"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1"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2"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3"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4"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5"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6"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7"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8"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19"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0"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1"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2"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3"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4"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5"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6"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7"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8"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29"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0"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1"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2"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3"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4"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5"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6"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7"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38"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179339"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179340"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179341"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179342"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179343"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179344"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179345"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179346"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79347"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48"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9349"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79350"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79351"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17935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179353"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9354"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179355"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179356"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B3C87DF7-F6F3-45CC-B5C0-D3A86A954CD9}" type="slidenum">
              <a:rPr lang="en-US"/>
              <a:pPr>
                <a:defRPr/>
              </a:pPr>
              <a:t>‹#›</a:t>
            </a:fld>
            <a:endParaRPr lang="en-US"/>
          </a:p>
        </p:txBody>
      </p:sp>
      <p:sp>
        <p:nvSpPr>
          <p:cNvPr id="179357"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4213" y="2276475"/>
            <a:ext cx="7772400" cy="1736725"/>
          </a:xfrm>
        </p:spPr>
        <p:txBody>
          <a:bodyPr/>
          <a:lstStyle/>
          <a:p>
            <a:pPr eaLnBrk="1" hangingPunct="1">
              <a:defRPr/>
            </a:pPr>
            <a:r>
              <a:rPr lang="en-GB" sz="4800" b="1" smtClean="0"/>
              <a:t>Exploring example spaces: </a:t>
            </a:r>
            <a:br>
              <a:rPr lang="en-GB" sz="4800" b="1" smtClean="0"/>
            </a:br>
            <a:r>
              <a:rPr lang="en-GB" sz="4800" b="1" smtClean="0"/>
              <a:t>what are they like and how do we move around them?</a:t>
            </a:r>
            <a:endParaRPr lang="en-US" sz="4800" b="1" smtClean="0"/>
          </a:p>
        </p:txBody>
      </p:sp>
      <p:sp>
        <p:nvSpPr>
          <p:cNvPr id="51203" name="Rectangle 3"/>
          <p:cNvSpPr>
            <a:spLocks noGrp="1" noChangeArrowheads="1"/>
          </p:cNvSpPr>
          <p:nvPr>
            <p:ph type="subTitle" idx="1"/>
          </p:nvPr>
        </p:nvSpPr>
        <p:spPr>
          <a:xfrm>
            <a:off x="1331913" y="4221163"/>
            <a:ext cx="6400800" cy="1752600"/>
          </a:xfrm>
        </p:spPr>
        <p:txBody>
          <a:bodyPr/>
          <a:lstStyle/>
          <a:p>
            <a:pPr eaLnBrk="1" hangingPunct="1">
              <a:defRPr/>
            </a:pPr>
            <a:r>
              <a:rPr lang="en-GB" b="1" smtClean="0"/>
              <a:t>Anne Watson</a:t>
            </a:r>
          </a:p>
          <a:p>
            <a:pPr eaLnBrk="1" hangingPunct="1">
              <a:defRPr/>
            </a:pPr>
            <a:r>
              <a:rPr lang="en-GB" b="1" smtClean="0"/>
              <a:t>Jasper, October 2006</a:t>
            </a:r>
            <a:endParaRPr lang="en-US"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ctrTitle"/>
          </p:nvPr>
        </p:nvSpPr>
        <p:spPr>
          <a:xfrm>
            <a:off x="755650" y="260350"/>
            <a:ext cx="7772400" cy="1470025"/>
          </a:xfrm>
        </p:spPr>
        <p:txBody>
          <a:bodyPr/>
          <a:lstStyle/>
          <a:p>
            <a:pPr eaLnBrk="1" hangingPunct="1">
              <a:defRPr/>
            </a:pPr>
            <a:endParaRPr lang="en-US" smtClean="0"/>
          </a:p>
        </p:txBody>
      </p:sp>
      <p:sp>
        <p:nvSpPr>
          <p:cNvPr id="139267" name="Rectangle 3"/>
          <p:cNvSpPr>
            <a:spLocks noGrp="1" noChangeArrowheads="1"/>
          </p:cNvSpPr>
          <p:nvPr>
            <p:ph type="subTitle" idx="1"/>
          </p:nvPr>
        </p:nvSpPr>
        <p:spPr>
          <a:xfrm>
            <a:off x="1258888" y="1844675"/>
            <a:ext cx="6400800" cy="4105275"/>
          </a:xfrm>
        </p:spPr>
        <p:txBody>
          <a:bodyPr/>
          <a:lstStyle/>
          <a:p>
            <a:pPr eaLnBrk="1" hangingPunct="1">
              <a:defRPr/>
            </a:pPr>
            <a:r>
              <a:rPr lang="en-GB" sz="3600" smtClean="0"/>
              <a:t>2, 4, 6, 8 … </a:t>
            </a:r>
          </a:p>
          <a:p>
            <a:pPr eaLnBrk="1" hangingPunct="1">
              <a:defRPr/>
            </a:pPr>
            <a:endParaRPr lang="en-GB" sz="3600" smtClean="0"/>
          </a:p>
          <a:p>
            <a:pPr eaLnBrk="1" hangingPunct="1">
              <a:defRPr/>
            </a:pPr>
            <a:r>
              <a:rPr lang="en-GB" sz="3600" smtClean="0"/>
              <a:t>2, 5, 8, 11 …</a:t>
            </a:r>
          </a:p>
          <a:p>
            <a:pPr eaLnBrk="1" hangingPunct="1">
              <a:defRPr/>
            </a:pPr>
            <a:endParaRPr lang="en-GB" sz="3600" smtClean="0"/>
          </a:p>
          <a:p>
            <a:pPr eaLnBrk="1" hangingPunct="1">
              <a:defRPr/>
            </a:pPr>
            <a:r>
              <a:rPr lang="en-GB" sz="3600" smtClean="0"/>
              <a:t>2, 23, 44, 65 …</a:t>
            </a:r>
            <a:endParaRPr lang="en-US" sz="3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ctrTitle"/>
          </p:nvPr>
        </p:nvSpPr>
        <p:spPr>
          <a:xfrm>
            <a:off x="611188" y="0"/>
            <a:ext cx="7772400" cy="1470025"/>
          </a:xfrm>
        </p:spPr>
        <p:txBody>
          <a:bodyPr/>
          <a:lstStyle/>
          <a:p>
            <a:pPr eaLnBrk="1" hangingPunct="1">
              <a:defRPr/>
            </a:pPr>
            <a:endParaRPr lang="en-US" smtClean="0"/>
          </a:p>
        </p:txBody>
      </p:sp>
      <p:sp>
        <p:nvSpPr>
          <p:cNvPr id="141315" name="Rectangle 3"/>
          <p:cNvSpPr>
            <a:spLocks noGrp="1" noChangeArrowheads="1"/>
          </p:cNvSpPr>
          <p:nvPr>
            <p:ph type="subTitle" idx="1"/>
          </p:nvPr>
        </p:nvSpPr>
        <p:spPr>
          <a:xfrm>
            <a:off x="1371600" y="1700213"/>
            <a:ext cx="6400800" cy="3938587"/>
          </a:xfrm>
        </p:spPr>
        <p:txBody>
          <a:bodyPr/>
          <a:lstStyle/>
          <a:p>
            <a:pPr eaLnBrk="1" hangingPunct="1">
              <a:defRPr/>
            </a:pPr>
            <a:r>
              <a:rPr lang="en-GB" sz="3600" smtClean="0"/>
              <a:t>2,4,6,8 … </a:t>
            </a:r>
          </a:p>
          <a:p>
            <a:pPr eaLnBrk="1" hangingPunct="1">
              <a:defRPr/>
            </a:pPr>
            <a:endParaRPr lang="en-GB" sz="3600" smtClean="0"/>
          </a:p>
          <a:p>
            <a:pPr eaLnBrk="1" hangingPunct="1">
              <a:defRPr/>
            </a:pPr>
            <a:r>
              <a:rPr lang="en-GB" sz="3600" smtClean="0"/>
              <a:t>3,6,9,12 …</a:t>
            </a:r>
          </a:p>
          <a:p>
            <a:pPr eaLnBrk="1" hangingPunct="1">
              <a:defRPr/>
            </a:pPr>
            <a:endParaRPr lang="en-GB" sz="3600" smtClean="0"/>
          </a:p>
          <a:p>
            <a:pPr eaLnBrk="1" hangingPunct="1">
              <a:defRPr/>
            </a:pPr>
            <a:r>
              <a:rPr lang="en-GB" sz="3600" smtClean="0"/>
              <a:t>4,8,12,16 …</a:t>
            </a:r>
            <a:endParaRPr lang="en-US" sz="3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r>
              <a:rPr lang="en-GB" smtClean="0"/>
              <a:t>Principle 2</a:t>
            </a:r>
            <a:endParaRPr lang="en-US" smtClean="0"/>
          </a:p>
        </p:txBody>
      </p:sp>
      <p:sp>
        <p:nvSpPr>
          <p:cNvPr id="79875" name="Rectangle 3"/>
          <p:cNvSpPr>
            <a:spLocks noGrp="1" noRot="1" noChangeArrowheads="1"/>
          </p:cNvSpPr>
          <p:nvPr>
            <p:ph type="body" idx="1"/>
          </p:nvPr>
        </p:nvSpPr>
        <p:spPr/>
        <p:txBody>
          <a:bodyPr/>
          <a:lstStyle/>
          <a:p>
            <a:pPr eaLnBrk="1" hangingPunct="1">
              <a:defRPr/>
            </a:pPr>
            <a:endParaRPr lang="en-GB" smtClean="0"/>
          </a:p>
          <a:p>
            <a:pPr eaLnBrk="1" hangingPunct="1">
              <a:defRPr/>
            </a:pPr>
            <a:r>
              <a:rPr lang="en-GB" smtClean="0"/>
              <a:t>Example spaces can be characterised by their dimensions of  variation and ranges of of change</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GB" smtClean="0"/>
              <a:t>The largest …</a:t>
            </a:r>
            <a:endParaRPr lang="en-US" smtClean="0"/>
          </a:p>
        </p:txBody>
      </p:sp>
      <p:sp>
        <p:nvSpPr>
          <p:cNvPr id="13315" name="Rectangle 3"/>
          <p:cNvSpPr>
            <a:spLocks noGrp="1" noRot="1" noChangeArrowheads="1"/>
          </p:cNvSpPr>
          <p:nvPr>
            <p:ph type="body" idx="1"/>
          </p:nvPr>
        </p:nvSpPr>
        <p:spPr/>
        <p:txBody>
          <a:bodyPr/>
          <a:lstStyle/>
          <a:p>
            <a:pPr eaLnBrk="1" hangingPunct="1">
              <a:lnSpc>
                <a:spcPct val="90000"/>
              </a:lnSpc>
              <a:defRPr/>
            </a:pPr>
            <a:r>
              <a:rPr lang="en-GB" smtClean="0"/>
              <a:t>Sketch a quadrilateral whose sides are all equal in length.  Area?</a:t>
            </a:r>
          </a:p>
          <a:p>
            <a:pPr eaLnBrk="1" hangingPunct="1">
              <a:lnSpc>
                <a:spcPct val="90000"/>
              </a:lnSpc>
              <a:defRPr/>
            </a:pPr>
            <a:r>
              <a:rPr lang="en-GB" smtClean="0"/>
              <a:t>Sketch a quadrilateral for which two pairs of sides are equal in length, and which has the largest possible area.</a:t>
            </a:r>
          </a:p>
          <a:p>
            <a:pPr eaLnBrk="1" hangingPunct="1">
              <a:lnSpc>
                <a:spcPct val="90000"/>
              </a:lnSpc>
              <a:defRPr/>
            </a:pPr>
            <a:r>
              <a:rPr lang="en-GB" smtClean="0"/>
              <a:t>Sketch a quadrilateral for which three lines are equal in length, and which has the largest possible area.</a:t>
            </a:r>
          </a:p>
          <a:p>
            <a:pPr eaLnBrk="1" hangingPunct="1">
              <a:lnSpc>
                <a:spcPct val="90000"/>
              </a:lnSpc>
              <a:defRPr/>
            </a:pPr>
            <a:r>
              <a:rPr lang="en-GB" smtClean="0"/>
              <a:t>… same for no lines equal</a:t>
            </a:r>
          </a:p>
          <a:p>
            <a:pPr lvl="1" eaLnBrk="1" hangingPunct="1">
              <a:lnSpc>
                <a:spcPct val="90000"/>
              </a:lnSpc>
              <a:buFont typeface="Wingdings" pitchFamily="2" charset="2"/>
              <a:buNone/>
              <a:defRPr/>
            </a:pPr>
            <a:endParaRPr lang="en-GB" smtClean="0"/>
          </a:p>
          <a:p>
            <a:pPr lvl="1" eaLnBrk="1" hangingPunct="1">
              <a:lnSpc>
                <a:spcPct val="90000"/>
              </a:lnSpc>
              <a:defRPr/>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eaLnBrk="1" hangingPunct="1">
              <a:defRPr/>
            </a:pPr>
            <a:r>
              <a:rPr lang="en-GB" smtClean="0"/>
              <a:t>Principle 3</a:t>
            </a:r>
            <a:endParaRPr lang="en-US" smtClean="0"/>
          </a:p>
        </p:txBody>
      </p:sp>
      <p:sp>
        <p:nvSpPr>
          <p:cNvPr id="143363" name="Rectangle 3"/>
          <p:cNvSpPr>
            <a:spLocks noGrp="1" noRot="1" noChangeArrowheads="1"/>
          </p:cNvSpPr>
          <p:nvPr>
            <p:ph type="body" idx="1"/>
          </p:nvPr>
        </p:nvSpPr>
        <p:spPr/>
        <p:txBody>
          <a:bodyPr/>
          <a:lstStyle/>
          <a:p>
            <a:pPr eaLnBrk="1" hangingPunct="1">
              <a:defRPr/>
            </a:pPr>
            <a:endParaRPr lang="en-GB" smtClean="0"/>
          </a:p>
          <a:p>
            <a:pPr eaLnBrk="1" hangingPunct="1">
              <a:defRPr/>
            </a:pPr>
            <a:r>
              <a:rPr lang="en-GB" smtClean="0"/>
              <a:t>Constraints make the problem more interesting/ harder/ more conceptual</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pPr eaLnBrk="1" hangingPunct="1">
              <a:defRPr/>
            </a:pPr>
            <a:endParaRPr lang="en-US" smtClean="0"/>
          </a:p>
        </p:txBody>
      </p:sp>
      <p:sp>
        <p:nvSpPr>
          <p:cNvPr id="120835" name="Rectangle 3"/>
          <p:cNvSpPr>
            <a:spLocks noGrp="1" noRot="1" noChangeArrowheads="1"/>
          </p:cNvSpPr>
          <p:nvPr>
            <p:ph type="body" idx="1"/>
          </p:nvPr>
        </p:nvSpPr>
        <p:spPr/>
        <p:txBody>
          <a:bodyPr/>
          <a:lstStyle/>
          <a:p>
            <a:pPr eaLnBrk="1" hangingPunct="1">
              <a:defRPr/>
            </a:pPr>
            <a:r>
              <a:rPr lang="en-GB" smtClean="0"/>
              <a:t>Write down a pair of numbers which have a difference of 2</a:t>
            </a:r>
          </a:p>
          <a:p>
            <a:pPr eaLnBrk="1" hangingPunct="1">
              <a:defRPr/>
            </a:pPr>
            <a:r>
              <a:rPr lang="en-GB" smtClean="0"/>
              <a:t>….. and another pair</a:t>
            </a:r>
          </a:p>
          <a:p>
            <a:pPr eaLnBrk="1" hangingPunct="1">
              <a:defRPr/>
            </a:pPr>
            <a:r>
              <a:rPr lang="en-GB" smtClean="0"/>
              <a:t>….. and another pair</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eaLnBrk="1" hangingPunct="1">
              <a:defRPr/>
            </a:pPr>
            <a:r>
              <a:rPr lang="en-GB" smtClean="0"/>
              <a:t>Principle 4</a:t>
            </a:r>
            <a:endParaRPr lang="en-US" smtClean="0"/>
          </a:p>
        </p:txBody>
      </p:sp>
      <p:sp>
        <p:nvSpPr>
          <p:cNvPr id="144387" name="Rectangle 3"/>
          <p:cNvSpPr>
            <a:spLocks noGrp="1" noRot="1" noChangeArrowheads="1"/>
          </p:cNvSpPr>
          <p:nvPr>
            <p:ph type="body" idx="1"/>
          </p:nvPr>
        </p:nvSpPr>
        <p:spPr/>
        <p:txBody>
          <a:bodyPr/>
          <a:lstStyle/>
          <a:p>
            <a:pPr eaLnBrk="1" hangingPunct="1">
              <a:defRPr/>
            </a:pPr>
            <a:r>
              <a:rPr lang="en-GB" smtClean="0"/>
              <a:t>Example spaces are individual, and learners can be prompted to extend their example spaces</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p:txBody>
          <a:bodyPr/>
          <a:lstStyle/>
          <a:p>
            <a:pPr eaLnBrk="1" hangingPunct="1">
              <a:defRPr/>
            </a:pPr>
            <a:endParaRPr lang="en-US" smtClean="0"/>
          </a:p>
        </p:txBody>
      </p:sp>
      <p:sp>
        <p:nvSpPr>
          <p:cNvPr id="122883" name="Rectangle 3"/>
          <p:cNvSpPr>
            <a:spLocks noGrp="1" noRot="1" noChangeArrowheads="1"/>
          </p:cNvSpPr>
          <p:nvPr>
            <p:ph type="body" idx="1"/>
          </p:nvPr>
        </p:nvSpPr>
        <p:spPr/>
        <p:txBody>
          <a:bodyPr/>
          <a:lstStyle/>
          <a:p>
            <a:pPr eaLnBrk="1" hangingPunct="1">
              <a:defRPr/>
            </a:pPr>
            <a:r>
              <a:rPr lang="en-GB" smtClean="0"/>
              <a:t>Write down a pair of numbers which have a difference of 9</a:t>
            </a:r>
          </a:p>
          <a:p>
            <a:pPr eaLnBrk="1" hangingPunct="1">
              <a:defRPr/>
            </a:pPr>
            <a:r>
              <a:rPr lang="en-GB" smtClean="0"/>
              <a:t>….. and another pair</a:t>
            </a:r>
          </a:p>
          <a:p>
            <a:pPr eaLnBrk="1" hangingPunct="1">
              <a:defRPr/>
            </a:pPr>
            <a:r>
              <a:rPr lang="en-GB" smtClean="0"/>
              <a:t>….. and another pair</a:t>
            </a: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pPr eaLnBrk="1" hangingPunct="1">
              <a:defRPr/>
            </a:pPr>
            <a:endParaRPr lang="en-US" smtClean="0"/>
          </a:p>
        </p:txBody>
      </p:sp>
      <p:sp>
        <p:nvSpPr>
          <p:cNvPr id="90115" name="Rectangle 3"/>
          <p:cNvSpPr>
            <a:spLocks noGrp="1" noRot="1" noChangeArrowheads="1"/>
          </p:cNvSpPr>
          <p:nvPr>
            <p:ph type="body" idx="1"/>
          </p:nvPr>
        </p:nvSpPr>
        <p:spPr>
          <a:xfrm>
            <a:off x="457200" y="836613"/>
            <a:ext cx="8229600" cy="5289550"/>
          </a:xfrm>
        </p:spPr>
        <p:txBody>
          <a:bodyPr/>
          <a:lstStyle/>
          <a:p>
            <a:pPr eaLnBrk="1" hangingPunct="1">
              <a:lnSpc>
                <a:spcPct val="90000"/>
              </a:lnSpc>
              <a:defRPr/>
            </a:pPr>
            <a:r>
              <a:rPr lang="en-GB" sz="2800" smtClean="0"/>
              <a:t>On a nine-pin geoboard, create a triangle which has a height of two units.</a:t>
            </a:r>
          </a:p>
          <a:p>
            <a:pPr lvl="1" eaLnBrk="1" hangingPunct="1">
              <a:lnSpc>
                <a:spcPct val="90000"/>
              </a:lnSpc>
              <a:defRPr/>
            </a:pPr>
            <a:r>
              <a:rPr lang="en-GB" sz="2400" smtClean="0"/>
              <a:t>and another</a:t>
            </a:r>
          </a:p>
          <a:p>
            <a:pPr lvl="1" eaLnBrk="1" hangingPunct="1">
              <a:lnSpc>
                <a:spcPct val="90000"/>
              </a:lnSpc>
              <a:defRPr/>
            </a:pPr>
            <a:r>
              <a:rPr lang="en-GB" sz="2400" smtClean="0"/>
              <a:t>and another</a:t>
            </a:r>
          </a:p>
          <a:p>
            <a:pPr eaLnBrk="1" hangingPunct="1">
              <a:lnSpc>
                <a:spcPct val="90000"/>
              </a:lnSpc>
              <a:defRPr/>
            </a:pPr>
            <a:endParaRPr lang="en-GB" sz="2800" smtClean="0"/>
          </a:p>
          <a:p>
            <a:pPr eaLnBrk="1" hangingPunct="1">
              <a:lnSpc>
                <a:spcPct val="90000"/>
              </a:lnSpc>
              <a:defRPr/>
            </a:pPr>
            <a:r>
              <a:rPr lang="en-GB" sz="2800" smtClean="0"/>
              <a:t>Using dynamic geometry software, find the class of triangles which have a height of two.</a:t>
            </a:r>
          </a:p>
          <a:p>
            <a:pPr eaLnBrk="1" hangingPunct="1">
              <a:lnSpc>
                <a:spcPct val="90000"/>
              </a:lnSpc>
              <a:defRPr/>
            </a:pPr>
            <a:endParaRPr lang="en-GB" sz="2800" smtClean="0"/>
          </a:p>
          <a:p>
            <a:pPr eaLnBrk="1" hangingPunct="1">
              <a:lnSpc>
                <a:spcPct val="90000"/>
              </a:lnSpc>
              <a:defRPr/>
            </a:pPr>
            <a:r>
              <a:rPr lang="en-GB" sz="2800" smtClean="0"/>
              <a:t>Construct a triangle which has a height of two and a height of one.</a:t>
            </a:r>
          </a:p>
          <a:p>
            <a:pPr lvl="1" eaLnBrk="1" hangingPunct="1">
              <a:lnSpc>
                <a:spcPct val="90000"/>
              </a:lnSpc>
              <a:defRPr/>
            </a:pPr>
            <a:r>
              <a:rPr lang="en-GB" sz="2400" smtClean="0"/>
              <a:t>and another</a:t>
            </a:r>
          </a:p>
          <a:p>
            <a:pPr lvl="1" eaLnBrk="1" hangingPunct="1">
              <a:lnSpc>
                <a:spcPct val="90000"/>
              </a:lnSpc>
              <a:defRPr/>
            </a:pPr>
            <a:r>
              <a:rPr lang="en-GB" sz="2400" smtClean="0"/>
              <a:t>and another</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1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011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01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defRPr/>
            </a:pPr>
            <a:r>
              <a:rPr lang="en-GB" sz="4000" smtClean="0"/>
              <a:t>Principle 5</a:t>
            </a:r>
            <a:endParaRPr lang="en-US" sz="4000" smtClean="0"/>
          </a:p>
        </p:txBody>
      </p:sp>
      <p:sp>
        <p:nvSpPr>
          <p:cNvPr id="75779" name="Rectangle 3"/>
          <p:cNvSpPr>
            <a:spLocks noGrp="1" noRot="1" noChangeArrowheads="1"/>
          </p:cNvSpPr>
          <p:nvPr>
            <p:ph type="body" idx="1"/>
          </p:nvPr>
        </p:nvSpPr>
        <p:spPr/>
        <p:txBody>
          <a:bodyPr/>
          <a:lstStyle/>
          <a:p>
            <a:pPr eaLnBrk="1" hangingPunct="1">
              <a:buFont typeface="Arial" charset="0"/>
              <a:buNone/>
              <a:defRPr/>
            </a:pPr>
            <a:endParaRPr lang="en-GB" b="1" smtClean="0"/>
          </a:p>
          <a:p>
            <a:pPr eaLnBrk="1" hangingPunct="1">
              <a:buFont typeface="Arial" charset="0"/>
              <a:buNone/>
              <a:defRPr/>
            </a:pPr>
            <a:endParaRPr lang="en-GB" b="1" smtClean="0"/>
          </a:p>
          <a:p>
            <a:pPr eaLnBrk="1" hangingPunct="1">
              <a:buFont typeface="Arial" charset="0"/>
              <a:buNone/>
              <a:defRPr/>
            </a:pPr>
            <a:r>
              <a:rPr lang="en-GB" b="1" smtClean="0"/>
              <a:t>   </a:t>
            </a:r>
            <a:r>
              <a:rPr lang="en-GB" smtClean="0"/>
              <a:t>Example spaces are dependent on context and tools</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539750" y="0"/>
            <a:ext cx="7772400" cy="1470025"/>
          </a:xfrm>
        </p:spPr>
        <p:txBody>
          <a:bodyPr/>
          <a:lstStyle/>
          <a:p>
            <a:pPr eaLnBrk="1" hangingPunct="1">
              <a:defRPr/>
            </a:pPr>
            <a:endParaRPr lang="en-US" smtClean="0"/>
          </a:p>
        </p:txBody>
      </p:sp>
      <p:sp>
        <p:nvSpPr>
          <p:cNvPr id="69635" name="Rectangle 3"/>
          <p:cNvSpPr>
            <a:spLocks noGrp="1" noChangeArrowheads="1"/>
          </p:cNvSpPr>
          <p:nvPr>
            <p:ph type="subTitle" idx="1"/>
          </p:nvPr>
        </p:nvSpPr>
        <p:spPr>
          <a:xfrm>
            <a:off x="1042988" y="2060575"/>
            <a:ext cx="6400800" cy="4032250"/>
          </a:xfrm>
        </p:spPr>
        <p:txBody>
          <a:bodyPr/>
          <a:lstStyle/>
          <a:p>
            <a:pPr eaLnBrk="1" hangingPunct="1">
              <a:defRPr/>
            </a:pPr>
            <a:r>
              <a:rPr lang="en-GB" sz="3600" smtClean="0"/>
              <a:t>2,4,6,8 … </a:t>
            </a:r>
          </a:p>
          <a:p>
            <a:pPr eaLnBrk="1" hangingPunct="1">
              <a:defRPr/>
            </a:pPr>
            <a:endParaRPr lang="en-GB" sz="3600" smtClean="0"/>
          </a:p>
          <a:p>
            <a:pPr eaLnBrk="1" hangingPunct="1">
              <a:defRPr/>
            </a:pPr>
            <a:r>
              <a:rPr lang="en-GB" sz="3600" smtClean="0"/>
              <a:t>5,7,9,11 …</a:t>
            </a:r>
          </a:p>
          <a:p>
            <a:pPr eaLnBrk="1" hangingPunct="1">
              <a:defRPr/>
            </a:pPr>
            <a:endParaRPr lang="en-GB" sz="3600" smtClean="0"/>
          </a:p>
          <a:p>
            <a:pPr eaLnBrk="1" hangingPunct="1">
              <a:defRPr/>
            </a:pPr>
            <a:r>
              <a:rPr lang="en-GB" sz="3600" smtClean="0"/>
              <a:t>9,11,13,15 …</a:t>
            </a:r>
            <a:endParaRPr lang="en-US" sz="3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en-GB" smtClean="0"/>
              <a:t>Example of what?</a:t>
            </a:r>
            <a:endParaRPr lang="en-US" smtClean="0"/>
          </a:p>
        </p:txBody>
      </p:sp>
      <p:grpSp>
        <p:nvGrpSpPr>
          <p:cNvPr id="22531" name="Group 3"/>
          <p:cNvGrpSpPr>
            <a:grpSpLocks/>
          </p:cNvGrpSpPr>
          <p:nvPr/>
        </p:nvGrpSpPr>
        <p:grpSpPr bwMode="auto">
          <a:xfrm>
            <a:off x="1979613" y="1916113"/>
            <a:ext cx="4248150" cy="3168650"/>
            <a:chOff x="1247" y="1207"/>
            <a:chExt cx="2676" cy="1996"/>
          </a:xfrm>
        </p:grpSpPr>
        <p:sp>
          <p:nvSpPr>
            <p:cNvPr id="22532" name="Rectangle 4"/>
            <p:cNvSpPr>
              <a:spLocks noChangeArrowheads="1"/>
            </p:cNvSpPr>
            <p:nvPr/>
          </p:nvSpPr>
          <p:spPr bwMode="auto">
            <a:xfrm>
              <a:off x="1247" y="1207"/>
              <a:ext cx="2676" cy="1996"/>
            </a:xfrm>
            <a:prstGeom prst="rect">
              <a:avLst/>
            </a:prstGeom>
            <a:noFill/>
            <a:ln w="9525">
              <a:solidFill>
                <a:schemeClr val="tx1"/>
              </a:solidFill>
              <a:miter lim="800000"/>
              <a:headEnd/>
              <a:tailEnd/>
            </a:ln>
          </p:spPr>
          <p:txBody>
            <a:bodyPr wrap="none" anchor="ctr"/>
            <a:lstStyle/>
            <a:p>
              <a:endParaRPr lang="en-US"/>
            </a:p>
          </p:txBody>
        </p:sp>
        <p:sp>
          <p:nvSpPr>
            <p:cNvPr id="22533" name="Line 5"/>
            <p:cNvSpPr>
              <a:spLocks noChangeShapeType="1"/>
            </p:cNvSpPr>
            <p:nvPr/>
          </p:nvSpPr>
          <p:spPr bwMode="auto">
            <a:xfrm>
              <a:off x="3243" y="1207"/>
              <a:ext cx="0" cy="1996"/>
            </a:xfrm>
            <a:prstGeom prst="line">
              <a:avLst/>
            </a:prstGeom>
            <a:noFill/>
            <a:ln w="9525">
              <a:solidFill>
                <a:schemeClr val="tx1"/>
              </a:solidFill>
              <a:round/>
              <a:headEnd/>
              <a:tailEnd/>
            </a:ln>
          </p:spPr>
          <p:txBody>
            <a:bodyPr/>
            <a:lstStyle/>
            <a:p>
              <a:endParaRPr lang="en-GB"/>
            </a:p>
          </p:txBody>
        </p:sp>
        <p:sp>
          <p:nvSpPr>
            <p:cNvPr id="22534" name="Line 6"/>
            <p:cNvSpPr>
              <a:spLocks noChangeShapeType="1"/>
            </p:cNvSpPr>
            <p:nvPr/>
          </p:nvSpPr>
          <p:spPr bwMode="auto">
            <a:xfrm>
              <a:off x="1247" y="2341"/>
              <a:ext cx="2676" cy="0"/>
            </a:xfrm>
            <a:prstGeom prst="line">
              <a:avLst/>
            </a:prstGeom>
            <a:noFill/>
            <a:ln w="9525">
              <a:solidFill>
                <a:schemeClr val="tx1"/>
              </a:solidFill>
              <a:round/>
              <a:headEnd/>
              <a:tailEnd/>
            </a:ln>
          </p:spPr>
          <p:txBody>
            <a:bodyPr/>
            <a:lstStyle/>
            <a:p>
              <a:endParaRPr lang="en-GB"/>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457200" y="274638"/>
            <a:ext cx="8229600" cy="1425575"/>
          </a:xfrm>
        </p:spPr>
        <p:txBody>
          <a:bodyPr/>
          <a:lstStyle/>
          <a:p>
            <a:pPr eaLnBrk="1" hangingPunct="1">
              <a:defRPr/>
            </a:pPr>
            <a:r>
              <a:rPr lang="en-GB" smtClean="0"/>
              <a:t>Principle 6</a:t>
            </a:r>
            <a:endParaRPr lang="en-US" smtClean="0"/>
          </a:p>
        </p:txBody>
      </p:sp>
      <p:sp>
        <p:nvSpPr>
          <p:cNvPr id="67587" name="Rectangle 3"/>
          <p:cNvSpPr>
            <a:spLocks noGrp="1" noRot="1" noChangeArrowheads="1"/>
          </p:cNvSpPr>
          <p:nvPr>
            <p:ph type="body" idx="1"/>
          </p:nvPr>
        </p:nvSpPr>
        <p:spPr>
          <a:xfrm>
            <a:off x="301625" y="1843088"/>
            <a:ext cx="8540750" cy="4256087"/>
          </a:xfrm>
        </p:spPr>
        <p:txBody>
          <a:bodyPr/>
          <a:lstStyle/>
          <a:p>
            <a:pPr eaLnBrk="1" hangingPunct="1">
              <a:lnSpc>
                <a:spcPct val="80000"/>
              </a:lnSpc>
              <a:defRPr/>
            </a:pPr>
            <a:r>
              <a:rPr lang="en-GB" sz="2800" smtClean="0"/>
              <a:t>Examples have to be examples </a:t>
            </a:r>
            <a:r>
              <a:rPr lang="en-GB" sz="2800" i="1" smtClean="0"/>
              <a:t>of </a:t>
            </a:r>
            <a:r>
              <a:rPr lang="en-GB" sz="2800" smtClean="0"/>
              <a:t>something: </a:t>
            </a:r>
          </a:p>
          <a:p>
            <a:pPr lvl="1" eaLnBrk="1" hangingPunct="1">
              <a:lnSpc>
                <a:spcPct val="80000"/>
              </a:lnSpc>
              <a:defRPr/>
            </a:pPr>
            <a:r>
              <a:rPr lang="en-GB" sz="2400" smtClean="0"/>
              <a:t>classes of objects</a:t>
            </a:r>
          </a:p>
          <a:p>
            <a:pPr lvl="1" eaLnBrk="1" hangingPunct="1">
              <a:lnSpc>
                <a:spcPct val="80000"/>
              </a:lnSpc>
              <a:defRPr/>
            </a:pPr>
            <a:r>
              <a:rPr lang="en-GB" sz="2400" smtClean="0"/>
              <a:t>concepts </a:t>
            </a:r>
          </a:p>
          <a:p>
            <a:pPr lvl="1" eaLnBrk="1" hangingPunct="1">
              <a:lnSpc>
                <a:spcPct val="80000"/>
              </a:lnSpc>
              <a:defRPr/>
            </a:pPr>
            <a:r>
              <a:rPr lang="en-GB" sz="2400" smtClean="0"/>
              <a:t>techniques</a:t>
            </a:r>
          </a:p>
          <a:p>
            <a:pPr lvl="1" eaLnBrk="1" hangingPunct="1">
              <a:lnSpc>
                <a:spcPct val="80000"/>
              </a:lnSpc>
              <a:defRPr/>
            </a:pPr>
            <a:r>
              <a:rPr lang="en-GB" sz="2400" smtClean="0"/>
              <a:t>problems and questions</a:t>
            </a:r>
          </a:p>
          <a:p>
            <a:pPr lvl="1" eaLnBrk="1" hangingPunct="1">
              <a:lnSpc>
                <a:spcPct val="80000"/>
              </a:lnSpc>
              <a:defRPr/>
            </a:pPr>
            <a:r>
              <a:rPr lang="en-GB" sz="2400" smtClean="0"/>
              <a:t>appropriate objects which satisfy certain conditions</a:t>
            </a:r>
          </a:p>
          <a:p>
            <a:pPr lvl="1" eaLnBrk="1" hangingPunct="1">
              <a:lnSpc>
                <a:spcPct val="80000"/>
              </a:lnSpc>
              <a:defRPr/>
            </a:pPr>
            <a:r>
              <a:rPr lang="en-GB" sz="2400" smtClean="0"/>
              <a:t>ways of answering questions</a:t>
            </a:r>
          </a:p>
          <a:p>
            <a:pPr lvl="1" eaLnBrk="1" hangingPunct="1">
              <a:lnSpc>
                <a:spcPct val="80000"/>
              </a:lnSpc>
              <a:defRPr/>
            </a:pPr>
            <a:r>
              <a:rPr lang="en-GB" sz="2400" smtClean="0"/>
              <a:t>ways to construct proofs</a:t>
            </a:r>
          </a:p>
          <a:p>
            <a:pPr lvl="1" eaLnBrk="1" hangingPunct="1">
              <a:lnSpc>
                <a:spcPct val="80000"/>
              </a:lnSpc>
              <a:defRPr/>
            </a:pPr>
            <a:r>
              <a:rPr lang="en-GB" sz="2400" smtClean="0"/>
              <a:t>…. so on</a:t>
            </a:r>
            <a:endParaRPr lang="en-US" sz="2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p:txBody>
          <a:bodyPr/>
          <a:lstStyle/>
          <a:p>
            <a:pPr eaLnBrk="1" hangingPunct="1">
              <a:defRPr/>
            </a:pPr>
            <a:r>
              <a:rPr lang="en-GB" smtClean="0"/>
              <a:t>Sorting examples</a:t>
            </a:r>
          </a:p>
        </p:txBody>
      </p:sp>
      <p:sp>
        <p:nvSpPr>
          <p:cNvPr id="106499" name="Rectangle 3"/>
          <p:cNvSpPr>
            <a:spLocks noGrp="1" noRot="1" noChangeArrowheads="1"/>
          </p:cNvSpPr>
          <p:nvPr>
            <p:ph type="body" idx="1"/>
          </p:nvPr>
        </p:nvSpPr>
        <p:spPr>
          <a:xfrm>
            <a:off x="228600" y="1268413"/>
            <a:ext cx="8915400" cy="5589587"/>
          </a:xfrm>
        </p:spPr>
        <p:txBody>
          <a:bodyPr/>
          <a:lstStyle/>
          <a:p>
            <a:pPr eaLnBrk="1" hangingPunct="1">
              <a:defRPr/>
            </a:pPr>
            <a:r>
              <a:rPr lang="en-GB" sz="2800" smtClean="0"/>
              <a:t>Think of a number</a:t>
            </a:r>
          </a:p>
          <a:p>
            <a:pPr eaLnBrk="1" hangingPunct="1">
              <a:defRPr/>
            </a:pPr>
            <a:r>
              <a:rPr lang="en-GB" sz="2800" smtClean="0"/>
              <a:t>Add 3 to it and also subtract 3 from it;</a:t>
            </a:r>
            <a:br>
              <a:rPr lang="en-GB" sz="2800" smtClean="0"/>
            </a:br>
            <a:r>
              <a:rPr lang="en-GB" sz="2800" smtClean="0"/>
              <a:t>also multiply it by 3 and divide it by 3</a:t>
            </a:r>
          </a:p>
          <a:p>
            <a:pPr eaLnBrk="1" hangingPunct="1">
              <a:defRPr/>
            </a:pPr>
            <a:r>
              <a:rPr lang="en-GB" sz="2800" smtClean="0"/>
              <a:t>Now put your four answers in increasing order, and label then with their operations</a:t>
            </a:r>
          </a:p>
          <a:p>
            <a:pPr eaLnBrk="1" hangingPunct="1">
              <a:defRPr/>
            </a:pPr>
            <a:r>
              <a:rPr lang="en-GB" sz="2800" smtClean="0"/>
              <a:t>If you change the 3 to something else, is the order always the same for your starting number?</a:t>
            </a:r>
          </a:p>
          <a:p>
            <a:pPr eaLnBrk="1" hangingPunct="1">
              <a:defRPr/>
            </a:pPr>
            <a:r>
              <a:rPr lang="en-GB" sz="2800" smtClean="0"/>
              <a:t>If you change your starting number, but preserve 3, what different orders can you achieve?</a:t>
            </a:r>
          </a:p>
          <a:p>
            <a:pPr eaLnBrk="1" hangingPunct="1">
              <a:defRPr/>
            </a:pPr>
            <a:r>
              <a:rPr lang="en-GB" sz="2800" smtClean="0"/>
              <a:t>What if you change both the starting number and the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64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64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r>
              <a:rPr lang="en-GB" smtClean="0"/>
              <a:t>Principle 7</a:t>
            </a:r>
            <a:endParaRPr lang="en-US" smtClean="0"/>
          </a:p>
        </p:txBody>
      </p:sp>
      <p:sp>
        <p:nvSpPr>
          <p:cNvPr id="147459" name="Rectangle 3"/>
          <p:cNvSpPr>
            <a:spLocks noGrp="1" noRot="1" noChangeArrowheads="1"/>
          </p:cNvSpPr>
          <p:nvPr>
            <p:ph type="body" idx="1"/>
          </p:nvPr>
        </p:nvSpPr>
        <p:spPr/>
        <p:txBody>
          <a:bodyPr/>
          <a:lstStyle/>
          <a:p>
            <a:pPr eaLnBrk="1" hangingPunct="1">
              <a:defRPr/>
            </a:pPr>
            <a:r>
              <a:rPr lang="en-GB" smtClean="0"/>
              <a:t>You can explore and extend your example spaces by:</a:t>
            </a:r>
          </a:p>
          <a:p>
            <a:pPr lvl="1" eaLnBrk="1" hangingPunct="1">
              <a:defRPr/>
            </a:pPr>
            <a:r>
              <a:rPr lang="en-GB" smtClean="0"/>
              <a:t>sorting</a:t>
            </a:r>
          </a:p>
          <a:p>
            <a:pPr lvl="1" eaLnBrk="1" hangingPunct="1">
              <a:defRPr/>
            </a:pPr>
            <a:r>
              <a:rPr lang="en-GB" smtClean="0"/>
              <a:t>comparing</a:t>
            </a:r>
          </a:p>
          <a:p>
            <a:pPr lvl="1" eaLnBrk="1" hangingPunct="1">
              <a:defRPr/>
            </a:pPr>
            <a:r>
              <a:rPr lang="en-GB" smtClean="0"/>
              <a:t>combining</a:t>
            </a:r>
          </a:p>
          <a:p>
            <a:pPr lvl="1" eaLnBrk="1" hangingPunct="1">
              <a:defRPr/>
            </a:pPr>
            <a:r>
              <a:rPr lang="en-GB" smtClean="0"/>
              <a:t>… what else?</a:t>
            </a:r>
          </a:p>
          <a:p>
            <a:pPr lvl="1" eaLnBrk="1" hangingPunct="1">
              <a:defRPr/>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p:txBody>
          <a:bodyPr/>
          <a:lstStyle/>
          <a:p>
            <a:pPr eaLnBrk="1" hangingPunct="1">
              <a:defRPr/>
            </a:pPr>
            <a:endParaRPr lang="en-US" smtClean="0"/>
          </a:p>
        </p:txBody>
      </p:sp>
      <p:sp>
        <p:nvSpPr>
          <p:cNvPr id="108547" name="Rectangle 3"/>
          <p:cNvSpPr>
            <a:spLocks noGrp="1" noRot="1" noChangeArrowheads="1"/>
          </p:cNvSpPr>
          <p:nvPr>
            <p:ph type="body" idx="1"/>
          </p:nvPr>
        </p:nvSpPr>
        <p:spPr>
          <a:xfrm>
            <a:off x="301625" y="1600200"/>
            <a:ext cx="8540750" cy="1916113"/>
          </a:xfrm>
        </p:spPr>
        <p:txBody>
          <a:bodyPr/>
          <a:lstStyle/>
          <a:p>
            <a:pPr eaLnBrk="1" hangingPunct="1">
              <a:defRPr/>
            </a:pPr>
            <a:endParaRPr lang="en-US" smtClean="0"/>
          </a:p>
        </p:txBody>
      </p:sp>
      <p:sp>
        <p:nvSpPr>
          <p:cNvPr id="26628" name="Oval 4"/>
          <p:cNvSpPr>
            <a:spLocks noChangeArrowheads="1"/>
          </p:cNvSpPr>
          <p:nvPr/>
        </p:nvSpPr>
        <p:spPr bwMode="auto">
          <a:xfrm>
            <a:off x="2051050" y="2276475"/>
            <a:ext cx="503238" cy="9366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629" name="Oval 5"/>
          <p:cNvSpPr>
            <a:spLocks noChangeArrowheads="1"/>
          </p:cNvSpPr>
          <p:nvPr/>
        </p:nvSpPr>
        <p:spPr bwMode="auto">
          <a:xfrm>
            <a:off x="2843213" y="2276475"/>
            <a:ext cx="503237" cy="9366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630" name="Oval 6"/>
          <p:cNvSpPr>
            <a:spLocks noChangeArrowheads="1"/>
          </p:cNvSpPr>
          <p:nvPr/>
        </p:nvSpPr>
        <p:spPr bwMode="auto">
          <a:xfrm>
            <a:off x="3635375" y="2276475"/>
            <a:ext cx="503238" cy="9366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631" name="Oval 7"/>
          <p:cNvSpPr>
            <a:spLocks noChangeArrowheads="1"/>
          </p:cNvSpPr>
          <p:nvPr/>
        </p:nvSpPr>
        <p:spPr bwMode="auto">
          <a:xfrm>
            <a:off x="4572000" y="2276475"/>
            <a:ext cx="503238" cy="936625"/>
          </a:xfrm>
          <a:prstGeom prst="ellipse">
            <a:avLst/>
          </a:prstGeom>
          <a:solidFill>
            <a:srgbClr val="143D0D"/>
          </a:solidFill>
          <a:ln w="9525">
            <a:solidFill>
              <a:schemeClr val="tx1"/>
            </a:solidFill>
            <a:round/>
            <a:headEnd/>
            <a:tailEnd/>
          </a:ln>
        </p:spPr>
        <p:txBody>
          <a:bodyPr wrap="none" anchor="ctr"/>
          <a:lstStyle/>
          <a:p>
            <a:endParaRPr lang="en-US"/>
          </a:p>
        </p:txBody>
      </p:sp>
      <p:sp>
        <p:nvSpPr>
          <p:cNvPr id="26632" name="Oval 8"/>
          <p:cNvSpPr>
            <a:spLocks noChangeArrowheads="1"/>
          </p:cNvSpPr>
          <p:nvPr/>
        </p:nvSpPr>
        <p:spPr bwMode="auto">
          <a:xfrm>
            <a:off x="5435600" y="2276475"/>
            <a:ext cx="503238" cy="936625"/>
          </a:xfrm>
          <a:prstGeom prst="ellipse">
            <a:avLst/>
          </a:prstGeom>
          <a:solidFill>
            <a:srgbClr val="143D0D"/>
          </a:solidFill>
          <a:ln w="9525">
            <a:solidFill>
              <a:schemeClr val="tx1"/>
            </a:solidFill>
            <a:round/>
            <a:headEnd/>
            <a:tailEnd/>
          </a:ln>
        </p:spPr>
        <p:txBody>
          <a:bodyPr wrap="none" anchor="ctr"/>
          <a:lstStyle/>
          <a:p>
            <a:endParaRPr lang="en-US"/>
          </a:p>
        </p:txBody>
      </p:sp>
      <p:sp>
        <p:nvSpPr>
          <p:cNvPr id="26633" name="Text Box 9"/>
          <p:cNvSpPr txBox="1">
            <a:spLocks noChangeArrowheads="1"/>
          </p:cNvSpPr>
          <p:nvPr/>
        </p:nvSpPr>
        <p:spPr bwMode="auto">
          <a:xfrm>
            <a:off x="2051050" y="4005263"/>
            <a:ext cx="5184775" cy="457200"/>
          </a:xfrm>
          <a:prstGeom prst="rect">
            <a:avLst/>
          </a:prstGeom>
          <a:noFill/>
          <a:ln w="9525">
            <a:noFill/>
            <a:miter lim="800000"/>
            <a:headEnd/>
            <a:tailEnd/>
          </a:ln>
        </p:spPr>
        <p:txBody>
          <a:bodyPr>
            <a:spAutoFit/>
          </a:bodyPr>
          <a:lstStyle/>
          <a:p>
            <a:pPr>
              <a:spcBef>
                <a:spcPct val="50000"/>
              </a:spcBef>
            </a:pPr>
            <a:r>
              <a:rPr lang="en-GB" sz="2400">
                <a:latin typeface="Chalkboard" charset="0"/>
                <a:ea typeface="ＭＳ Ｐゴシック" pitchFamily="1" charset="-128"/>
              </a:rPr>
              <a:t>Can you see any fractions?</a:t>
            </a:r>
            <a:endParaRPr lang="en-US" sz="2400">
              <a:latin typeface="Chalkboard" charset="0"/>
              <a:ea typeface="ＭＳ Ｐゴシック" pitchFamily="1"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p:txBody>
          <a:bodyPr/>
          <a:lstStyle/>
          <a:p>
            <a:pPr eaLnBrk="1" hangingPunct="1">
              <a:defRPr/>
            </a:pPr>
            <a:endParaRPr lang="en-US" smtClean="0"/>
          </a:p>
        </p:txBody>
      </p:sp>
      <p:sp>
        <p:nvSpPr>
          <p:cNvPr id="110595" name="Rectangle 3"/>
          <p:cNvSpPr>
            <a:spLocks noGrp="1" noRot="1" noChangeArrowheads="1"/>
          </p:cNvSpPr>
          <p:nvPr>
            <p:ph type="body" idx="1"/>
          </p:nvPr>
        </p:nvSpPr>
        <p:spPr>
          <a:xfrm>
            <a:off x="301625" y="1600200"/>
            <a:ext cx="8540750" cy="1916113"/>
          </a:xfrm>
        </p:spPr>
        <p:txBody>
          <a:bodyPr/>
          <a:lstStyle/>
          <a:p>
            <a:pPr eaLnBrk="1" hangingPunct="1">
              <a:defRPr/>
            </a:pPr>
            <a:endParaRPr lang="en-US" smtClean="0"/>
          </a:p>
        </p:txBody>
      </p:sp>
      <p:sp>
        <p:nvSpPr>
          <p:cNvPr id="27652" name="Oval 4"/>
          <p:cNvSpPr>
            <a:spLocks noChangeArrowheads="1"/>
          </p:cNvSpPr>
          <p:nvPr/>
        </p:nvSpPr>
        <p:spPr bwMode="auto">
          <a:xfrm>
            <a:off x="2051050" y="2276475"/>
            <a:ext cx="503238" cy="9366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3" name="Oval 5"/>
          <p:cNvSpPr>
            <a:spLocks noChangeArrowheads="1"/>
          </p:cNvSpPr>
          <p:nvPr/>
        </p:nvSpPr>
        <p:spPr bwMode="auto">
          <a:xfrm>
            <a:off x="2843213" y="2276475"/>
            <a:ext cx="503237" cy="9366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4" name="Oval 6"/>
          <p:cNvSpPr>
            <a:spLocks noChangeArrowheads="1"/>
          </p:cNvSpPr>
          <p:nvPr/>
        </p:nvSpPr>
        <p:spPr bwMode="auto">
          <a:xfrm>
            <a:off x="3635375" y="2276475"/>
            <a:ext cx="503238" cy="9366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5" name="Oval 7"/>
          <p:cNvSpPr>
            <a:spLocks noChangeArrowheads="1"/>
          </p:cNvSpPr>
          <p:nvPr/>
        </p:nvSpPr>
        <p:spPr bwMode="auto">
          <a:xfrm>
            <a:off x="4572000" y="2276475"/>
            <a:ext cx="503238" cy="936625"/>
          </a:xfrm>
          <a:prstGeom prst="ellipse">
            <a:avLst/>
          </a:prstGeom>
          <a:solidFill>
            <a:srgbClr val="143D0D"/>
          </a:solidFill>
          <a:ln w="9525">
            <a:solidFill>
              <a:schemeClr val="tx1"/>
            </a:solidFill>
            <a:round/>
            <a:headEnd/>
            <a:tailEnd/>
          </a:ln>
        </p:spPr>
        <p:txBody>
          <a:bodyPr wrap="none" anchor="ctr"/>
          <a:lstStyle/>
          <a:p>
            <a:endParaRPr lang="en-US"/>
          </a:p>
        </p:txBody>
      </p:sp>
      <p:sp>
        <p:nvSpPr>
          <p:cNvPr id="27656" name="Oval 8"/>
          <p:cNvSpPr>
            <a:spLocks noChangeArrowheads="1"/>
          </p:cNvSpPr>
          <p:nvPr/>
        </p:nvSpPr>
        <p:spPr bwMode="auto">
          <a:xfrm>
            <a:off x="5435600" y="2276475"/>
            <a:ext cx="503238" cy="936625"/>
          </a:xfrm>
          <a:prstGeom prst="ellipse">
            <a:avLst/>
          </a:prstGeom>
          <a:solidFill>
            <a:srgbClr val="143D0D"/>
          </a:solidFill>
          <a:ln w="9525">
            <a:solidFill>
              <a:schemeClr val="tx1"/>
            </a:solidFill>
            <a:round/>
            <a:headEnd/>
            <a:tailEnd/>
          </a:ln>
        </p:spPr>
        <p:txBody>
          <a:bodyPr wrap="none" anchor="ctr"/>
          <a:lstStyle/>
          <a:p>
            <a:endParaRPr lang="en-US"/>
          </a:p>
        </p:txBody>
      </p:sp>
      <p:sp>
        <p:nvSpPr>
          <p:cNvPr id="27657" name="Text Box 9"/>
          <p:cNvSpPr txBox="1">
            <a:spLocks noChangeArrowheads="1"/>
          </p:cNvSpPr>
          <p:nvPr/>
        </p:nvSpPr>
        <p:spPr bwMode="auto">
          <a:xfrm>
            <a:off x="1763713" y="4076700"/>
            <a:ext cx="5184775" cy="822325"/>
          </a:xfrm>
          <a:prstGeom prst="rect">
            <a:avLst/>
          </a:prstGeom>
          <a:noFill/>
          <a:ln w="9525">
            <a:noFill/>
            <a:miter lim="800000"/>
            <a:headEnd/>
            <a:tailEnd/>
          </a:ln>
        </p:spPr>
        <p:txBody>
          <a:bodyPr>
            <a:spAutoFit/>
          </a:bodyPr>
          <a:lstStyle/>
          <a:p>
            <a:pPr>
              <a:spcBef>
                <a:spcPct val="50000"/>
              </a:spcBef>
            </a:pPr>
            <a:r>
              <a:rPr lang="en-GB" sz="2400">
                <a:latin typeface="Chalkboard" charset="0"/>
                <a:ea typeface="ＭＳ Ｐゴシック" pitchFamily="1" charset="-128"/>
              </a:rPr>
              <a:t>Can you see 1 ½ of something?</a:t>
            </a:r>
            <a:endParaRPr lang="en-US" sz="2400">
              <a:latin typeface="Chalkboard" charset="0"/>
              <a:ea typeface="ＭＳ Ｐゴシック" pitchFamily="1"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en-GB" smtClean="0"/>
              <a:t>Principle 8</a:t>
            </a:r>
            <a:endParaRPr lang="en-US" smtClean="0"/>
          </a:p>
        </p:txBody>
      </p:sp>
      <p:sp>
        <p:nvSpPr>
          <p:cNvPr id="148483" name="Rectangle 3"/>
          <p:cNvSpPr>
            <a:spLocks noGrp="1" noRot="1" noChangeArrowheads="1"/>
          </p:cNvSpPr>
          <p:nvPr>
            <p:ph type="body" idx="1"/>
          </p:nvPr>
        </p:nvSpPr>
        <p:spPr/>
        <p:txBody>
          <a:bodyPr/>
          <a:lstStyle/>
          <a:p>
            <a:pPr eaLnBrk="1" hangingPunct="1">
              <a:defRPr/>
            </a:pPr>
            <a:r>
              <a:rPr lang="en-GB" smtClean="0"/>
              <a:t>The process of creating examples is dependent on the way it is prompted</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GB" smtClean="0"/>
              <a:t>Examples of methods</a:t>
            </a:r>
            <a:endParaRPr lang="en-US" smtClean="0"/>
          </a:p>
        </p:txBody>
      </p:sp>
      <p:sp>
        <p:nvSpPr>
          <p:cNvPr id="15363" name="Rectangle 3"/>
          <p:cNvSpPr>
            <a:spLocks noGrp="1" noRot="1" noChangeArrowheads="1"/>
          </p:cNvSpPr>
          <p:nvPr>
            <p:ph type="body" idx="1"/>
          </p:nvPr>
        </p:nvSpPr>
        <p:spPr>
          <a:xfrm>
            <a:off x="301625" y="2271713"/>
            <a:ext cx="8540750" cy="3827462"/>
          </a:xfrm>
        </p:spPr>
        <p:txBody>
          <a:bodyPr/>
          <a:lstStyle/>
          <a:p>
            <a:pPr eaLnBrk="1" hangingPunct="1">
              <a:defRPr/>
            </a:pPr>
            <a:r>
              <a:rPr lang="en-GB" smtClean="0"/>
              <a:t>Think of as many ways as you can to enlarge a rectangle by a scale factor of 2</a:t>
            </a: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5"/>
          <p:cNvSpPr>
            <a:spLocks/>
          </p:cNvSpPr>
          <p:nvPr/>
        </p:nvSpPr>
        <p:spPr bwMode="auto">
          <a:xfrm>
            <a:off x="2700338" y="1196975"/>
            <a:ext cx="3600450" cy="3816350"/>
          </a:xfrm>
          <a:custGeom>
            <a:avLst/>
            <a:gdLst>
              <a:gd name="T0" fmla="*/ 0 w 2268"/>
              <a:gd name="T1" fmla="*/ 952 h 2404"/>
              <a:gd name="T2" fmla="*/ 1225 w 2268"/>
              <a:gd name="T3" fmla="*/ 0 h 2404"/>
              <a:gd name="T4" fmla="*/ 2268 w 2268"/>
              <a:gd name="T5" fmla="*/ 1043 h 2404"/>
              <a:gd name="T6" fmla="*/ 635 w 2268"/>
              <a:gd name="T7" fmla="*/ 2404 h 2404"/>
              <a:gd name="T8" fmla="*/ 227 w 2268"/>
              <a:gd name="T9" fmla="*/ 1950 h 2404"/>
              <a:gd name="T10" fmla="*/ 953 w 2268"/>
              <a:gd name="T11" fmla="*/ 1315 h 2404"/>
              <a:gd name="T12" fmla="*/ 771 w 2268"/>
              <a:gd name="T13" fmla="*/ 1088 h 2404"/>
              <a:gd name="T14" fmla="*/ 408 w 2268"/>
              <a:gd name="T15" fmla="*/ 1360 h 2404"/>
              <a:gd name="T16" fmla="*/ 0 w 2268"/>
              <a:gd name="T17" fmla="*/ 952 h 2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68"/>
              <a:gd name="T28" fmla="*/ 0 h 2404"/>
              <a:gd name="T29" fmla="*/ 2268 w 2268"/>
              <a:gd name="T30" fmla="*/ 2404 h 2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68" h="2404">
                <a:moveTo>
                  <a:pt x="0" y="952"/>
                </a:moveTo>
                <a:lnTo>
                  <a:pt x="1225" y="0"/>
                </a:lnTo>
                <a:lnTo>
                  <a:pt x="2268" y="1043"/>
                </a:lnTo>
                <a:lnTo>
                  <a:pt x="635" y="2404"/>
                </a:lnTo>
                <a:lnTo>
                  <a:pt x="227" y="1950"/>
                </a:lnTo>
                <a:lnTo>
                  <a:pt x="953" y="1315"/>
                </a:lnTo>
                <a:lnTo>
                  <a:pt x="771" y="1088"/>
                </a:lnTo>
                <a:lnTo>
                  <a:pt x="408" y="1360"/>
                </a:lnTo>
                <a:lnTo>
                  <a:pt x="0" y="952"/>
                </a:lnTo>
                <a:close/>
              </a:path>
            </a:pathLst>
          </a:custGeom>
          <a:solidFill>
            <a:schemeClr val="accent1"/>
          </a:solid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reeform 4"/>
          <p:cNvSpPr>
            <a:spLocks/>
          </p:cNvSpPr>
          <p:nvPr/>
        </p:nvSpPr>
        <p:spPr bwMode="auto">
          <a:xfrm>
            <a:off x="2317750" y="1754188"/>
            <a:ext cx="3859213" cy="3122612"/>
          </a:xfrm>
          <a:custGeom>
            <a:avLst/>
            <a:gdLst>
              <a:gd name="T0" fmla="*/ 771 w 2431"/>
              <a:gd name="T1" fmla="*/ 248 h 1967"/>
              <a:gd name="T2" fmla="*/ 286 w 2431"/>
              <a:gd name="T3" fmla="*/ 376 h 1967"/>
              <a:gd name="T4" fmla="*/ 195 w 2431"/>
              <a:gd name="T5" fmla="*/ 458 h 1967"/>
              <a:gd name="T6" fmla="*/ 85 w 2431"/>
              <a:gd name="T7" fmla="*/ 632 h 1967"/>
              <a:gd name="T8" fmla="*/ 21 w 2431"/>
              <a:gd name="T9" fmla="*/ 797 h 1967"/>
              <a:gd name="T10" fmla="*/ 113 w 2431"/>
              <a:gd name="T11" fmla="*/ 1290 h 1967"/>
              <a:gd name="T12" fmla="*/ 177 w 2431"/>
              <a:gd name="T13" fmla="*/ 1437 h 1967"/>
              <a:gd name="T14" fmla="*/ 359 w 2431"/>
              <a:gd name="T15" fmla="*/ 1537 h 1967"/>
              <a:gd name="T16" fmla="*/ 1100 w 2431"/>
              <a:gd name="T17" fmla="*/ 1949 h 1967"/>
              <a:gd name="T18" fmla="*/ 1283 w 2431"/>
              <a:gd name="T19" fmla="*/ 1967 h 1967"/>
              <a:gd name="T20" fmla="*/ 1484 w 2431"/>
              <a:gd name="T21" fmla="*/ 1949 h 1967"/>
              <a:gd name="T22" fmla="*/ 2042 w 2431"/>
              <a:gd name="T23" fmla="*/ 1647 h 1967"/>
              <a:gd name="T24" fmla="*/ 2252 w 2431"/>
              <a:gd name="T25" fmla="*/ 1208 h 1967"/>
              <a:gd name="T26" fmla="*/ 2417 w 2431"/>
              <a:gd name="T27" fmla="*/ 897 h 1967"/>
              <a:gd name="T28" fmla="*/ 2371 w 2431"/>
              <a:gd name="T29" fmla="*/ 577 h 1967"/>
              <a:gd name="T30" fmla="*/ 1841 w 2431"/>
              <a:gd name="T31" fmla="*/ 660 h 1967"/>
              <a:gd name="T32" fmla="*/ 1795 w 2431"/>
              <a:gd name="T33" fmla="*/ 696 h 1967"/>
              <a:gd name="T34" fmla="*/ 1703 w 2431"/>
              <a:gd name="T35" fmla="*/ 788 h 1967"/>
              <a:gd name="T36" fmla="*/ 1612 w 2431"/>
              <a:gd name="T37" fmla="*/ 870 h 1967"/>
              <a:gd name="T38" fmla="*/ 1466 w 2431"/>
              <a:gd name="T39" fmla="*/ 888 h 1967"/>
              <a:gd name="T40" fmla="*/ 1329 w 2431"/>
              <a:gd name="T41" fmla="*/ 879 h 1967"/>
              <a:gd name="T42" fmla="*/ 1365 w 2431"/>
              <a:gd name="T43" fmla="*/ 769 h 1967"/>
              <a:gd name="T44" fmla="*/ 1402 w 2431"/>
              <a:gd name="T45" fmla="*/ 605 h 1967"/>
              <a:gd name="T46" fmla="*/ 1539 w 2431"/>
              <a:gd name="T47" fmla="*/ 340 h 1967"/>
              <a:gd name="T48" fmla="*/ 1575 w 2431"/>
              <a:gd name="T49" fmla="*/ 230 h 1967"/>
              <a:gd name="T50" fmla="*/ 1548 w 2431"/>
              <a:gd name="T51" fmla="*/ 148 h 1967"/>
              <a:gd name="T52" fmla="*/ 1511 w 2431"/>
              <a:gd name="T53" fmla="*/ 10 h 1967"/>
              <a:gd name="T54" fmla="*/ 1091 w 2431"/>
              <a:gd name="T55" fmla="*/ 38 h 1967"/>
              <a:gd name="T56" fmla="*/ 1027 w 2431"/>
              <a:gd name="T57" fmla="*/ 65 h 1967"/>
              <a:gd name="T58" fmla="*/ 871 w 2431"/>
              <a:gd name="T59" fmla="*/ 157 h 1967"/>
              <a:gd name="T60" fmla="*/ 853 w 2431"/>
              <a:gd name="T61" fmla="*/ 184 h 1967"/>
              <a:gd name="T62" fmla="*/ 826 w 2431"/>
              <a:gd name="T63" fmla="*/ 193 h 1967"/>
              <a:gd name="T64" fmla="*/ 817 w 2431"/>
              <a:gd name="T65" fmla="*/ 221 h 1967"/>
              <a:gd name="T66" fmla="*/ 771 w 2431"/>
              <a:gd name="T67" fmla="*/ 248 h 19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31"/>
              <a:gd name="T103" fmla="*/ 0 h 1967"/>
              <a:gd name="T104" fmla="*/ 2431 w 2431"/>
              <a:gd name="T105" fmla="*/ 1967 h 196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31" h="1967">
                <a:moveTo>
                  <a:pt x="771" y="248"/>
                </a:moveTo>
                <a:cubicBezTo>
                  <a:pt x="605" y="263"/>
                  <a:pt x="426" y="271"/>
                  <a:pt x="286" y="376"/>
                </a:cubicBezTo>
                <a:cubicBezTo>
                  <a:pt x="253" y="401"/>
                  <a:pt x="227" y="433"/>
                  <a:pt x="195" y="458"/>
                </a:cubicBezTo>
                <a:cubicBezTo>
                  <a:pt x="164" y="519"/>
                  <a:pt x="113" y="569"/>
                  <a:pt x="85" y="632"/>
                </a:cubicBezTo>
                <a:cubicBezTo>
                  <a:pt x="37" y="741"/>
                  <a:pt x="59" y="686"/>
                  <a:pt x="21" y="797"/>
                </a:cubicBezTo>
                <a:cubicBezTo>
                  <a:pt x="0" y="969"/>
                  <a:pt x="57" y="1130"/>
                  <a:pt x="113" y="1290"/>
                </a:cubicBezTo>
                <a:cubicBezTo>
                  <a:pt x="130" y="1339"/>
                  <a:pt x="140" y="1397"/>
                  <a:pt x="177" y="1437"/>
                </a:cubicBezTo>
                <a:cubicBezTo>
                  <a:pt x="217" y="1481"/>
                  <a:pt x="309" y="1506"/>
                  <a:pt x="359" y="1537"/>
                </a:cubicBezTo>
                <a:cubicBezTo>
                  <a:pt x="595" y="1682"/>
                  <a:pt x="827" y="1875"/>
                  <a:pt x="1100" y="1949"/>
                </a:cubicBezTo>
                <a:cubicBezTo>
                  <a:pt x="1159" y="1965"/>
                  <a:pt x="1222" y="1961"/>
                  <a:pt x="1283" y="1967"/>
                </a:cubicBezTo>
                <a:cubicBezTo>
                  <a:pt x="1350" y="1961"/>
                  <a:pt x="1418" y="1960"/>
                  <a:pt x="1484" y="1949"/>
                </a:cubicBezTo>
                <a:cubicBezTo>
                  <a:pt x="1680" y="1916"/>
                  <a:pt x="1854" y="1716"/>
                  <a:pt x="2042" y="1647"/>
                </a:cubicBezTo>
                <a:cubicBezTo>
                  <a:pt x="2095" y="1489"/>
                  <a:pt x="2169" y="1365"/>
                  <a:pt x="2252" y="1208"/>
                </a:cubicBezTo>
                <a:cubicBezTo>
                  <a:pt x="2305" y="1108"/>
                  <a:pt x="2358" y="994"/>
                  <a:pt x="2417" y="897"/>
                </a:cubicBezTo>
                <a:cubicBezTo>
                  <a:pt x="2416" y="888"/>
                  <a:pt x="2431" y="641"/>
                  <a:pt x="2371" y="577"/>
                </a:cubicBezTo>
                <a:cubicBezTo>
                  <a:pt x="2194" y="619"/>
                  <a:pt x="2023" y="646"/>
                  <a:pt x="1841" y="660"/>
                </a:cubicBezTo>
                <a:cubicBezTo>
                  <a:pt x="1826" y="672"/>
                  <a:pt x="1809" y="683"/>
                  <a:pt x="1795" y="696"/>
                </a:cubicBezTo>
                <a:cubicBezTo>
                  <a:pt x="1763" y="725"/>
                  <a:pt x="1703" y="788"/>
                  <a:pt x="1703" y="788"/>
                </a:cubicBezTo>
                <a:cubicBezTo>
                  <a:pt x="1661" y="874"/>
                  <a:pt x="1693" y="859"/>
                  <a:pt x="1612" y="870"/>
                </a:cubicBezTo>
                <a:cubicBezTo>
                  <a:pt x="1563" y="877"/>
                  <a:pt x="1466" y="888"/>
                  <a:pt x="1466" y="888"/>
                </a:cubicBezTo>
                <a:cubicBezTo>
                  <a:pt x="1420" y="885"/>
                  <a:pt x="1364" y="909"/>
                  <a:pt x="1329" y="879"/>
                </a:cubicBezTo>
                <a:cubicBezTo>
                  <a:pt x="1239" y="802"/>
                  <a:pt x="1334" y="779"/>
                  <a:pt x="1365" y="769"/>
                </a:cubicBezTo>
                <a:cubicBezTo>
                  <a:pt x="1427" y="689"/>
                  <a:pt x="1369" y="777"/>
                  <a:pt x="1402" y="605"/>
                </a:cubicBezTo>
                <a:cubicBezTo>
                  <a:pt x="1420" y="508"/>
                  <a:pt x="1468" y="409"/>
                  <a:pt x="1539" y="340"/>
                </a:cubicBezTo>
                <a:cubicBezTo>
                  <a:pt x="1552" y="309"/>
                  <a:pt x="1575" y="267"/>
                  <a:pt x="1575" y="230"/>
                </a:cubicBezTo>
                <a:cubicBezTo>
                  <a:pt x="1575" y="185"/>
                  <a:pt x="1563" y="186"/>
                  <a:pt x="1548" y="148"/>
                </a:cubicBezTo>
                <a:cubicBezTo>
                  <a:pt x="1529" y="100"/>
                  <a:pt x="1523" y="62"/>
                  <a:pt x="1511" y="10"/>
                </a:cubicBezTo>
                <a:cubicBezTo>
                  <a:pt x="1357" y="67"/>
                  <a:pt x="1547" y="0"/>
                  <a:pt x="1091" y="38"/>
                </a:cubicBezTo>
                <a:cubicBezTo>
                  <a:pt x="1068" y="40"/>
                  <a:pt x="1049" y="58"/>
                  <a:pt x="1027" y="65"/>
                </a:cubicBezTo>
                <a:cubicBezTo>
                  <a:pt x="986" y="108"/>
                  <a:pt x="928" y="139"/>
                  <a:pt x="871" y="157"/>
                </a:cubicBezTo>
                <a:cubicBezTo>
                  <a:pt x="865" y="166"/>
                  <a:pt x="861" y="177"/>
                  <a:pt x="853" y="184"/>
                </a:cubicBezTo>
                <a:cubicBezTo>
                  <a:pt x="846" y="190"/>
                  <a:pt x="833" y="186"/>
                  <a:pt x="826" y="193"/>
                </a:cubicBezTo>
                <a:cubicBezTo>
                  <a:pt x="819" y="200"/>
                  <a:pt x="825" y="215"/>
                  <a:pt x="817" y="221"/>
                </a:cubicBezTo>
                <a:cubicBezTo>
                  <a:pt x="753" y="272"/>
                  <a:pt x="796" y="197"/>
                  <a:pt x="771" y="248"/>
                </a:cubicBezTo>
                <a:close/>
              </a:path>
            </a:pathLst>
          </a:custGeom>
          <a:solidFill>
            <a:schemeClr val="accent1"/>
          </a:solid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endParaRPr lang="en-US" smtClean="0"/>
          </a:p>
        </p:txBody>
      </p:sp>
      <p:sp>
        <p:nvSpPr>
          <p:cNvPr id="77827" name="Rectangle 3"/>
          <p:cNvSpPr>
            <a:spLocks noGrp="1" noRot="1" noChangeArrowheads="1"/>
          </p:cNvSpPr>
          <p:nvPr>
            <p:ph type="body" idx="1"/>
          </p:nvPr>
        </p:nvSpPr>
        <p:spPr/>
        <p:txBody>
          <a:bodyPr/>
          <a:lstStyle/>
          <a:p>
            <a:pPr eaLnBrk="1" hangingPunct="1">
              <a:defRPr/>
            </a:pPr>
            <a:endParaRPr lang="en-GB" smtClean="0"/>
          </a:p>
          <a:p>
            <a:pPr eaLnBrk="1" hangingPunct="1">
              <a:defRPr/>
            </a:pPr>
            <a:r>
              <a:rPr lang="en-GB" smtClean="0"/>
              <a:t>Make up a similar sequence of your own for which your neighbour will find the sum of the first five terms.</a:t>
            </a:r>
            <a:br>
              <a:rPr lang="en-GB" smtClean="0"/>
            </a:br>
            <a:endParaRPr lang="en-GB"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endParaRPr lang="en-US" smtClean="0"/>
          </a:p>
        </p:txBody>
      </p:sp>
      <p:sp>
        <p:nvSpPr>
          <p:cNvPr id="22531" name="Rectangle 3"/>
          <p:cNvSpPr>
            <a:spLocks noGrp="1" noRot="1" noChangeArrowheads="1"/>
          </p:cNvSpPr>
          <p:nvPr>
            <p:ph type="body" idx="1"/>
          </p:nvPr>
        </p:nvSpPr>
        <p:spPr>
          <a:xfrm>
            <a:off x="457200" y="404813"/>
            <a:ext cx="8229600" cy="6264275"/>
          </a:xfrm>
        </p:spPr>
        <p:txBody>
          <a:bodyPr/>
          <a:lstStyle/>
          <a:p>
            <a:pPr eaLnBrk="1" hangingPunct="1">
              <a:lnSpc>
                <a:spcPct val="80000"/>
              </a:lnSpc>
              <a:defRPr/>
            </a:pPr>
            <a:r>
              <a:rPr lang="en-GB" sz="2400" b="1" smtClean="0"/>
              <a:t>Sequences: </a:t>
            </a:r>
          </a:p>
          <a:p>
            <a:pPr lvl="1" eaLnBrk="1" hangingPunct="1">
              <a:lnSpc>
                <a:spcPct val="80000"/>
              </a:lnSpc>
              <a:defRPr/>
            </a:pPr>
            <a:r>
              <a:rPr lang="en-GB" sz="2000" b="1" smtClean="0"/>
              <a:t>what does “like this” mean?</a:t>
            </a:r>
          </a:p>
          <a:p>
            <a:pPr lvl="1" eaLnBrk="1" hangingPunct="1">
              <a:lnSpc>
                <a:spcPct val="80000"/>
              </a:lnSpc>
              <a:defRPr/>
            </a:pPr>
            <a:r>
              <a:rPr lang="en-GB" sz="2000" b="1" smtClean="0"/>
              <a:t>we all look for patterns</a:t>
            </a:r>
          </a:p>
          <a:p>
            <a:pPr eaLnBrk="1" hangingPunct="1">
              <a:lnSpc>
                <a:spcPct val="80000"/>
              </a:lnSpc>
              <a:defRPr/>
            </a:pPr>
            <a:r>
              <a:rPr lang="en-GB" sz="2400" b="1" smtClean="0"/>
              <a:t>Quadrilateral</a:t>
            </a:r>
          </a:p>
          <a:p>
            <a:pPr lvl="1" eaLnBrk="1" hangingPunct="1">
              <a:lnSpc>
                <a:spcPct val="80000"/>
              </a:lnSpc>
              <a:defRPr/>
            </a:pPr>
            <a:r>
              <a:rPr lang="en-GB" sz="2000" b="1" smtClean="0"/>
              <a:t>start from what we know and make it harder by adding constraints</a:t>
            </a:r>
          </a:p>
          <a:p>
            <a:pPr eaLnBrk="1" hangingPunct="1">
              <a:lnSpc>
                <a:spcPct val="80000"/>
              </a:lnSpc>
              <a:defRPr/>
            </a:pPr>
            <a:r>
              <a:rPr lang="en-GB" sz="2400" b="1" smtClean="0"/>
              <a:t>Difference of 2</a:t>
            </a:r>
          </a:p>
          <a:p>
            <a:pPr lvl="1" eaLnBrk="1" hangingPunct="1">
              <a:lnSpc>
                <a:spcPct val="80000"/>
              </a:lnSpc>
              <a:defRPr/>
            </a:pPr>
            <a:r>
              <a:rPr lang="en-GB" sz="2000" b="1" smtClean="0"/>
              <a:t>..and another – push beyond the obvious</a:t>
            </a:r>
          </a:p>
          <a:p>
            <a:pPr eaLnBrk="1" hangingPunct="1">
              <a:lnSpc>
                <a:spcPct val="80000"/>
              </a:lnSpc>
              <a:defRPr/>
            </a:pPr>
            <a:r>
              <a:rPr lang="en-GB" sz="2400" b="1" smtClean="0"/>
              <a:t>Triangle with height 2</a:t>
            </a:r>
          </a:p>
          <a:p>
            <a:pPr lvl="1" eaLnBrk="1" hangingPunct="1">
              <a:lnSpc>
                <a:spcPct val="80000"/>
              </a:lnSpc>
              <a:defRPr/>
            </a:pPr>
            <a:r>
              <a:rPr lang="en-GB" sz="2000" b="1" smtClean="0"/>
              <a:t>fix properties to encourage play with concepts</a:t>
            </a:r>
          </a:p>
          <a:p>
            <a:pPr eaLnBrk="1" hangingPunct="1">
              <a:lnSpc>
                <a:spcPct val="80000"/>
              </a:lnSpc>
              <a:defRPr/>
            </a:pPr>
            <a:r>
              <a:rPr lang="en-GB" sz="2400" b="1" smtClean="0"/>
              <a:t>Grid - of what?</a:t>
            </a:r>
          </a:p>
          <a:p>
            <a:pPr lvl="1" eaLnBrk="1" hangingPunct="1">
              <a:lnSpc>
                <a:spcPct val="80000"/>
              </a:lnSpc>
              <a:defRPr/>
            </a:pPr>
            <a:r>
              <a:rPr lang="en-GB" sz="2000" b="1" smtClean="0"/>
              <a:t>similarity as a tool, or as a muddle?</a:t>
            </a:r>
          </a:p>
          <a:p>
            <a:pPr eaLnBrk="1" hangingPunct="1">
              <a:lnSpc>
                <a:spcPct val="80000"/>
              </a:lnSpc>
              <a:defRPr/>
            </a:pPr>
            <a:r>
              <a:rPr lang="en-GB" sz="2400" b="1" smtClean="0"/>
              <a:t>Use 3 to +, -, </a:t>
            </a:r>
            <a:r>
              <a:rPr lang="en-US" sz="2400" b="1" smtClean="0">
                <a:cs typeface="Arial" charset="0"/>
              </a:rPr>
              <a:t>×, ÷</a:t>
            </a:r>
          </a:p>
          <a:p>
            <a:pPr lvl="1" eaLnBrk="1" hangingPunct="1">
              <a:lnSpc>
                <a:spcPct val="80000"/>
              </a:lnSpc>
              <a:defRPr/>
            </a:pPr>
            <a:r>
              <a:rPr lang="en-GB" sz="2000" b="1" smtClean="0">
                <a:cs typeface="Arial" charset="0"/>
              </a:rPr>
              <a:t>Using learners’ own example spaces to sort, compare, relate …</a:t>
            </a:r>
            <a:endParaRPr lang="en-US" sz="2000" b="1" smtClean="0">
              <a:cs typeface="Arial" charset="0"/>
            </a:endParaRPr>
          </a:p>
          <a:p>
            <a:pPr eaLnBrk="1" hangingPunct="1">
              <a:lnSpc>
                <a:spcPct val="80000"/>
              </a:lnSpc>
              <a:defRPr/>
            </a:pPr>
            <a:r>
              <a:rPr lang="en-GB" sz="2400" b="1" smtClean="0">
                <a:cs typeface="Arial" charset="0"/>
              </a:rPr>
              <a:t>Seeing fractions</a:t>
            </a:r>
          </a:p>
          <a:p>
            <a:pPr lvl="1" eaLnBrk="1" hangingPunct="1">
              <a:lnSpc>
                <a:spcPct val="80000"/>
              </a:lnSpc>
              <a:defRPr/>
            </a:pPr>
            <a:r>
              <a:rPr lang="en-GB" sz="2000" b="1" smtClean="0">
                <a:cs typeface="Arial" charset="0"/>
              </a:rPr>
              <a:t>open/closed questions</a:t>
            </a:r>
          </a:p>
          <a:p>
            <a:pPr eaLnBrk="1" hangingPunct="1">
              <a:lnSpc>
                <a:spcPct val="80000"/>
              </a:lnSpc>
              <a:defRPr/>
            </a:pPr>
            <a:r>
              <a:rPr lang="en-GB" sz="2400" b="1" smtClean="0">
                <a:cs typeface="Arial" charset="0"/>
              </a:rPr>
              <a:t>Enlarging rectangles</a:t>
            </a:r>
          </a:p>
          <a:p>
            <a:pPr lvl="1" eaLnBrk="1" hangingPunct="1">
              <a:lnSpc>
                <a:spcPct val="80000"/>
              </a:lnSpc>
              <a:defRPr/>
            </a:pPr>
            <a:r>
              <a:rPr lang="en-GB" sz="2000" b="1" smtClean="0">
                <a:cs typeface="Arial" charset="0"/>
              </a:rPr>
              <a:t>shifting to more powerful methods</a:t>
            </a:r>
            <a:endParaRPr lang="en-US" sz="2000" b="1" smtClean="0">
              <a:cs typeface="Arial" charset="0"/>
            </a:endParaRPr>
          </a:p>
          <a:p>
            <a:pPr eaLnBrk="1" hangingPunct="1">
              <a:lnSpc>
                <a:spcPct val="80000"/>
              </a:lnSpc>
              <a:defRPr/>
            </a:pPr>
            <a:endParaRPr 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531">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53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531">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531">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531">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531">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531">
                                            <p:txEl>
                                              <p:pRg st="15" end="1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53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smtClean="0"/>
              <a:t>Principle 1</a:t>
            </a:r>
            <a:endParaRPr lang="en-US" smtClean="0"/>
          </a:p>
        </p:txBody>
      </p:sp>
      <p:sp>
        <p:nvSpPr>
          <p:cNvPr id="153603" name="Rectangle 3"/>
          <p:cNvSpPr>
            <a:spLocks noGrp="1" noRot="1" noChangeArrowheads="1"/>
          </p:cNvSpPr>
          <p:nvPr>
            <p:ph type="body" idx="1"/>
          </p:nvPr>
        </p:nvSpPr>
        <p:spPr>
          <a:xfrm>
            <a:off x="457200" y="1219200"/>
            <a:ext cx="7727950" cy="5029200"/>
          </a:xfrm>
        </p:spPr>
        <p:txBody>
          <a:bodyPr/>
          <a:lstStyle/>
          <a:p>
            <a:pPr eaLnBrk="1" hangingPunct="1">
              <a:lnSpc>
                <a:spcPct val="90000"/>
              </a:lnSpc>
              <a:defRPr/>
            </a:pPr>
            <a:endParaRPr lang="en-GB" smtClean="0"/>
          </a:p>
          <a:p>
            <a:pPr eaLnBrk="1" hangingPunct="1">
              <a:lnSpc>
                <a:spcPct val="90000"/>
              </a:lnSpc>
              <a:defRPr/>
            </a:pPr>
            <a:r>
              <a:rPr lang="en-GB" smtClean="0"/>
              <a:t>All learners have a natural propensity to</a:t>
            </a:r>
          </a:p>
          <a:p>
            <a:pPr lvl="1" eaLnBrk="1" hangingPunct="1">
              <a:lnSpc>
                <a:spcPct val="90000"/>
              </a:lnSpc>
              <a:defRPr/>
            </a:pPr>
            <a:r>
              <a:rPr lang="en-GB" smtClean="0"/>
              <a:t>see patterns,</a:t>
            </a:r>
          </a:p>
          <a:p>
            <a:pPr lvl="1" eaLnBrk="1" hangingPunct="1">
              <a:lnSpc>
                <a:spcPct val="90000"/>
              </a:lnSpc>
              <a:defRPr/>
            </a:pPr>
            <a:r>
              <a:rPr lang="en-GB" smtClean="0"/>
              <a:t>to seek structure,</a:t>
            </a:r>
          </a:p>
          <a:p>
            <a:pPr lvl="1" eaLnBrk="1" hangingPunct="1">
              <a:lnSpc>
                <a:spcPct val="90000"/>
              </a:lnSpc>
              <a:defRPr/>
            </a:pPr>
            <a:r>
              <a:rPr lang="en-GB" smtClean="0"/>
              <a:t>classify,</a:t>
            </a:r>
          </a:p>
          <a:p>
            <a:pPr lvl="1" eaLnBrk="1" hangingPunct="1">
              <a:lnSpc>
                <a:spcPct val="90000"/>
              </a:lnSpc>
              <a:defRPr/>
            </a:pPr>
            <a:r>
              <a:rPr lang="en-GB" smtClean="0"/>
              <a:t>generalise …. </a:t>
            </a:r>
          </a:p>
          <a:p>
            <a:pPr eaLnBrk="1" hangingPunct="1">
              <a:lnSpc>
                <a:spcPct val="90000"/>
              </a:lnSpc>
              <a:defRPr/>
            </a:pPr>
            <a:endParaRPr lang="en-GB" smtClean="0"/>
          </a:p>
          <a:p>
            <a:pPr eaLnBrk="1" hangingPunct="1">
              <a:lnSpc>
                <a:spcPct val="90000"/>
              </a:lnSpc>
              <a:defRPr/>
            </a:pP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smtClean="0"/>
              <a:t>Principle 2</a:t>
            </a:r>
            <a:endParaRPr lang="en-US" smtClean="0"/>
          </a:p>
        </p:txBody>
      </p:sp>
      <p:sp>
        <p:nvSpPr>
          <p:cNvPr id="155651" name="Rectangle 3"/>
          <p:cNvSpPr>
            <a:spLocks noGrp="1" noRot="1" noChangeArrowheads="1"/>
          </p:cNvSpPr>
          <p:nvPr>
            <p:ph type="body" idx="1"/>
          </p:nvPr>
        </p:nvSpPr>
        <p:spPr/>
        <p:txBody>
          <a:bodyPr/>
          <a:lstStyle/>
          <a:p>
            <a:pPr eaLnBrk="1" hangingPunct="1">
              <a:defRPr/>
            </a:pPr>
            <a:endParaRPr lang="en-GB" smtClean="0"/>
          </a:p>
          <a:p>
            <a:pPr eaLnBrk="1" hangingPunct="1">
              <a:defRPr/>
            </a:pPr>
            <a:r>
              <a:rPr lang="en-GB" smtClean="0"/>
              <a:t>Example spaces can be characterised by their dimensions of  variation and ranges of of change</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smtClean="0"/>
              <a:t>Principle 3</a:t>
            </a:r>
            <a:endParaRPr lang="en-US" smtClean="0"/>
          </a:p>
        </p:txBody>
      </p:sp>
      <p:sp>
        <p:nvSpPr>
          <p:cNvPr id="157699" name="Rectangle 3"/>
          <p:cNvSpPr>
            <a:spLocks noGrp="1" noRot="1" noChangeArrowheads="1"/>
          </p:cNvSpPr>
          <p:nvPr>
            <p:ph type="body" idx="1"/>
          </p:nvPr>
        </p:nvSpPr>
        <p:spPr/>
        <p:txBody>
          <a:bodyPr/>
          <a:lstStyle/>
          <a:p>
            <a:pPr eaLnBrk="1" hangingPunct="1">
              <a:defRPr/>
            </a:pPr>
            <a:endParaRPr lang="en-GB" smtClean="0"/>
          </a:p>
          <a:p>
            <a:pPr eaLnBrk="1" hangingPunct="1">
              <a:defRPr/>
            </a:pPr>
            <a:r>
              <a:rPr lang="en-GB" smtClean="0"/>
              <a:t>Constraints make the problem more interesting/ harder/ more conceptual</a:t>
            </a: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Principle 4</a:t>
            </a:r>
            <a:endParaRPr lang="en-US" smtClean="0"/>
          </a:p>
        </p:txBody>
      </p:sp>
      <p:sp>
        <p:nvSpPr>
          <p:cNvPr id="159747" name="Rectangle 3"/>
          <p:cNvSpPr>
            <a:spLocks noGrp="1" noRot="1" noChangeArrowheads="1"/>
          </p:cNvSpPr>
          <p:nvPr>
            <p:ph type="body" idx="1"/>
          </p:nvPr>
        </p:nvSpPr>
        <p:spPr/>
        <p:txBody>
          <a:bodyPr/>
          <a:lstStyle/>
          <a:p>
            <a:pPr eaLnBrk="1" hangingPunct="1">
              <a:defRPr/>
            </a:pPr>
            <a:r>
              <a:rPr lang="en-GB" smtClean="0"/>
              <a:t>Example spaces are individual, and learners can be prompted to extend their example spaces</a:t>
            </a: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sz="4000" smtClean="0"/>
              <a:t>Principle 5</a:t>
            </a:r>
            <a:endParaRPr lang="en-US" sz="4000" smtClean="0"/>
          </a:p>
        </p:txBody>
      </p:sp>
      <p:sp>
        <p:nvSpPr>
          <p:cNvPr id="161795" name="Rectangle 3"/>
          <p:cNvSpPr>
            <a:spLocks noGrp="1" noRot="1" noChangeArrowheads="1"/>
          </p:cNvSpPr>
          <p:nvPr>
            <p:ph type="body" idx="1"/>
          </p:nvPr>
        </p:nvSpPr>
        <p:spPr/>
        <p:txBody>
          <a:bodyPr/>
          <a:lstStyle/>
          <a:p>
            <a:pPr eaLnBrk="1" hangingPunct="1">
              <a:buFont typeface="Arial" charset="0"/>
              <a:buNone/>
              <a:defRPr/>
            </a:pPr>
            <a:endParaRPr lang="en-GB" b="1" smtClean="0"/>
          </a:p>
          <a:p>
            <a:pPr eaLnBrk="1" hangingPunct="1">
              <a:buFont typeface="Arial" charset="0"/>
              <a:buNone/>
              <a:defRPr/>
            </a:pPr>
            <a:endParaRPr lang="en-GB" b="1" smtClean="0"/>
          </a:p>
          <a:p>
            <a:pPr eaLnBrk="1" hangingPunct="1">
              <a:buFont typeface="Arial" charset="0"/>
              <a:buNone/>
              <a:defRPr/>
            </a:pPr>
            <a:r>
              <a:rPr lang="en-GB" b="1" smtClean="0"/>
              <a:t>   </a:t>
            </a:r>
            <a:r>
              <a:rPr lang="en-GB" smtClean="0"/>
              <a:t>Example spaces are dependent on context and tools</a:t>
            </a: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a:xfrm>
            <a:off x="457200" y="274638"/>
            <a:ext cx="8229600" cy="1425575"/>
          </a:xfrm>
        </p:spPr>
        <p:txBody>
          <a:bodyPr/>
          <a:lstStyle/>
          <a:p>
            <a:pPr eaLnBrk="1" hangingPunct="1">
              <a:defRPr/>
            </a:pPr>
            <a:r>
              <a:rPr lang="en-GB" smtClean="0"/>
              <a:t>Principle 6</a:t>
            </a:r>
            <a:endParaRPr lang="en-US" smtClean="0"/>
          </a:p>
        </p:txBody>
      </p:sp>
      <p:sp>
        <p:nvSpPr>
          <p:cNvPr id="163843" name="Rectangle 3"/>
          <p:cNvSpPr>
            <a:spLocks noGrp="1" noRot="1" noChangeArrowheads="1"/>
          </p:cNvSpPr>
          <p:nvPr>
            <p:ph type="body" idx="1"/>
          </p:nvPr>
        </p:nvSpPr>
        <p:spPr>
          <a:xfrm>
            <a:off x="301625" y="1843088"/>
            <a:ext cx="8540750" cy="4256087"/>
          </a:xfrm>
        </p:spPr>
        <p:txBody>
          <a:bodyPr/>
          <a:lstStyle/>
          <a:p>
            <a:pPr eaLnBrk="1" hangingPunct="1">
              <a:lnSpc>
                <a:spcPct val="80000"/>
              </a:lnSpc>
              <a:defRPr/>
            </a:pPr>
            <a:r>
              <a:rPr lang="en-GB" sz="2800" smtClean="0"/>
              <a:t>Examples have to be examples </a:t>
            </a:r>
            <a:r>
              <a:rPr lang="en-GB" sz="2800" i="1" smtClean="0"/>
              <a:t>of </a:t>
            </a:r>
            <a:r>
              <a:rPr lang="en-GB" sz="2800" smtClean="0"/>
              <a:t>something: </a:t>
            </a:r>
          </a:p>
          <a:p>
            <a:pPr lvl="1" eaLnBrk="1" hangingPunct="1">
              <a:lnSpc>
                <a:spcPct val="80000"/>
              </a:lnSpc>
              <a:defRPr/>
            </a:pPr>
            <a:r>
              <a:rPr lang="en-GB" sz="2400" smtClean="0"/>
              <a:t>classes of objects</a:t>
            </a:r>
          </a:p>
          <a:p>
            <a:pPr lvl="1" eaLnBrk="1" hangingPunct="1">
              <a:lnSpc>
                <a:spcPct val="80000"/>
              </a:lnSpc>
              <a:defRPr/>
            </a:pPr>
            <a:r>
              <a:rPr lang="en-GB" sz="2400" smtClean="0"/>
              <a:t>concepts </a:t>
            </a:r>
          </a:p>
          <a:p>
            <a:pPr lvl="1" eaLnBrk="1" hangingPunct="1">
              <a:lnSpc>
                <a:spcPct val="80000"/>
              </a:lnSpc>
              <a:defRPr/>
            </a:pPr>
            <a:r>
              <a:rPr lang="en-GB" sz="2400" smtClean="0"/>
              <a:t>techniques</a:t>
            </a:r>
          </a:p>
          <a:p>
            <a:pPr lvl="1" eaLnBrk="1" hangingPunct="1">
              <a:lnSpc>
                <a:spcPct val="80000"/>
              </a:lnSpc>
              <a:defRPr/>
            </a:pPr>
            <a:r>
              <a:rPr lang="en-GB" sz="2400" smtClean="0"/>
              <a:t>problems and questions</a:t>
            </a:r>
          </a:p>
          <a:p>
            <a:pPr lvl="1" eaLnBrk="1" hangingPunct="1">
              <a:lnSpc>
                <a:spcPct val="80000"/>
              </a:lnSpc>
              <a:defRPr/>
            </a:pPr>
            <a:r>
              <a:rPr lang="en-GB" sz="2400" smtClean="0"/>
              <a:t>appropriate objects which satisfy certain conditions</a:t>
            </a:r>
          </a:p>
          <a:p>
            <a:pPr lvl="1" eaLnBrk="1" hangingPunct="1">
              <a:lnSpc>
                <a:spcPct val="80000"/>
              </a:lnSpc>
              <a:defRPr/>
            </a:pPr>
            <a:r>
              <a:rPr lang="en-GB" sz="2400" smtClean="0"/>
              <a:t>ways of answering questions</a:t>
            </a:r>
          </a:p>
          <a:p>
            <a:pPr lvl="1" eaLnBrk="1" hangingPunct="1">
              <a:lnSpc>
                <a:spcPct val="80000"/>
              </a:lnSpc>
              <a:defRPr/>
            </a:pPr>
            <a:r>
              <a:rPr lang="en-GB" sz="2400" smtClean="0"/>
              <a:t>ways to construct proofs</a:t>
            </a:r>
          </a:p>
          <a:p>
            <a:pPr lvl="1" eaLnBrk="1" hangingPunct="1">
              <a:lnSpc>
                <a:spcPct val="80000"/>
              </a:lnSpc>
              <a:defRPr/>
            </a:pPr>
            <a:r>
              <a:rPr lang="en-GB" sz="2400" smtClean="0"/>
              <a:t>…. so on</a:t>
            </a:r>
            <a:endParaRPr lang="en-US" sz="2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p:txBody>
          <a:bodyPr/>
          <a:lstStyle/>
          <a:p>
            <a:pPr eaLnBrk="1" hangingPunct="1">
              <a:defRPr/>
            </a:pPr>
            <a:r>
              <a:rPr lang="en-GB" smtClean="0"/>
              <a:t>Principle 7</a:t>
            </a:r>
            <a:endParaRPr lang="en-US" smtClean="0"/>
          </a:p>
        </p:txBody>
      </p:sp>
      <p:sp>
        <p:nvSpPr>
          <p:cNvPr id="165891" name="Rectangle 3"/>
          <p:cNvSpPr>
            <a:spLocks noGrp="1" noRot="1" noChangeArrowheads="1"/>
          </p:cNvSpPr>
          <p:nvPr>
            <p:ph type="body" idx="1"/>
          </p:nvPr>
        </p:nvSpPr>
        <p:spPr/>
        <p:txBody>
          <a:bodyPr/>
          <a:lstStyle/>
          <a:p>
            <a:pPr eaLnBrk="1" hangingPunct="1">
              <a:defRPr/>
            </a:pPr>
            <a:r>
              <a:rPr lang="en-GB" smtClean="0"/>
              <a:t>You can explore and extend your example spaces by:</a:t>
            </a:r>
          </a:p>
          <a:p>
            <a:pPr lvl="1" eaLnBrk="1" hangingPunct="1">
              <a:defRPr/>
            </a:pPr>
            <a:r>
              <a:rPr lang="en-GB" smtClean="0"/>
              <a:t>sorting</a:t>
            </a:r>
          </a:p>
          <a:p>
            <a:pPr lvl="1" eaLnBrk="1" hangingPunct="1">
              <a:defRPr/>
            </a:pPr>
            <a:r>
              <a:rPr lang="en-GB" smtClean="0"/>
              <a:t>comparing</a:t>
            </a:r>
          </a:p>
          <a:p>
            <a:pPr lvl="1" eaLnBrk="1" hangingPunct="1">
              <a:defRPr/>
            </a:pPr>
            <a:r>
              <a:rPr lang="en-GB" smtClean="0"/>
              <a:t>combining</a:t>
            </a:r>
          </a:p>
          <a:p>
            <a:pPr lvl="1" eaLnBrk="1" hangingPunct="1">
              <a:defRPr/>
            </a:pPr>
            <a:r>
              <a:rPr lang="en-GB" smtClean="0"/>
              <a:t>… what else?</a:t>
            </a:r>
          </a:p>
          <a:p>
            <a:pPr lvl="1" eaLnBrk="1" hangingPunct="1">
              <a:defRPr/>
            </a:pP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p:txBody>
          <a:bodyPr/>
          <a:lstStyle/>
          <a:p>
            <a:pPr eaLnBrk="1" hangingPunct="1">
              <a:defRPr/>
            </a:pPr>
            <a:r>
              <a:rPr lang="en-GB" smtClean="0"/>
              <a:t>Principle 8</a:t>
            </a:r>
            <a:endParaRPr lang="en-US" smtClean="0"/>
          </a:p>
        </p:txBody>
      </p:sp>
      <p:sp>
        <p:nvSpPr>
          <p:cNvPr id="167939" name="Rectangle 3"/>
          <p:cNvSpPr>
            <a:spLocks noGrp="1" noRot="1" noChangeArrowheads="1"/>
          </p:cNvSpPr>
          <p:nvPr>
            <p:ph type="body" idx="1"/>
          </p:nvPr>
        </p:nvSpPr>
        <p:spPr/>
        <p:txBody>
          <a:bodyPr/>
          <a:lstStyle/>
          <a:p>
            <a:pPr eaLnBrk="1" hangingPunct="1">
              <a:defRPr/>
            </a:pPr>
            <a:r>
              <a:rPr lang="en-GB" smtClean="0"/>
              <a:t>The process of creating examples is dependent on the way it is prompted</a:t>
            </a: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eaLnBrk="1" hangingPunct="1">
              <a:defRPr/>
            </a:pPr>
            <a:endParaRPr lang="en-US" smtClean="0"/>
          </a:p>
        </p:txBody>
      </p:sp>
      <p:sp>
        <p:nvSpPr>
          <p:cNvPr id="65539" name="Rectangle 3"/>
          <p:cNvSpPr>
            <a:spLocks noGrp="1" noRot="1" noChangeArrowheads="1"/>
          </p:cNvSpPr>
          <p:nvPr>
            <p:ph type="body" idx="1"/>
          </p:nvPr>
        </p:nvSpPr>
        <p:spPr/>
        <p:txBody>
          <a:bodyPr/>
          <a:lstStyle/>
          <a:p>
            <a:pPr eaLnBrk="1" hangingPunct="1">
              <a:buFont typeface="Arial" charset="0"/>
              <a:buNone/>
              <a:defRPr/>
            </a:pPr>
            <a:r>
              <a:rPr lang="en-US" smtClean="0"/>
              <a:t>	If I had to describe my conclusion [as to a method of studying] in one word, I’d say </a:t>
            </a:r>
            <a:r>
              <a:rPr lang="en-US" i="1" smtClean="0"/>
              <a:t>examples</a:t>
            </a:r>
            <a:r>
              <a:rPr lang="en-US" smtClean="0"/>
              <a:t>.  They are to me of paramount importance.  Every time I learn a new concept I look for examples … </a:t>
            </a:r>
            <a:r>
              <a:rPr lang="en-US" sz="2000" smtClean="0"/>
              <a:t>(Halmos 1985).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755650" y="260350"/>
            <a:ext cx="7772400" cy="1470025"/>
          </a:xfrm>
        </p:spPr>
        <p:txBody>
          <a:bodyPr/>
          <a:lstStyle/>
          <a:p>
            <a:pPr eaLnBrk="1" hangingPunct="1">
              <a:defRPr/>
            </a:pPr>
            <a:endParaRPr lang="en-US" smtClean="0"/>
          </a:p>
        </p:txBody>
      </p:sp>
      <p:sp>
        <p:nvSpPr>
          <p:cNvPr id="71683" name="Rectangle 3"/>
          <p:cNvSpPr>
            <a:spLocks noGrp="1" noChangeArrowheads="1"/>
          </p:cNvSpPr>
          <p:nvPr>
            <p:ph type="subTitle" idx="1"/>
          </p:nvPr>
        </p:nvSpPr>
        <p:spPr>
          <a:xfrm>
            <a:off x="1258888" y="1844675"/>
            <a:ext cx="6400800" cy="4105275"/>
          </a:xfrm>
        </p:spPr>
        <p:txBody>
          <a:bodyPr/>
          <a:lstStyle/>
          <a:p>
            <a:pPr eaLnBrk="1" hangingPunct="1">
              <a:defRPr/>
            </a:pPr>
            <a:r>
              <a:rPr lang="en-GB" sz="3600" smtClean="0"/>
              <a:t>2, 4, 6, 8 … </a:t>
            </a:r>
          </a:p>
          <a:p>
            <a:pPr eaLnBrk="1" hangingPunct="1">
              <a:defRPr/>
            </a:pPr>
            <a:endParaRPr lang="en-GB" sz="3600" smtClean="0"/>
          </a:p>
          <a:p>
            <a:pPr eaLnBrk="1" hangingPunct="1">
              <a:defRPr/>
            </a:pPr>
            <a:r>
              <a:rPr lang="en-GB" sz="3600" smtClean="0"/>
              <a:t>2, 5, 8, 11 …</a:t>
            </a:r>
          </a:p>
          <a:p>
            <a:pPr eaLnBrk="1" hangingPunct="1">
              <a:defRPr/>
            </a:pPr>
            <a:endParaRPr lang="en-GB" sz="3600" smtClean="0"/>
          </a:p>
          <a:p>
            <a:pPr eaLnBrk="1" hangingPunct="1">
              <a:defRPr/>
            </a:pPr>
            <a:r>
              <a:rPr lang="en-GB" sz="3600" smtClean="0"/>
              <a:t>2, 23, 44, 65 …</a:t>
            </a:r>
            <a:endParaRPr lang="en-US" sz="36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a:xfrm>
            <a:off x="323850" y="-571500"/>
            <a:ext cx="8229600" cy="1143000"/>
          </a:xfrm>
        </p:spPr>
        <p:txBody>
          <a:bodyPr/>
          <a:lstStyle/>
          <a:p>
            <a:pPr eaLnBrk="1" hangingPunct="1">
              <a:defRPr/>
            </a:pPr>
            <a:endParaRPr lang="en-US" smtClean="0"/>
          </a:p>
        </p:txBody>
      </p:sp>
      <p:sp>
        <p:nvSpPr>
          <p:cNvPr id="63491" name="Rectangle 3"/>
          <p:cNvSpPr>
            <a:spLocks noGrp="1" noRot="1" noChangeArrowheads="1"/>
          </p:cNvSpPr>
          <p:nvPr>
            <p:ph type="body" idx="1"/>
          </p:nvPr>
        </p:nvSpPr>
        <p:spPr/>
        <p:txBody>
          <a:bodyPr/>
          <a:lstStyle/>
          <a:p>
            <a:pPr eaLnBrk="1" hangingPunct="1">
              <a:buFont typeface="Arial" charset="0"/>
              <a:buNone/>
              <a:defRPr/>
            </a:pPr>
            <a:r>
              <a:rPr lang="en-US" smtClean="0"/>
              <a:t>	On arriving at any new rule or process, the student should work a number of examples sufficient to prove to himself that he understands and can apply the rule or process in question…. He may choose an example for himself, and his previous knowledge will suggest some method of proving whether his result is true or not. </a:t>
            </a:r>
            <a:r>
              <a:rPr lang="en-US" sz="2000" smtClean="0"/>
              <a:t>(De Morgan 1831).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endParaRPr lang="en-US" smtClean="0"/>
          </a:p>
        </p:txBody>
      </p:sp>
      <p:sp>
        <p:nvSpPr>
          <p:cNvPr id="133123" name="Rectangle 3"/>
          <p:cNvSpPr>
            <a:spLocks noGrp="1" noRot="1" noChangeArrowheads="1"/>
          </p:cNvSpPr>
          <p:nvPr>
            <p:ph type="body" idx="1"/>
          </p:nvPr>
        </p:nvSpPr>
        <p:spPr/>
        <p:txBody>
          <a:bodyPr/>
          <a:lstStyle/>
          <a:p>
            <a:pPr eaLnBrk="1" hangingPunct="1">
              <a:defRPr/>
            </a:pPr>
            <a:endParaRPr lang="en-GB" smtClean="0"/>
          </a:p>
          <a:p>
            <a:pPr eaLnBrk="1" hangingPunct="1">
              <a:defRPr/>
            </a:pPr>
            <a:r>
              <a:rPr lang="en-GB" smtClean="0"/>
              <a:t>Make up a similar sequence of your own for which your neighbour will find the sum of the first five terms.</a:t>
            </a:r>
            <a:br>
              <a:rPr lang="en-GB" smtClean="0"/>
            </a:br>
            <a:endParaRPr lang="en-GB" smtClean="0"/>
          </a:p>
          <a:p>
            <a:pPr eaLnBrk="1" hangingPunct="1">
              <a:buFont typeface="Arial" charset="0"/>
              <a:buNone/>
              <a:defRPr/>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11188" y="0"/>
            <a:ext cx="7772400" cy="1470025"/>
          </a:xfrm>
        </p:spPr>
        <p:txBody>
          <a:bodyPr/>
          <a:lstStyle/>
          <a:p>
            <a:pPr eaLnBrk="1" hangingPunct="1">
              <a:defRPr/>
            </a:pPr>
            <a:endParaRPr lang="en-US" smtClean="0"/>
          </a:p>
        </p:txBody>
      </p:sp>
      <p:sp>
        <p:nvSpPr>
          <p:cNvPr id="73731" name="Rectangle 3"/>
          <p:cNvSpPr>
            <a:spLocks noGrp="1" noChangeArrowheads="1"/>
          </p:cNvSpPr>
          <p:nvPr>
            <p:ph type="subTitle" idx="1"/>
          </p:nvPr>
        </p:nvSpPr>
        <p:spPr>
          <a:xfrm>
            <a:off x="1371600" y="1700213"/>
            <a:ext cx="6400800" cy="3938587"/>
          </a:xfrm>
        </p:spPr>
        <p:txBody>
          <a:bodyPr/>
          <a:lstStyle/>
          <a:p>
            <a:pPr eaLnBrk="1" hangingPunct="1">
              <a:defRPr/>
            </a:pPr>
            <a:r>
              <a:rPr lang="en-GB" sz="3600" smtClean="0"/>
              <a:t>2,4,6,8 … </a:t>
            </a:r>
          </a:p>
          <a:p>
            <a:pPr eaLnBrk="1" hangingPunct="1">
              <a:defRPr/>
            </a:pPr>
            <a:endParaRPr lang="en-GB" sz="3600" smtClean="0"/>
          </a:p>
          <a:p>
            <a:pPr eaLnBrk="1" hangingPunct="1">
              <a:defRPr/>
            </a:pPr>
            <a:r>
              <a:rPr lang="en-GB" sz="3600" smtClean="0"/>
              <a:t>3,6,9,12 …</a:t>
            </a:r>
          </a:p>
          <a:p>
            <a:pPr eaLnBrk="1" hangingPunct="1">
              <a:defRPr/>
            </a:pPr>
            <a:endParaRPr lang="en-GB" sz="3600" smtClean="0"/>
          </a:p>
          <a:p>
            <a:pPr eaLnBrk="1" hangingPunct="1">
              <a:defRPr/>
            </a:pPr>
            <a:r>
              <a:rPr lang="en-GB" sz="3600" smtClean="0"/>
              <a:t>4,8,12,16 …</a:t>
            </a:r>
            <a:endParaRPr lang="en-US" sz="3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p:txBody>
          <a:bodyPr/>
          <a:lstStyle/>
          <a:p>
            <a:pPr eaLnBrk="1" hangingPunct="1">
              <a:defRPr/>
            </a:pPr>
            <a:endParaRPr lang="en-US" smtClean="0"/>
          </a:p>
        </p:txBody>
      </p:sp>
      <p:sp>
        <p:nvSpPr>
          <p:cNvPr id="135171" name="Rectangle 3"/>
          <p:cNvSpPr>
            <a:spLocks noGrp="1" noRot="1" noChangeArrowheads="1"/>
          </p:cNvSpPr>
          <p:nvPr>
            <p:ph type="body" idx="1"/>
          </p:nvPr>
        </p:nvSpPr>
        <p:spPr/>
        <p:txBody>
          <a:bodyPr/>
          <a:lstStyle/>
          <a:p>
            <a:pPr eaLnBrk="1" hangingPunct="1">
              <a:defRPr/>
            </a:pPr>
            <a:endParaRPr lang="en-GB" smtClean="0"/>
          </a:p>
          <a:p>
            <a:pPr eaLnBrk="1" hangingPunct="1">
              <a:defRPr/>
            </a:pPr>
            <a:r>
              <a:rPr lang="en-GB" smtClean="0"/>
              <a:t>Make up a similar sequence of your own for which your neighbour will find the sum of the first five terms.</a:t>
            </a:r>
            <a:br>
              <a:rPr lang="en-GB" smtClean="0"/>
            </a:br>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en-GB" smtClean="0"/>
              <a:t>Principle 1</a:t>
            </a:r>
            <a:endParaRPr lang="en-US" smtClean="0"/>
          </a:p>
        </p:txBody>
      </p:sp>
      <p:sp>
        <p:nvSpPr>
          <p:cNvPr id="47107" name="Rectangle 3"/>
          <p:cNvSpPr>
            <a:spLocks noGrp="1" noRot="1" noChangeArrowheads="1"/>
          </p:cNvSpPr>
          <p:nvPr>
            <p:ph type="body" idx="1"/>
          </p:nvPr>
        </p:nvSpPr>
        <p:spPr>
          <a:xfrm>
            <a:off x="457200" y="1219200"/>
            <a:ext cx="7727950" cy="5029200"/>
          </a:xfrm>
        </p:spPr>
        <p:txBody>
          <a:bodyPr/>
          <a:lstStyle/>
          <a:p>
            <a:pPr eaLnBrk="1" hangingPunct="1">
              <a:lnSpc>
                <a:spcPct val="90000"/>
              </a:lnSpc>
              <a:defRPr/>
            </a:pPr>
            <a:endParaRPr lang="en-GB" smtClean="0"/>
          </a:p>
          <a:p>
            <a:pPr eaLnBrk="1" hangingPunct="1">
              <a:lnSpc>
                <a:spcPct val="90000"/>
              </a:lnSpc>
              <a:defRPr/>
            </a:pPr>
            <a:r>
              <a:rPr lang="en-GB" smtClean="0"/>
              <a:t>All learners have a natural propensity to</a:t>
            </a:r>
          </a:p>
          <a:p>
            <a:pPr lvl="1" eaLnBrk="1" hangingPunct="1">
              <a:lnSpc>
                <a:spcPct val="90000"/>
              </a:lnSpc>
              <a:defRPr/>
            </a:pPr>
            <a:r>
              <a:rPr lang="en-GB" smtClean="0"/>
              <a:t>see patterns,</a:t>
            </a:r>
          </a:p>
          <a:p>
            <a:pPr lvl="1" eaLnBrk="1" hangingPunct="1">
              <a:lnSpc>
                <a:spcPct val="90000"/>
              </a:lnSpc>
              <a:defRPr/>
            </a:pPr>
            <a:r>
              <a:rPr lang="en-GB" smtClean="0"/>
              <a:t>to seek structure,</a:t>
            </a:r>
          </a:p>
          <a:p>
            <a:pPr lvl="1" eaLnBrk="1" hangingPunct="1">
              <a:lnSpc>
                <a:spcPct val="90000"/>
              </a:lnSpc>
              <a:defRPr/>
            </a:pPr>
            <a:r>
              <a:rPr lang="en-GB" smtClean="0"/>
              <a:t>classify,</a:t>
            </a:r>
          </a:p>
          <a:p>
            <a:pPr lvl="1" eaLnBrk="1" hangingPunct="1">
              <a:lnSpc>
                <a:spcPct val="90000"/>
              </a:lnSpc>
              <a:defRPr/>
            </a:pPr>
            <a:r>
              <a:rPr lang="en-GB" smtClean="0"/>
              <a:t>generalise …. </a:t>
            </a:r>
          </a:p>
          <a:p>
            <a:pPr eaLnBrk="1" hangingPunct="1">
              <a:lnSpc>
                <a:spcPct val="90000"/>
              </a:lnSpc>
              <a:defRPr/>
            </a:pPr>
            <a:endParaRPr lang="en-GB" smtClean="0"/>
          </a:p>
          <a:p>
            <a:pPr eaLnBrk="1" hangingPunct="1">
              <a:lnSpc>
                <a:spcPct val="90000"/>
              </a:lnSpc>
              <a:defRPr/>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ctrTitle"/>
          </p:nvPr>
        </p:nvSpPr>
        <p:spPr>
          <a:xfrm>
            <a:off x="539750" y="0"/>
            <a:ext cx="7772400" cy="1470025"/>
          </a:xfrm>
        </p:spPr>
        <p:txBody>
          <a:bodyPr/>
          <a:lstStyle/>
          <a:p>
            <a:pPr eaLnBrk="1" hangingPunct="1">
              <a:defRPr/>
            </a:pPr>
            <a:endParaRPr lang="en-US" smtClean="0"/>
          </a:p>
        </p:txBody>
      </p:sp>
      <p:sp>
        <p:nvSpPr>
          <p:cNvPr id="137219" name="Rectangle 3"/>
          <p:cNvSpPr>
            <a:spLocks noGrp="1" noChangeArrowheads="1"/>
          </p:cNvSpPr>
          <p:nvPr>
            <p:ph type="subTitle" idx="1"/>
          </p:nvPr>
        </p:nvSpPr>
        <p:spPr>
          <a:xfrm>
            <a:off x="1042988" y="2060575"/>
            <a:ext cx="6400800" cy="4032250"/>
          </a:xfrm>
        </p:spPr>
        <p:txBody>
          <a:bodyPr/>
          <a:lstStyle/>
          <a:p>
            <a:pPr eaLnBrk="1" hangingPunct="1">
              <a:defRPr/>
            </a:pPr>
            <a:r>
              <a:rPr lang="en-GB" sz="3600" smtClean="0"/>
              <a:t>2,4,6,8 … </a:t>
            </a:r>
          </a:p>
          <a:p>
            <a:pPr eaLnBrk="1" hangingPunct="1">
              <a:defRPr/>
            </a:pPr>
            <a:endParaRPr lang="en-GB" sz="3600" smtClean="0"/>
          </a:p>
          <a:p>
            <a:pPr eaLnBrk="1" hangingPunct="1">
              <a:defRPr/>
            </a:pPr>
            <a:r>
              <a:rPr lang="en-GB" sz="3600" smtClean="0"/>
              <a:t>5,7,9,11 …</a:t>
            </a:r>
          </a:p>
          <a:p>
            <a:pPr eaLnBrk="1" hangingPunct="1">
              <a:defRPr/>
            </a:pPr>
            <a:endParaRPr lang="en-GB" sz="3600" smtClean="0"/>
          </a:p>
          <a:p>
            <a:pPr eaLnBrk="1" hangingPunct="1">
              <a:defRPr/>
            </a:pPr>
            <a:r>
              <a:rPr lang="en-GB" sz="3600" smtClean="0"/>
              <a:t>9,11,13,15 …</a:t>
            </a:r>
            <a:endParaRPr lang="en-US" sz="3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a:themeElements>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118</TotalTime>
  <Words>794</Words>
  <Application>Microsoft Office PowerPoint</Application>
  <PresentationFormat>On-screen Show (4:3)</PresentationFormat>
  <Paragraphs>204</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Tahoma</vt:lpstr>
      <vt:lpstr>Arial</vt:lpstr>
      <vt:lpstr>Wingdings</vt:lpstr>
      <vt:lpstr>Chalkboard</vt:lpstr>
      <vt:lpstr>ＭＳ Ｐゴシック</vt:lpstr>
      <vt:lpstr>Compass</vt:lpstr>
      <vt:lpstr>Exploring example spaces:  what are they like and how do we move around them?</vt:lpstr>
      <vt:lpstr>Slide 2</vt:lpstr>
      <vt:lpstr>Slide 3</vt:lpstr>
      <vt:lpstr>Slide 4</vt:lpstr>
      <vt:lpstr>Slide 5</vt:lpstr>
      <vt:lpstr>Slide 6</vt:lpstr>
      <vt:lpstr>Slide 7</vt:lpstr>
      <vt:lpstr>Principle 1</vt:lpstr>
      <vt:lpstr>Slide 9</vt:lpstr>
      <vt:lpstr>Slide 10</vt:lpstr>
      <vt:lpstr>Slide 11</vt:lpstr>
      <vt:lpstr>Principle 2</vt:lpstr>
      <vt:lpstr>The largest …</vt:lpstr>
      <vt:lpstr>Principle 3</vt:lpstr>
      <vt:lpstr>Slide 15</vt:lpstr>
      <vt:lpstr>Principle 4</vt:lpstr>
      <vt:lpstr>Slide 17</vt:lpstr>
      <vt:lpstr>Slide 18</vt:lpstr>
      <vt:lpstr>Principle 5</vt:lpstr>
      <vt:lpstr>Example of what?</vt:lpstr>
      <vt:lpstr>Principle 6</vt:lpstr>
      <vt:lpstr>Sorting examples</vt:lpstr>
      <vt:lpstr>Principle 7</vt:lpstr>
      <vt:lpstr>Slide 24</vt:lpstr>
      <vt:lpstr>Slide 25</vt:lpstr>
      <vt:lpstr>Principle 8</vt:lpstr>
      <vt:lpstr>Examples of methods</vt:lpstr>
      <vt:lpstr>Slide 28</vt:lpstr>
      <vt:lpstr>Slide 29</vt:lpstr>
      <vt:lpstr>Slide 30</vt:lpstr>
      <vt:lpstr>Principle 1</vt:lpstr>
      <vt:lpstr>Principle 2</vt:lpstr>
      <vt:lpstr>Principle 3</vt:lpstr>
      <vt:lpstr>Principle 4</vt:lpstr>
      <vt:lpstr>Principle 5</vt:lpstr>
      <vt:lpstr>Principle 6</vt:lpstr>
      <vt:lpstr>Principle 7</vt:lpstr>
      <vt:lpstr>Principle 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dc:creator>
  <cp:lastModifiedBy>Anne Watson</cp:lastModifiedBy>
  <cp:revision>9</cp:revision>
  <dcterms:created xsi:type="dcterms:W3CDTF">2004-08-11T13:47:05Z</dcterms:created>
  <dcterms:modified xsi:type="dcterms:W3CDTF">2015-10-31T09:02:19Z</dcterms:modified>
</cp:coreProperties>
</file>