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58" r:id="rId3"/>
    <p:sldId id="301" r:id="rId4"/>
    <p:sldId id="300" r:id="rId5"/>
    <p:sldId id="394" r:id="rId6"/>
    <p:sldId id="389" r:id="rId7"/>
    <p:sldId id="393" r:id="rId8"/>
    <p:sldId id="266" r:id="rId9"/>
    <p:sldId id="267" r:id="rId10"/>
    <p:sldId id="259" r:id="rId11"/>
    <p:sldId id="326" r:id="rId12"/>
    <p:sldId id="329" r:id="rId13"/>
    <p:sldId id="260" r:id="rId14"/>
    <p:sldId id="261" r:id="rId15"/>
    <p:sldId id="378" r:id="rId16"/>
    <p:sldId id="324" r:id="rId17"/>
    <p:sldId id="274" r:id="rId18"/>
    <p:sldId id="375" r:id="rId19"/>
    <p:sldId id="299" r:id="rId20"/>
    <p:sldId id="376" r:id="rId21"/>
    <p:sldId id="373" r:id="rId22"/>
    <p:sldId id="374" r:id="rId23"/>
    <p:sldId id="302" r:id="rId24"/>
    <p:sldId id="303" r:id="rId25"/>
    <p:sldId id="279" r:id="rId26"/>
    <p:sldId id="323" r:id="rId27"/>
    <p:sldId id="286" r:id="rId28"/>
    <p:sldId id="287" r:id="rId29"/>
    <p:sldId id="304" r:id="rId30"/>
    <p:sldId id="290" r:id="rId31"/>
    <p:sldId id="275" r:id="rId32"/>
    <p:sldId id="282" r:id="rId33"/>
    <p:sldId id="380" r:id="rId34"/>
    <p:sldId id="379" r:id="rId35"/>
    <p:sldId id="381" r:id="rId36"/>
    <p:sldId id="297" r:id="rId37"/>
    <p:sldId id="288" r:id="rId38"/>
    <p:sldId id="388" r:id="rId39"/>
    <p:sldId id="390" r:id="rId40"/>
    <p:sldId id="391" r:id="rId41"/>
    <p:sldId id="385" r:id="rId42"/>
    <p:sldId id="383" r:id="rId43"/>
    <p:sldId id="386" r:id="rId44"/>
    <p:sldId id="387" r:id="rId45"/>
    <p:sldId id="384" r:id="rId46"/>
    <p:sldId id="38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1D9"/>
    <a:srgbClr val="0432FF"/>
    <a:srgbClr val="FFF9E8"/>
    <a:srgbClr val="FFF8EA"/>
    <a:srgbClr val="FFF1BF"/>
    <a:srgbClr val="FFF5C4"/>
    <a:srgbClr val="FCF3A7"/>
    <a:srgbClr val="FFF8E9"/>
    <a:srgbClr val="855F33"/>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364"/>
    <p:restoredTop sz="94712"/>
  </p:normalViewPr>
  <p:slideViewPr>
    <p:cSldViewPr snapToGrid="0" snapToObjects="1">
      <p:cViewPr varScale="1">
        <p:scale>
          <a:sx n="74" d="100"/>
          <a:sy n="74" d="100"/>
        </p:scale>
        <p:origin x="176" y="1160"/>
      </p:cViewPr>
      <p:guideLst/>
    </p:cSldViewPr>
  </p:slideViewPr>
  <p:outlineViewPr>
    <p:cViewPr>
      <p:scale>
        <a:sx n="33" d="100"/>
        <a:sy n="33" d="100"/>
      </p:scale>
      <p:origin x="0" y="-4488"/>
    </p:cViewPr>
  </p:outlineViewPr>
  <p:notesTextViewPr>
    <p:cViewPr>
      <p:scale>
        <a:sx n="1" d="1"/>
        <a:sy n="1" d="1"/>
      </p:scale>
      <p:origin x="0" y="0"/>
    </p:cViewPr>
  </p:notesTextViewPr>
  <p:sorterViewPr>
    <p:cViewPr>
      <p:scale>
        <a:sx n="68" d="100"/>
        <a:sy n="6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836D-B0CF-D94A-86DB-32DAECE4C346}" type="datetimeFigureOut">
              <a:rPr lang="en-GB" smtClean="0"/>
              <a:t>12/09/2022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38976-516C-4447-B9E0-F21B8CB8D0EA}" type="slidenum">
              <a:rPr lang="en-GB" smtClean="0"/>
              <a:t>‹#›</a:t>
            </a:fld>
            <a:endParaRPr lang="en-GB"/>
          </a:p>
        </p:txBody>
      </p:sp>
    </p:spTree>
    <p:extLst>
      <p:ext uri="{BB962C8B-B14F-4D97-AF65-F5344CB8AC3E}">
        <p14:creationId xmlns:p14="http://schemas.microsoft.com/office/powerpoint/2010/main" val="392313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38976-516C-4447-B9E0-F21B8CB8D0EA}" type="slidenum">
              <a:rPr lang="en-GB" smtClean="0"/>
              <a:t>6</a:t>
            </a:fld>
            <a:endParaRPr lang="en-GB"/>
          </a:p>
        </p:txBody>
      </p:sp>
    </p:spTree>
    <p:extLst>
      <p:ext uri="{BB962C8B-B14F-4D97-AF65-F5344CB8AC3E}">
        <p14:creationId xmlns:p14="http://schemas.microsoft.com/office/powerpoint/2010/main" val="2028246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2DC162C8-F474-A74E-A4B8-5AADB1CB8822}"/>
              </a:ext>
            </a:extLst>
          </p:cNvPr>
          <p:cNvSpPr>
            <a:spLocks noGrp="1" noRot="1" noChangeAspect="1" noChangeArrowheads="1"/>
          </p:cNvSpPr>
          <p:nvPr>
            <p:ph type="sldImg"/>
          </p:nvPr>
        </p:nvSpPr>
        <p:spPr>
          <a:solidFill>
            <a:srgbClr val="FFFFFF"/>
          </a:solidFill>
          <a:ln/>
        </p:spPr>
      </p:sp>
      <p:sp>
        <p:nvSpPr>
          <p:cNvPr id="71683" name="Rectangle 2">
            <a:extLst>
              <a:ext uri="{FF2B5EF4-FFF2-40B4-BE49-F238E27FC236}">
                <a16:creationId xmlns:a16="http://schemas.microsoft.com/office/drawing/2014/main" id="{F07BA5DA-198E-2C40-BB94-3469EBE9DE8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Need to break into this ‘shell’</a:t>
            </a:r>
          </a:p>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Using the previous ‘examples’, we can explore some pedagogic tactics</a:t>
            </a:r>
            <a:endParaRPr lang="en-US" altLang="en-US">
              <a:latin typeface="Lucida Grande" panose="020B0600040502020204" pitchFamily="34" charset="0"/>
              <a:ea typeface="ＭＳ Ｐゴシック" panose="020B0600070205080204" pitchFamily="34" charset="-128"/>
              <a:cs typeface="Lucida Grande" panose="020B0600040502020204" pitchFamily="34" charset="0"/>
              <a:sym typeface="Lucida Grande" panose="020B0600040502020204" pitchFamily="34" charset="0"/>
            </a:endParaRPr>
          </a:p>
          <a:p>
            <a:endParaRPr lang="en-US" altLang="en-US">
              <a:latin typeface="Lucida Grande" panose="020B0600040502020204" pitchFamily="34" charset="0"/>
              <a:ea typeface="ＭＳ Ｐゴシック" panose="020B0600070205080204" pitchFamily="34" charset="-128"/>
              <a:cs typeface="Lucida Grande" panose="020B0600040502020204" pitchFamily="34" charset="0"/>
              <a:sym typeface="Lucida Grande" panose="020B06000405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38976-516C-4447-B9E0-F21B8CB8D0EA}" type="slidenum">
              <a:rPr lang="en-GB" smtClean="0"/>
              <a:t>7</a:t>
            </a:fld>
            <a:endParaRPr lang="en-GB"/>
          </a:p>
        </p:txBody>
      </p:sp>
    </p:spTree>
    <p:extLst>
      <p:ext uri="{BB962C8B-B14F-4D97-AF65-F5344CB8AC3E}">
        <p14:creationId xmlns:p14="http://schemas.microsoft.com/office/powerpoint/2010/main" val="207435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42972CE7-CBC3-9344-B3E8-07AE85F0D717}"/>
              </a:ext>
            </a:extLst>
          </p:cNvPr>
          <p:cNvSpPr>
            <a:spLocks noGrp="1" noRot="1" noChangeAspect="1" noChangeArrowheads="1"/>
          </p:cNvSpPr>
          <p:nvPr>
            <p:ph type="sldImg"/>
          </p:nvPr>
        </p:nvSpPr>
        <p:spPr>
          <a:solidFill>
            <a:srgbClr val="FFFFFF"/>
          </a:solidFill>
          <a:ln/>
        </p:spPr>
      </p:sp>
      <p:sp>
        <p:nvSpPr>
          <p:cNvPr id="44035" name="Rectangle 2">
            <a:extLst>
              <a:ext uri="{FF2B5EF4-FFF2-40B4-BE49-F238E27FC236}">
                <a16:creationId xmlns:a16="http://schemas.microsoft.com/office/drawing/2014/main" id="{38ABE974-A502-154E-BE31-0E21B7DF28B4}"/>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Lucida Grande" panose="020B0600040502020204" pitchFamily="34" charset="0"/>
                <a:ea typeface="ＭＳ Ｐゴシック" panose="020B0600070205080204" pitchFamily="34" charset="-128"/>
                <a:cs typeface="Lucida Grande" panose="020B0600040502020204" pitchFamily="34" charset="0"/>
                <a:sym typeface="Lucida Grande" panose="020B0600040502020204" pitchFamily="34" charset="0"/>
              </a:rPr>
              <a:t>These are Oxford ugs starting their 2nd year in mathematics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a:t>
            </a:r>
            <a:r>
              <a:rPr lang="en-GB" err="1"/>
              <a:t>www.adelaide.edu.au</a:t>
            </a:r>
            <a:r>
              <a:rPr lang="en-GB"/>
              <a:t>/</a:t>
            </a:r>
            <a:r>
              <a:rPr lang="en-GB" err="1"/>
              <a:t>mathslearning</a:t>
            </a:r>
            <a:r>
              <a:rPr lang="en-GB"/>
              <a:t>/resources/maths1a/maths1a-examples-calc-diff.pdf</a:t>
            </a:r>
          </a:p>
        </p:txBody>
      </p:sp>
      <p:sp>
        <p:nvSpPr>
          <p:cNvPr id="4" name="Slide Number Placeholder 3"/>
          <p:cNvSpPr>
            <a:spLocks noGrp="1"/>
          </p:cNvSpPr>
          <p:nvPr>
            <p:ph type="sldNum" sz="quarter" idx="10"/>
          </p:nvPr>
        </p:nvSpPr>
        <p:spPr/>
        <p:txBody>
          <a:bodyPr/>
          <a:lstStyle/>
          <a:p>
            <a:pPr>
              <a:defRPr/>
            </a:pPr>
            <a:fld id="{509DEAFB-C6C6-9E48-9776-37D73C04362D}" type="slidenum">
              <a:rPr lang="en-US" smtClean="0"/>
              <a:pPr>
                <a:defRPr/>
              </a:pPr>
              <a:t>11</a:t>
            </a:fld>
            <a:endParaRPr lang="en-US"/>
          </a:p>
        </p:txBody>
      </p:sp>
    </p:spTree>
    <p:extLst>
      <p:ext uri="{BB962C8B-B14F-4D97-AF65-F5344CB8AC3E}">
        <p14:creationId xmlns:p14="http://schemas.microsoft.com/office/powerpoint/2010/main" val="171498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a:t>
            </a:r>
            <a:r>
              <a:rPr lang="en-GB" err="1"/>
              <a:t>tutorial.math.lamar.edu</a:t>
            </a:r>
            <a:r>
              <a:rPr lang="en-GB"/>
              <a:t>/Problems/</a:t>
            </a:r>
            <a:r>
              <a:rPr lang="en-GB" err="1"/>
              <a:t>CalcII</a:t>
            </a:r>
            <a:r>
              <a:rPr lang="en-GB"/>
              <a:t>/ArcLength.aspx</a:t>
            </a:r>
          </a:p>
        </p:txBody>
      </p:sp>
      <p:sp>
        <p:nvSpPr>
          <p:cNvPr id="4" name="Slide Number Placeholder 3"/>
          <p:cNvSpPr>
            <a:spLocks noGrp="1"/>
          </p:cNvSpPr>
          <p:nvPr>
            <p:ph type="sldNum" sz="quarter" idx="10"/>
          </p:nvPr>
        </p:nvSpPr>
        <p:spPr/>
        <p:txBody>
          <a:bodyPr/>
          <a:lstStyle/>
          <a:p>
            <a:pPr>
              <a:defRPr/>
            </a:pPr>
            <a:fld id="{509DEAFB-C6C6-9E48-9776-37D73C04362D}" type="slidenum">
              <a:rPr lang="en-US" smtClean="0"/>
              <a:pPr>
                <a:defRPr/>
              </a:pPr>
              <a:t>12</a:t>
            </a:fld>
            <a:endParaRPr lang="en-US"/>
          </a:p>
        </p:txBody>
      </p:sp>
    </p:spTree>
    <p:extLst>
      <p:ext uri="{BB962C8B-B14F-4D97-AF65-F5344CB8AC3E}">
        <p14:creationId xmlns:p14="http://schemas.microsoft.com/office/powerpoint/2010/main" val="2183201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a:extLst>
              <a:ext uri="{FF2B5EF4-FFF2-40B4-BE49-F238E27FC236}">
                <a16:creationId xmlns:a16="http://schemas.microsoft.com/office/drawing/2014/main" id="{807771FF-52BE-3640-A1D8-A14A06A5E679}"/>
              </a:ext>
            </a:extLst>
          </p:cNvPr>
          <p:cNvSpPr>
            <a:spLocks noGrp="1" noRot="1" noChangeAspect="1" noChangeArrowheads="1"/>
          </p:cNvSpPr>
          <p:nvPr>
            <p:ph type="sldImg"/>
          </p:nvPr>
        </p:nvSpPr>
        <p:spPr>
          <a:solidFill>
            <a:srgbClr val="FFFFFF"/>
          </a:solidFill>
          <a:ln/>
        </p:spPr>
      </p:sp>
      <p:sp>
        <p:nvSpPr>
          <p:cNvPr id="59395" name="Rectangle 2">
            <a:extLst>
              <a:ext uri="{FF2B5EF4-FFF2-40B4-BE49-F238E27FC236}">
                <a16:creationId xmlns:a16="http://schemas.microsoft.com/office/drawing/2014/main" id="{2F932DEC-8231-0549-95B8-43C71C03A29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Aim is to impose a constraint which is contrary to implicit assumptions made by learners in order to enrich and expand their example space: quadratic &amp; cubic are possible; quartic is not.</a:t>
            </a:r>
          </a:p>
          <a:p>
            <a:endParaRPr lang="en-US" altLang="en-US" sz="1800">
              <a:latin typeface="Chalkboard" panose="03050602040202020205" pitchFamily="66" charset="77"/>
              <a:ea typeface="ＭＳ Ｐゴシック" panose="020B0600070205080204" pitchFamily="34" charset="-128"/>
              <a:sym typeface="Chalkboard" panose="03050602040202020205" pitchFamily="66" charset="77"/>
            </a:endParaRPr>
          </a:p>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In fact, for any polynomial with distinct real roots, the sum of the cotangents of the root slopes is always zero! More generally, if a line of slope m cuts a polynomial of degree d in d distinct points, the sum of the cotangents of the angles between the tangents at the cutting points and the straight line is md.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a:extLst>
              <a:ext uri="{FF2B5EF4-FFF2-40B4-BE49-F238E27FC236}">
                <a16:creationId xmlns:a16="http://schemas.microsoft.com/office/drawing/2014/main" id="{A9896512-F4B3-4E41-9E3F-1D308310B698}"/>
              </a:ext>
            </a:extLst>
          </p:cNvPr>
          <p:cNvSpPr>
            <a:spLocks noGrp="1" noRot="1" noChangeAspect="1" noChangeArrowheads="1"/>
          </p:cNvSpPr>
          <p:nvPr>
            <p:ph type="sldImg"/>
          </p:nvPr>
        </p:nvSpPr>
        <p:spPr>
          <a:solidFill>
            <a:srgbClr val="FFFFFF"/>
          </a:solidFill>
          <a:ln/>
        </p:spPr>
      </p:sp>
      <p:sp>
        <p:nvSpPr>
          <p:cNvPr id="67587" name="Rectangle 2">
            <a:extLst>
              <a:ext uri="{FF2B5EF4-FFF2-40B4-BE49-F238E27FC236}">
                <a16:creationId xmlns:a16="http://schemas.microsoft.com/office/drawing/2014/main" id="{AD9930A4-6684-F143-9906-478FE76EAE3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Example of reversing or undoing something which is familiar as a doing</a:t>
            </a:r>
          </a:p>
          <a:p>
            <a:endParaRPr lang="en-US" altLang="en-US" sz="1800">
              <a:latin typeface="Chalkboard" panose="03050602040202020205" pitchFamily="66" charset="77"/>
              <a:ea typeface="ＭＳ Ｐゴシック" panose="020B0600070205080204" pitchFamily="34" charset="-128"/>
              <a:sym typeface="Chalkboard" panose="03050602040202020205" pitchFamily="66" charset="77"/>
            </a:endParaRPr>
          </a:p>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Some learners tried preserving the difference between the limits(!) despite associating integral with area</a:t>
            </a:r>
          </a:p>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Some immediately multiplied by a constant, but others did not</a:t>
            </a:r>
          </a:p>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Some altered the linear function; some went to sin(x)</a:t>
            </a:r>
          </a:p>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some revealed uncertainty between integral and area and negative area.</a:t>
            </a:r>
          </a:p>
          <a:p>
            <a:endParaRPr lang="en-US" altLang="en-US" sz="1800">
              <a:latin typeface="Chalkboard" panose="03050602040202020205" pitchFamily="66" charset="77"/>
              <a:ea typeface="ＭＳ Ｐゴシック" panose="020B0600070205080204" pitchFamily="34" charset="-128"/>
              <a:sym typeface="Chalkboard" panose="03050602040202020205" pitchFamily="66" charset="77"/>
            </a:endParaRPr>
          </a:p>
          <a:p>
            <a:r>
              <a:rPr lang="en-US" altLang="en-US" sz="1800">
                <a:latin typeface="Chalkboard" panose="03050602040202020205" pitchFamily="66" charset="77"/>
                <a:ea typeface="ＭＳ Ｐゴシック" panose="020B0600070205080204" pitchFamily="34" charset="-128"/>
                <a:sym typeface="Chalkboard" panose="03050602040202020205" pitchFamily="66" charset="77"/>
              </a:rPr>
              <a:t>Have you ever found that students don’t recognise when a theorem can be applied (or else apply it when it is not applicable)?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F06BFA6F-7F58-9644-B6BE-526F83CD53B0}"/>
              </a:ext>
            </a:extLst>
          </p:cNvPr>
          <p:cNvSpPr>
            <a:spLocks noGrp="1" noRot="1" noChangeAspect="1" noChangeArrowheads="1"/>
          </p:cNvSpPr>
          <p:nvPr>
            <p:ph type="sldImg"/>
          </p:nvPr>
        </p:nvSpPr>
        <p:spPr>
          <a:solidFill>
            <a:srgbClr val="FFFFFF"/>
          </a:solidFill>
          <a:ln/>
        </p:spPr>
      </p:sp>
      <p:sp>
        <p:nvSpPr>
          <p:cNvPr id="79875" name="Rectangle 2">
            <a:extLst>
              <a:ext uri="{FF2B5EF4-FFF2-40B4-BE49-F238E27FC236}">
                <a16:creationId xmlns:a16="http://schemas.microsoft.com/office/drawing/2014/main" id="{B52D5BEC-4132-E54C-9B71-6D8A34FBB135}"/>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Lucida Grande" panose="020B0600040502020204" pitchFamily="34" charset="0"/>
                <a:ea typeface="ＭＳ Ｐゴシック" panose="020B0600070205080204" pitchFamily="34" charset="-128"/>
                <a:cs typeface="Lucida Grande" panose="020B0600040502020204" pitchFamily="34" charset="0"/>
                <a:sym typeface="Lucida Grande" panose="020B0600040502020204" pitchFamily="34" charset="0"/>
              </a:rPr>
              <a:t>f(x) = 2x+1 + h(x)(x-3)^2 for any h(x) with a limit at 3.</a:t>
            </a:r>
          </a:p>
          <a:p>
            <a:r>
              <a:rPr lang="en-US" altLang="en-US">
                <a:latin typeface="Lucida Grande" panose="020B0600040502020204" pitchFamily="34" charset="0"/>
                <a:ea typeface="ＭＳ Ｐゴシック" panose="020B0600070205080204" pitchFamily="34" charset="-128"/>
                <a:cs typeface="Lucida Grande" panose="020B0600040502020204" pitchFamily="34" charset="0"/>
                <a:sym typeface="Lucida Grande" panose="020B0600040502020204" pitchFamily="34" charset="0"/>
              </a:rPr>
              <a:t>f’(3) = 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01499620-FA16-9E41-B411-E67DC3F4816B}"/>
              </a:ext>
            </a:extLst>
          </p:cNvPr>
          <p:cNvSpPr>
            <a:spLocks noGrp="1" noRot="1" noChangeAspect="1" noChangeArrowheads="1"/>
          </p:cNvSpPr>
          <p:nvPr>
            <p:ph type="sldImg"/>
          </p:nvPr>
        </p:nvSpPr>
        <p:spPr>
          <a:solidFill>
            <a:srgbClr val="FFFFFF"/>
          </a:solidFill>
          <a:ln/>
        </p:spPr>
      </p:sp>
      <p:sp>
        <p:nvSpPr>
          <p:cNvPr id="81923" name="Rectangle 2">
            <a:extLst>
              <a:ext uri="{FF2B5EF4-FFF2-40B4-BE49-F238E27FC236}">
                <a16:creationId xmlns:a16="http://schemas.microsoft.com/office/drawing/2014/main" id="{96B86911-B5BE-E24D-8A34-78C62933F3F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Lucida Grande" panose="020B0600040502020204" pitchFamily="34" charset="0"/>
                <a:ea typeface="ＭＳ Ｐゴシック" panose="020B0600070205080204" pitchFamily="34" charset="-128"/>
                <a:cs typeface="Lucida Grande" panose="020B0600040502020204" pitchFamily="34" charset="0"/>
                <a:sym typeface="Lucida Grande" panose="020B0600040502020204" pitchFamily="34" charset="0"/>
              </a:rPr>
              <a:t>Alternatives:</a:t>
            </a:r>
          </a:p>
          <a:p>
            <a:endParaRPr lang="en-US" altLang="en-US">
              <a:latin typeface="Lucida Grande" panose="020B0600040502020204" pitchFamily="34" charset="0"/>
              <a:ea typeface="ＭＳ Ｐゴシック" panose="020B0600070205080204" pitchFamily="34" charset="-128"/>
              <a:cs typeface="Lucida Grande" panose="020B0600040502020204" pitchFamily="34" charset="0"/>
              <a:sym typeface="Lucida Grande" panose="020B0600040502020204" pitchFamily="34" charset="0"/>
            </a:endParaRPr>
          </a:p>
          <a:p>
            <a:r>
              <a:rPr lang="en-US" altLang="en-US">
                <a:latin typeface="Lucida Grande" panose="020B0600040502020204" pitchFamily="34" charset="0"/>
                <a:ea typeface="ＭＳ Ｐゴシック" panose="020B0600070205080204" pitchFamily="34" charset="-128"/>
                <a:cs typeface="Lucida Grande" panose="020B0600040502020204" pitchFamily="34" charset="0"/>
                <a:sym typeface="Lucida Grande" panose="020B0600040502020204" pitchFamily="34" charset="0"/>
              </a:rPr>
              <a:t>construct an object which makes it difficult to see that it is ...</a:t>
            </a:r>
          </a:p>
          <a:p>
            <a:r>
              <a:rPr lang="en-US" altLang="en-US">
                <a:latin typeface="Lucida Grande" panose="020B0600040502020204" pitchFamily="34" charset="0"/>
                <a:ea typeface="ＭＳ Ｐゴシック" panose="020B0600070205080204" pitchFamily="34" charset="-128"/>
                <a:cs typeface="Lucida Grande" panose="020B0600040502020204" pitchFamily="34" charset="0"/>
                <a:sym typeface="Lucida Grande" panose="020B0600040502020204" pitchFamily="34" charset="0"/>
              </a:rPr>
              <a:t>an integration by parts; a use of L’Hopital; that its symmetry group is a direct product;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9/12/22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9/12/22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9/12/22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67993"/>
          </a:xfrm>
        </p:spPr>
        <p:txBody>
          <a:bodyPr anchor="t">
            <a:normAutofit/>
          </a:bodyPr>
          <a:lstStyle>
            <a:lvl1pPr>
              <a:defRPr sz="2400" b="1" i="0">
                <a:solidFill>
                  <a:schemeClr val="accent2">
                    <a:lumMod val="50000"/>
                  </a:schemeClr>
                </a:solidFill>
                <a:latin typeface="Chalkboard" charset="0"/>
                <a:ea typeface="Chalkboard" charset="0"/>
                <a:cs typeface="Chalkboard" charset="0"/>
              </a:defRPr>
            </a:lvl1pPr>
          </a:lstStyle>
          <a:p>
            <a:r>
              <a:rPr lang="en-US" dirty="0"/>
              <a:t>Click to edit Master title style</a:t>
            </a:r>
          </a:p>
        </p:txBody>
      </p:sp>
      <p:sp>
        <p:nvSpPr>
          <p:cNvPr id="3" name="Content Placeholder 2"/>
          <p:cNvSpPr>
            <a:spLocks noGrp="1"/>
          </p:cNvSpPr>
          <p:nvPr>
            <p:ph idx="1" hasCustomPrompt="1"/>
          </p:nvPr>
        </p:nvSpPr>
        <p:spPr>
          <a:xfrm>
            <a:off x="628650" y="944273"/>
            <a:ext cx="7886700" cy="4351338"/>
          </a:xfrm>
        </p:spPr>
        <p:txBody>
          <a:bodyPr anchor="t"/>
          <a:lstStyle>
            <a:lvl1pPr marL="228600" indent="-228600">
              <a:buFont typeface="STIXGeneral-Regular" pitchFamily="2" charset="2"/>
              <a:buChar char="⭐"/>
              <a:defRPr sz="2000">
                <a:solidFill>
                  <a:srgbClr val="0432FF"/>
                </a:solidFill>
                <a:latin typeface="Chalkboard" charset="0"/>
                <a:ea typeface="Chalkboard" charset="0"/>
                <a:cs typeface="Chalkboard" charset="0"/>
              </a:defRPr>
            </a:lvl1pPr>
            <a:lvl2pPr marL="685800" indent="-228600">
              <a:buFont typeface="Wingdings" pitchFamily="2" charset="2"/>
              <a:buChar char="v"/>
              <a:defRPr sz="1800" b="0" i="0">
                <a:solidFill>
                  <a:schemeClr val="tx1"/>
                </a:solidFill>
                <a:latin typeface="Chalkboard" charset="0"/>
                <a:ea typeface="Chalkboard" charset="0"/>
                <a:cs typeface="Chalkboard" charset="0"/>
              </a:defRPr>
            </a:lvl2pPr>
            <a:lvl3pPr>
              <a:defRPr sz="1600"/>
            </a:lvl3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0DF34E2F-6851-F944-B069-0ED3F2115D43}"/>
              </a:ext>
            </a:extLst>
          </p:cNvPr>
          <p:cNvSpPr txBox="1"/>
          <p:nvPr userDrawn="1"/>
        </p:nvSpPr>
        <p:spPr>
          <a:xfrm>
            <a:off x="0" y="6532880"/>
            <a:ext cx="457200" cy="276999"/>
          </a:xfrm>
          <a:prstGeom prst="rect">
            <a:avLst/>
          </a:prstGeom>
          <a:noFill/>
        </p:spPr>
        <p:txBody>
          <a:bodyPr wrap="square" rtlCol="0">
            <a:spAutoFit/>
          </a:bodyPr>
          <a:lstStyle/>
          <a:p>
            <a:pPr algn="l"/>
            <a:fld id="{74BC1E97-8EEA-0B4A-856B-331D1DEA4B8A}" type="slidenum">
              <a:rPr lang="en-GB" sz="1200" smtClean="0">
                <a:latin typeface="Chalkboard" charset="0"/>
                <a:ea typeface="Chalkboard" charset="0"/>
                <a:cs typeface="Chalkboard" charset="0"/>
              </a:rPr>
              <a:t>‹#›</a:t>
            </a:fld>
            <a:endParaRPr lang="en-GB" sz="1200" dirty="0" err="1">
              <a:latin typeface="Chalkboard" charset="0"/>
              <a:ea typeface="Chalkboard" charset="0"/>
              <a:cs typeface="Chalkboard"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9AB99F-9CA2-7248-966B-FD562C13B124}" type="datetimeFigureOut">
              <a:rPr lang="en-US" smtClean="0"/>
              <a:t>9/12/22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9AB99F-9CA2-7248-966B-FD562C13B124}" type="datetimeFigureOut">
              <a:rPr lang="en-US" smtClean="0"/>
              <a:t>9/12/22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9AB99F-9CA2-7248-966B-FD562C13B124}" type="datetimeFigureOut">
              <a:rPr lang="en-US" smtClean="0"/>
              <a:t>9/12/22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AB99F-9CA2-7248-966B-FD562C13B124}" type="datetimeFigureOut">
              <a:rPr lang="en-US" smtClean="0"/>
              <a:t>9/12/22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AB99F-9CA2-7248-966B-FD562C13B124}" type="datetimeFigureOut">
              <a:rPr lang="en-US" smtClean="0"/>
              <a:t>9/12/22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9/12/22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9/12/22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AB99F-9CA2-7248-966B-FD562C13B124}" type="datetimeFigureOut">
              <a:rPr lang="en-US" smtClean="0"/>
              <a:t>9/12/22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E1FDC-A50F-D542-B2A4-BF6D432589B5}" type="slidenum">
              <a:rPr lang="en-US" smtClean="0"/>
              <a:t>‹#›</a:t>
            </a:fld>
            <a:endParaRPr lang="en-US"/>
          </a:p>
        </p:txBody>
      </p:sp>
    </p:spTree>
    <p:extLst>
      <p:ext uri="{BB962C8B-B14F-4D97-AF65-F5344CB8AC3E}">
        <p14:creationId xmlns:p14="http://schemas.microsoft.com/office/powerpoint/2010/main" val="371182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6.png"/><Relationship Id="rId18" Type="http://schemas.openxmlformats.org/officeDocument/2006/relationships/image" Target="../media/image61.emf"/><Relationship Id="rId26" Type="http://schemas.openxmlformats.org/officeDocument/2006/relationships/image" Target="../media/image69.emf"/><Relationship Id="rId3" Type="http://schemas.openxmlformats.org/officeDocument/2006/relationships/image" Target="../media/image46.emf"/><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emf"/><Relationship Id="rId17" Type="http://schemas.openxmlformats.org/officeDocument/2006/relationships/image" Target="../media/image60.png"/><Relationship Id="rId25" Type="http://schemas.openxmlformats.org/officeDocument/2006/relationships/image" Target="../media/image68.png"/><Relationship Id="rId2" Type="http://schemas.openxmlformats.org/officeDocument/2006/relationships/image" Target="../media/image45.png"/><Relationship Id="rId16" Type="http://schemas.openxmlformats.org/officeDocument/2006/relationships/image" Target="../media/image59.emf"/><Relationship Id="rId20" Type="http://schemas.openxmlformats.org/officeDocument/2006/relationships/image" Target="../media/image63.emf"/><Relationship Id="rId29"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9.emf"/><Relationship Id="rId11" Type="http://schemas.openxmlformats.org/officeDocument/2006/relationships/image" Target="../media/image54.png"/><Relationship Id="rId24" Type="http://schemas.openxmlformats.org/officeDocument/2006/relationships/image" Target="../media/image67.emf"/><Relationship Id="rId32" Type="http://schemas.openxmlformats.org/officeDocument/2006/relationships/image" Target="../media/image75.emf"/><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emf"/><Relationship Id="rId10" Type="http://schemas.openxmlformats.org/officeDocument/2006/relationships/image" Target="../media/image53.emf"/><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image" Target="../media/image47.emf"/><Relationship Id="rId9" Type="http://schemas.openxmlformats.org/officeDocument/2006/relationships/image" Target="../media/image52.png"/><Relationship Id="rId14" Type="http://schemas.openxmlformats.org/officeDocument/2006/relationships/image" Target="../media/image57.emf"/><Relationship Id="rId22" Type="http://schemas.openxmlformats.org/officeDocument/2006/relationships/image" Target="../media/image65.emf"/><Relationship Id="rId27" Type="http://schemas.openxmlformats.org/officeDocument/2006/relationships/image" Target="../media/image70.png"/><Relationship Id="rId30" Type="http://schemas.openxmlformats.org/officeDocument/2006/relationships/image" Target="../media/image73.emf"/></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84.emf"/><Relationship Id="rId3" Type="http://schemas.openxmlformats.org/officeDocument/2006/relationships/image" Target="../media/image79.emf"/><Relationship Id="rId7" Type="http://schemas.openxmlformats.org/officeDocument/2006/relationships/image" Target="../media/image81.emf"/><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83.emf"/><Relationship Id="rId5" Type="http://schemas.openxmlformats.org/officeDocument/2006/relationships/image" Target="../media/image80.emf"/><Relationship Id="rId15" Type="http://schemas.openxmlformats.org/officeDocument/2006/relationships/image" Target="../media/image85.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82.emf"/><Relationship Id="rId1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96936" y="2633398"/>
            <a:ext cx="7936425" cy="1650841"/>
          </a:xfrm>
        </p:spPr>
        <p:txBody>
          <a:bodyPr>
            <a:normAutofit/>
          </a:bodyPr>
          <a:lstStyle/>
          <a:p>
            <a:r>
              <a:rPr lang="en-US" sz="3600" dirty="0">
                <a:solidFill>
                  <a:srgbClr val="855F33"/>
                </a:solidFill>
                <a:latin typeface="Chalkboard" charset="0"/>
                <a:ea typeface="Chalkboard" charset="0"/>
                <a:cs typeface="Chalkboard" charset="0"/>
              </a:rPr>
              <a:t>What Makes an Example</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Exemplary?</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(probing accessible example spaces)</a:t>
            </a:r>
          </a:p>
        </p:txBody>
      </p:sp>
      <p:sp>
        <p:nvSpPr>
          <p:cNvPr id="11" name="Subtitle 10"/>
          <p:cNvSpPr>
            <a:spLocks noGrp="1"/>
          </p:cNvSpPr>
          <p:nvPr>
            <p:ph type="subTitle" idx="1"/>
          </p:nvPr>
        </p:nvSpPr>
        <p:spPr>
          <a:xfrm>
            <a:off x="1154137" y="5089064"/>
            <a:ext cx="6858000" cy="1274665"/>
          </a:xfrm>
        </p:spPr>
        <p:txBody>
          <a:bodyPr/>
          <a:lstStyle/>
          <a:p>
            <a:r>
              <a:rPr lang="en-US" dirty="0"/>
              <a:t>New Mathematics Lecturers </a:t>
            </a:r>
            <a:br>
              <a:rPr lang="en-US" dirty="0"/>
            </a:br>
            <a:r>
              <a:rPr lang="en-US" dirty="0"/>
              <a:t>Cambridge</a:t>
            </a:r>
          </a:p>
          <a:p>
            <a:r>
              <a:rPr lang="en-US" dirty="0"/>
              <a:t>Sept 14-15 2022</a:t>
            </a:r>
            <a:br>
              <a:rPr lang="en-US" dirty="0"/>
            </a:br>
            <a:endParaRPr lang="en-US" dirty="0"/>
          </a:p>
        </p:txBody>
      </p:sp>
      <p:sp>
        <p:nvSpPr>
          <p:cNvPr id="9" name="TextBox 8"/>
          <p:cNvSpPr txBox="1"/>
          <p:nvPr/>
        </p:nvSpPr>
        <p:spPr>
          <a:xfrm>
            <a:off x="2321170" y="1606062"/>
            <a:ext cx="1383323" cy="400110"/>
          </a:xfrm>
          <a:prstGeom prst="rect">
            <a:avLst/>
          </a:prstGeom>
          <a:noFill/>
        </p:spPr>
        <p:txBody>
          <a:bodyPr wrap="square" rtlCol="0">
            <a:spAutoFit/>
          </a:bodyPr>
          <a:lstStyle/>
          <a:p>
            <a:endParaRPr lang="en-US" sz="2000">
              <a:latin typeface="Chalkboard" charset="0"/>
              <a:ea typeface="Chalkboard" charset="0"/>
              <a:cs typeface="Chalkboard" charset="0"/>
            </a:endParaRPr>
          </a:p>
        </p:txBody>
      </p:sp>
      <p:pic>
        <p:nvPicPr>
          <p:cNvPr id="2" name="Picture 1"/>
          <p:cNvPicPr>
            <a:picLocks noChangeAspect="1"/>
          </p:cNvPicPr>
          <p:nvPr/>
        </p:nvPicPr>
        <p:blipFill>
          <a:blip r:embed="rId2"/>
          <a:stretch>
            <a:fillRect/>
          </a:stretch>
        </p:blipFill>
        <p:spPr>
          <a:xfrm>
            <a:off x="3259017" y="0"/>
            <a:ext cx="2895600" cy="1600200"/>
          </a:xfrm>
          <a:prstGeom prst="rect">
            <a:avLst/>
          </a:prstGeom>
        </p:spPr>
      </p:pic>
      <p:pic>
        <p:nvPicPr>
          <p:cNvPr id="4" name="Picture 3">
            <a:extLst>
              <a:ext uri="{FF2B5EF4-FFF2-40B4-BE49-F238E27FC236}">
                <a16:creationId xmlns:a16="http://schemas.microsoft.com/office/drawing/2014/main" id="{47ABA385-2951-9849-9C05-02F78E63188E}"/>
              </a:ext>
            </a:extLst>
          </p:cNvPr>
          <p:cNvPicPr>
            <a:picLocks noChangeAspect="1"/>
          </p:cNvPicPr>
          <p:nvPr/>
        </p:nvPicPr>
        <p:blipFill>
          <a:blip r:embed="rId3"/>
          <a:stretch>
            <a:fillRect/>
          </a:stretch>
        </p:blipFill>
        <p:spPr>
          <a:xfrm>
            <a:off x="6632052" y="182890"/>
            <a:ext cx="1152054" cy="1156451"/>
          </a:xfrm>
          <a:prstGeom prst="rect">
            <a:avLst/>
          </a:prstGeom>
        </p:spPr>
      </p:pic>
      <p:pic>
        <p:nvPicPr>
          <p:cNvPr id="5" name="Picture 4">
            <a:extLst>
              <a:ext uri="{FF2B5EF4-FFF2-40B4-BE49-F238E27FC236}">
                <a16:creationId xmlns:a16="http://schemas.microsoft.com/office/drawing/2014/main" id="{7DFE39D3-D3A7-EE46-8D06-BC60453F1C62}"/>
              </a:ext>
            </a:extLst>
          </p:cNvPr>
          <p:cNvPicPr>
            <a:picLocks noChangeAspect="1"/>
          </p:cNvPicPr>
          <p:nvPr/>
        </p:nvPicPr>
        <p:blipFill>
          <a:blip r:embed="rId4"/>
          <a:stretch>
            <a:fillRect/>
          </a:stretch>
        </p:blipFill>
        <p:spPr>
          <a:xfrm>
            <a:off x="7813197" y="169189"/>
            <a:ext cx="1165703" cy="1170152"/>
          </a:xfrm>
          <a:prstGeom prst="rect">
            <a:avLst/>
          </a:prstGeom>
        </p:spPr>
      </p:pic>
      <p:pic>
        <p:nvPicPr>
          <p:cNvPr id="6" name="Picture 5">
            <a:extLst>
              <a:ext uri="{FF2B5EF4-FFF2-40B4-BE49-F238E27FC236}">
                <a16:creationId xmlns:a16="http://schemas.microsoft.com/office/drawing/2014/main" id="{EDCEE6C5-9655-5E4E-82C6-7DB4A4B8BBDC}"/>
              </a:ext>
            </a:extLst>
          </p:cNvPr>
          <p:cNvPicPr>
            <a:picLocks noChangeAspect="1"/>
          </p:cNvPicPr>
          <p:nvPr/>
        </p:nvPicPr>
        <p:blipFill>
          <a:blip r:embed="rId5"/>
          <a:stretch>
            <a:fillRect/>
          </a:stretch>
        </p:blipFill>
        <p:spPr>
          <a:xfrm>
            <a:off x="107188" y="163910"/>
            <a:ext cx="2184891" cy="1502835"/>
          </a:xfrm>
          <a:prstGeom prst="rect">
            <a:avLst/>
          </a:prstGeom>
        </p:spPr>
      </p:pic>
    </p:spTree>
    <p:extLst>
      <p:ext uri="{BB962C8B-B14F-4D97-AF65-F5344CB8AC3E}">
        <p14:creationId xmlns:p14="http://schemas.microsoft.com/office/powerpoint/2010/main" val="29684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77EC-AB23-8649-9EC2-7778BF404C2F}"/>
              </a:ext>
            </a:extLst>
          </p:cNvPr>
          <p:cNvSpPr>
            <a:spLocks noGrp="1"/>
          </p:cNvSpPr>
          <p:nvPr>
            <p:ph type="title"/>
          </p:nvPr>
        </p:nvSpPr>
        <p:spPr/>
        <p:txBody>
          <a:bodyPr>
            <a:normAutofit/>
          </a:bodyPr>
          <a:lstStyle/>
          <a:p>
            <a:r>
              <a:rPr lang="en-GB" dirty="0"/>
              <a:t>Worked Examples &amp; Case Studies</a:t>
            </a:r>
          </a:p>
        </p:txBody>
      </p:sp>
      <p:sp>
        <p:nvSpPr>
          <p:cNvPr id="3" name="Content Placeholder 2">
            <a:extLst>
              <a:ext uri="{FF2B5EF4-FFF2-40B4-BE49-F238E27FC236}">
                <a16:creationId xmlns:a16="http://schemas.microsoft.com/office/drawing/2014/main" id="{4459B2E6-AA42-144E-A9A1-FDAC65CE36C8}"/>
              </a:ext>
            </a:extLst>
          </p:cNvPr>
          <p:cNvSpPr>
            <a:spLocks noGrp="1"/>
          </p:cNvSpPr>
          <p:nvPr>
            <p:ph idx="1"/>
          </p:nvPr>
        </p:nvSpPr>
        <p:spPr>
          <a:xfrm>
            <a:off x="628650" y="944273"/>
            <a:ext cx="7886700" cy="5657249"/>
          </a:xfrm>
        </p:spPr>
        <p:txBody>
          <a:bodyPr/>
          <a:lstStyle/>
          <a:p>
            <a:r>
              <a:rPr lang="en-GB" dirty="0"/>
              <a:t>Do you use worked examples (case studies) in your teaching?</a:t>
            </a:r>
          </a:p>
          <a:p>
            <a:r>
              <a:rPr lang="en-GB" dirty="0"/>
              <a:t>Ancient history:</a:t>
            </a:r>
          </a:p>
          <a:p>
            <a:pPr lvl="1"/>
            <a:r>
              <a:rPr lang="en-GB" dirty="0"/>
              <a:t>”Do thou likewise”; “Thus is it done”; …</a:t>
            </a:r>
          </a:p>
          <a:p>
            <a:r>
              <a:rPr lang="en-GB" dirty="0"/>
              <a:t>Current Govt Policy</a:t>
            </a:r>
          </a:p>
          <a:p>
            <a:pPr lvl="1"/>
            <a:r>
              <a:rPr lang="en-GB" dirty="0"/>
              <a:t>I do; We do; You do</a:t>
            </a:r>
          </a:p>
          <a:p>
            <a:pPr lvl="1"/>
            <a:r>
              <a:rPr lang="en-GB" dirty="0"/>
              <a:t>Templating: changing numbers to match</a:t>
            </a:r>
          </a:p>
          <a:p>
            <a:r>
              <a:rPr lang="en-GB" dirty="0"/>
              <a:t>Extensive Research</a:t>
            </a:r>
          </a:p>
          <a:p>
            <a:pPr lvl="1"/>
            <a:r>
              <a:rPr lang="en-GB" dirty="0"/>
              <a:t>What matters is not so much what you do next, </a:t>
            </a:r>
            <a:br>
              <a:rPr lang="en-GB" dirty="0"/>
            </a:br>
            <a:r>
              <a:rPr lang="en-GB" dirty="0"/>
              <a:t>as how you know what to do next</a:t>
            </a:r>
          </a:p>
          <a:p>
            <a:pPr lvl="1"/>
            <a:r>
              <a:rPr lang="en-GB" dirty="0">
                <a:solidFill>
                  <a:srgbClr val="FF0000"/>
                </a:solidFill>
              </a:rPr>
              <a:t>Self-Explanations or Personal Narratives are vital</a:t>
            </a:r>
          </a:p>
          <a:p>
            <a:r>
              <a:rPr lang="en-GB" dirty="0"/>
              <a:t>What is important about worked examples?</a:t>
            </a:r>
          </a:p>
          <a:p>
            <a:pPr lvl="1"/>
            <a:r>
              <a:rPr lang="en-GB" dirty="0"/>
              <a:t>knowing the criteria by which each step is chosen</a:t>
            </a:r>
          </a:p>
          <a:p>
            <a:pPr lvl="1"/>
            <a:r>
              <a:rPr lang="en-GB" dirty="0"/>
              <a:t>knowing things that can go wrong, conditions that need to be checked</a:t>
            </a:r>
          </a:p>
          <a:p>
            <a:pPr lvl="1"/>
            <a:r>
              <a:rPr lang="en-GB" dirty="0"/>
              <a:t>having an overall sense of direction</a:t>
            </a:r>
          </a:p>
          <a:p>
            <a:pPr lvl="1"/>
            <a:r>
              <a:rPr lang="en-GB" dirty="0"/>
              <a:t>having recourse to conceptual underpinning if something goes wrong</a:t>
            </a:r>
          </a:p>
          <a:p>
            <a:pPr lvl="1"/>
            <a:endParaRPr lang="en-GB" dirty="0"/>
          </a:p>
          <a:p>
            <a:endParaRPr lang="en-GB" dirty="0"/>
          </a:p>
        </p:txBody>
      </p:sp>
      <p:sp>
        <p:nvSpPr>
          <p:cNvPr id="4" name="Content Placeholder 2">
            <a:extLst>
              <a:ext uri="{FF2B5EF4-FFF2-40B4-BE49-F238E27FC236}">
                <a16:creationId xmlns:a16="http://schemas.microsoft.com/office/drawing/2014/main" id="{0EBE2F8A-C78D-DF4F-A1FF-6A68E3B6FF44}"/>
              </a:ext>
            </a:extLst>
          </p:cNvPr>
          <p:cNvSpPr txBox="1">
            <a:spLocks/>
          </p:cNvSpPr>
          <p:nvPr/>
        </p:nvSpPr>
        <p:spPr>
          <a:xfrm>
            <a:off x="825117" y="4858439"/>
            <a:ext cx="7886700" cy="16344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6" name="Rounded Rectangle 5">
            <a:extLst>
              <a:ext uri="{FF2B5EF4-FFF2-40B4-BE49-F238E27FC236}">
                <a16:creationId xmlns:a16="http://schemas.microsoft.com/office/drawing/2014/main" id="{E2C58C17-EEE8-0E49-B580-C13E68925916}"/>
              </a:ext>
            </a:extLst>
          </p:cNvPr>
          <p:cNvSpPr/>
          <p:nvPr/>
        </p:nvSpPr>
        <p:spPr>
          <a:xfrm>
            <a:off x="4497279" y="1489948"/>
            <a:ext cx="4613268" cy="163443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rgbClr val="FFFF00"/>
                  </a:solidFill>
                </a:ln>
              </a:rPr>
              <a:t>You may have noticed (2000 years of trials) </a:t>
            </a:r>
            <a:br>
              <a:rPr lang="en-GB" dirty="0">
                <a:ln>
                  <a:solidFill>
                    <a:srgbClr val="FFFF00"/>
                  </a:solidFill>
                </a:ln>
              </a:rPr>
            </a:br>
            <a:r>
              <a:rPr lang="en-GB" dirty="0">
                <a:ln>
                  <a:solidFill>
                    <a:srgbClr val="FFFF00"/>
                  </a:solidFill>
                </a:ln>
              </a:rPr>
              <a:t>that practice does not by itself make perfect:</a:t>
            </a:r>
            <a:br>
              <a:rPr lang="en-GB" dirty="0">
                <a:ln>
                  <a:solidFill>
                    <a:srgbClr val="FFFF00"/>
                  </a:solidFill>
                </a:ln>
              </a:rPr>
            </a:br>
            <a:r>
              <a:rPr lang="en-GB" dirty="0">
                <a:ln>
                  <a:solidFill>
                    <a:srgbClr val="FFFF00"/>
                  </a:solidFill>
                </a:ln>
              </a:rPr>
              <a:t>most learners do not learn robustly and meaningfully simply by rehearsing techniques on similar ‘examples’.</a:t>
            </a:r>
            <a:endParaRPr lang="en-GB" sz="2000" dirty="0">
              <a:ln>
                <a:solidFill>
                  <a:srgbClr val="FFFF00"/>
                </a:solidFill>
              </a:ln>
              <a:effectLst/>
            </a:endParaRPr>
          </a:p>
        </p:txBody>
      </p:sp>
    </p:spTree>
    <p:extLst>
      <p:ext uri="{BB962C8B-B14F-4D97-AF65-F5344CB8AC3E}">
        <p14:creationId xmlns:p14="http://schemas.microsoft.com/office/powerpoint/2010/main" val="193154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FAB6-3105-6A47-B946-F3CE33E067E4}"/>
              </a:ext>
            </a:extLst>
          </p:cNvPr>
          <p:cNvSpPr>
            <a:spLocks noGrp="1"/>
          </p:cNvSpPr>
          <p:nvPr>
            <p:ph type="title"/>
          </p:nvPr>
        </p:nvSpPr>
        <p:spPr>
          <a:xfrm>
            <a:off x="183976" y="203294"/>
            <a:ext cx="7772400" cy="609600"/>
          </a:xfrm>
        </p:spPr>
        <p:txBody>
          <a:bodyPr/>
          <a:lstStyle/>
          <a:p>
            <a:r>
              <a:rPr lang="en-GB"/>
              <a:t>Differentiating Inverse Functions</a:t>
            </a:r>
          </a:p>
        </p:txBody>
      </p:sp>
      <p:pic>
        <p:nvPicPr>
          <p:cNvPr id="5" name="Picture 4">
            <a:extLst>
              <a:ext uri="{FF2B5EF4-FFF2-40B4-BE49-F238E27FC236}">
                <a16:creationId xmlns:a16="http://schemas.microsoft.com/office/drawing/2014/main" id="{2459F4DC-8B13-FE42-AE4E-AF1E7D5E46F1}"/>
              </a:ext>
            </a:extLst>
          </p:cNvPr>
          <p:cNvPicPr>
            <a:picLocks noChangeAspect="1"/>
          </p:cNvPicPr>
          <p:nvPr/>
        </p:nvPicPr>
        <p:blipFill>
          <a:blip r:embed="rId3"/>
          <a:stretch>
            <a:fillRect/>
          </a:stretch>
        </p:blipFill>
        <p:spPr>
          <a:xfrm>
            <a:off x="304800" y="1730895"/>
            <a:ext cx="2774884" cy="4174604"/>
          </a:xfrm>
          <a:prstGeom prst="rect">
            <a:avLst/>
          </a:prstGeom>
        </p:spPr>
      </p:pic>
      <p:pic>
        <p:nvPicPr>
          <p:cNvPr id="6" name="Picture 5">
            <a:extLst>
              <a:ext uri="{FF2B5EF4-FFF2-40B4-BE49-F238E27FC236}">
                <a16:creationId xmlns:a16="http://schemas.microsoft.com/office/drawing/2014/main" id="{41A464DF-36D4-E549-B121-E008F0FDE085}"/>
              </a:ext>
            </a:extLst>
          </p:cNvPr>
          <p:cNvPicPr>
            <a:picLocks noChangeAspect="1"/>
          </p:cNvPicPr>
          <p:nvPr/>
        </p:nvPicPr>
        <p:blipFill>
          <a:blip r:embed="rId4"/>
          <a:stretch>
            <a:fillRect/>
          </a:stretch>
        </p:blipFill>
        <p:spPr>
          <a:xfrm>
            <a:off x="3216368" y="1584176"/>
            <a:ext cx="3227840" cy="4509120"/>
          </a:xfrm>
          <a:prstGeom prst="rect">
            <a:avLst/>
          </a:prstGeom>
        </p:spPr>
      </p:pic>
      <p:pic>
        <p:nvPicPr>
          <p:cNvPr id="9" name="Picture 8">
            <a:extLst>
              <a:ext uri="{FF2B5EF4-FFF2-40B4-BE49-F238E27FC236}">
                <a16:creationId xmlns:a16="http://schemas.microsoft.com/office/drawing/2014/main" id="{FA204C41-3D70-F04E-82D0-4198ED8D5E39}"/>
              </a:ext>
            </a:extLst>
          </p:cNvPr>
          <p:cNvPicPr>
            <a:picLocks noChangeAspect="1"/>
          </p:cNvPicPr>
          <p:nvPr/>
        </p:nvPicPr>
        <p:blipFill>
          <a:blip r:embed="rId5"/>
          <a:stretch>
            <a:fillRect/>
          </a:stretch>
        </p:blipFill>
        <p:spPr>
          <a:xfrm>
            <a:off x="287315" y="878208"/>
            <a:ext cx="4352875" cy="472483"/>
          </a:xfrm>
          <a:prstGeom prst="rect">
            <a:avLst/>
          </a:prstGeom>
        </p:spPr>
      </p:pic>
      <p:grpSp>
        <p:nvGrpSpPr>
          <p:cNvPr id="4" name="Group 3">
            <a:extLst>
              <a:ext uri="{FF2B5EF4-FFF2-40B4-BE49-F238E27FC236}">
                <a16:creationId xmlns:a16="http://schemas.microsoft.com/office/drawing/2014/main" id="{9560E624-DFA5-AD4C-ACEC-674D51312F22}"/>
              </a:ext>
            </a:extLst>
          </p:cNvPr>
          <p:cNvGrpSpPr/>
          <p:nvPr/>
        </p:nvGrpSpPr>
        <p:grpSpPr>
          <a:xfrm>
            <a:off x="6732240" y="2806261"/>
            <a:ext cx="2304256" cy="1270812"/>
            <a:chOff x="6732240" y="2806261"/>
            <a:chExt cx="2304256" cy="1270812"/>
          </a:xfrm>
        </p:grpSpPr>
        <p:sp>
          <p:nvSpPr>
            <p:cNvPr id="10" name="Cloud 9">
              <a:extLst>
                <a:ext uri="{FF2B5EF4-FFF2-40B4-BE49-F238E27FC236}">
                  <a16:creationId xmlns:a16="http://schemas.microsoft.com/office/drawing/2014/main" id="{2D09187E-6B93-EB43-95BE-240393E3248F}"/>
                </a:ext>
              </a:extLst>
            </p:cNvPr>
            <p:cNvSpPr/>
            <p:nvPr/>
          </p:nvSpPr>
          <p:spPr bwMode="auto">
            <a:xfrm>
              <a:off x="6732240" y="2806261"/>
              <a:ext cx="2160240" cy="1270812"/>
            </a:xfrm>
            <a:prstGeom prst="cloud">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sp>
          <p:nvSpPr>
            <p:cNvPr id="11" name="TextBox 10">
              <a:extLst>
                <a:ext uri="{FF2B5EF4-FFF2-40B4-BE49-F238E27FC236}">
                  <a16:creationId xmlns:a16="http://schemas.microsoft.com/office/drawing/2014/main" id="{06C739B5-3B2B-B04A-A1B7-A2A0B8AEA5D4}"/>
                </a:ext>
              </a:extLst>
            </p:cNvPr>
            <p:cNvSpPr txBox="1"/>
            <p:nvPr/>
          </p:nvSpPr>
          <p:spPr>
            <a:xfrm>
              <a:off x="7020272" y="2969030"/>
              <a:ext cx="2016224" cy="958536"/>
            </a:xfrm>
            <a:prstGeom prst="rect">
              <a:avLst/>
            </a:prstGeom>
            <a:noFill/>
          </p:spPr>
          <p:txBody>
            <a:bodyPr wrap="square" rtlCol="0">
              <a:spAutoFit/>
            </a:bodyPr>
            <a:lstStyle/>
            <a:p>
              <a:r>
                <a:rPr lang="en-GB" sz="1800" dirty="0">
                  <a:solidFill>
                    <a:srgbClr val="0432FF"/>
                  </a:solidFill>
                </a:rPr>
                <a:t>Main steps?</a:t>
              </a:r>
            </a:p>
            <a:p>
              <a:r>
                <a:rPr lang="en-GB" sz="1800" dirty="0">
                  <a:solidFill>
                    <a:srgbClr val="0432FF"/>
                  </a:solidFill>
                </a:rPr>
                <a:t>How know what to do next?</a:t>
              </a:r>
            </a:p>
          </p:txBody>
        </p:sp>
      </p:grpSp>
      <p:grpSp>
        <p:nvGrpSpPr>
          <p:cNvPr id="15" name="Group 14">
            <a:extLst>
              <a:ext uri="{FF2B5EF4-FFF2-40B4-BE49-F238E27FC236}">
                <a16:creationId xmlns:a16="http://schemas.microsoft.com/office/drawing/2014/main" id="{0AFC7F97-4D05-5D41-8FAD-076FC3D92A42}"/>
              </a:ext>
            </a:extLst>
          </p:cNvPr>
          <p:cNvGrpSpPr/>
          <p:nvPr/>
        </p:nvGrpSpPr>
        <p:grpSpPr>
          <a:xfrm>
            <a:off x="6677946" y="1001487"/>
            <a:ext cx="2358550" cy="1270812"/>
            <a:chOff x="6677946" y="1001487"/>
            <a:chExt cx="2358550" cy="1270812"/>
          </a:xfrm>
        </p:grpSpPr>
        <p:sp>
          <p:nvSpPr>
            <p:cNvPr id="8" name="TextBox 7">
              <a:extLst>
                <a:ext uri="{FF2B5EF4-FFF2-40B4-BE49-F238E27FC236}">
                  <a16:creationId xmlns:a16="http://schemas.microsoft.com/office/drawing/2014/main" id="{599F018D-1488-844C-8A21-853AEEA87FC4}"/>
                </a:ext>
              </a:extLst>
            </p:cNvPr>
            <p:cNvSpPr txBox="1"/>
            <p:nvPr/>
          </p:nvSpPr>
          <p:spPr>
            <a:xfrm>
              <a:off x="6876256" y="1246737"/>
              <a:ext cx="2160240" cy="670975"/>
            </a:xfrm>
            <a:prstGeom prst="rect">
              <a:avLst/>
            </a:prstGeom>
            <a:noFill/>
          </p:spPr>
          <p:txBody>
            <a:bodyPr wrap="square" rtlCol="0">
              <a:spAutoFit/>
            </a:bodyPr>
            <a:lstStyle/>
            <a:p>
              <a:r>
                <a:rPr lang="en-GB" sz="1800" dirty="0">
                  <a:solidFill>
                    <a:schemeClr val="accent5">
                      <a:lumMod val="10000"/>
                    </a:schemeClr>
                  </a:solidFill>
                </a:rPr>
                <a:t>Foci of attention?</a:t>
              </a:r>
            </a:p>
            <a:p>
              <a:r>
                <a:rPr lang="en-GB" sz="1800" dirty="0">
                  <a:solidFill>
                    <a:schemeClr val="accent5">
                      <a:lumMod val="10000"/>
                    </a:schemeClr>
                  </a:solidFill>
                </a:rPr>
                <a:t>Main idea(s)?</a:t>
              </a:r>
            </a:p>
          </p:txBody>
        </p:sp>
        <p:sp>
          <p:nvSpPr>
            <p:cNvPr id="14" name="Cloud 13">
              <a:extLst>
                <a:ext uri="{FF2B5EF4-FFF2-40B4-BE49-F238E27FC236}">
                  <a16:creationId xmlns:a16="http://schemas.microsoft.com/office/drawing/2014/main" id="{0D6C2DF8-6AA7-1943-99D7-A1AE757CD909}"/>
                </a:ext>
              </a:extLst>
            </p:cNvPr>
            <p:cNvSpPr/>
            <p:nvPr/>
          </p:nvSpPr>
          <p:spPr bwMode="auto">
            <a:xfrm>
              <a:off x="6677946" y="1001487"/>
              <a:ext cx="2160240" cy="1270812"/>
            </a:xfrm>
            <a:prstGeom prst="cloud">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charset="0"/>
              </a:endParaRPr>
            </a:p>
          </p:txBody>
        </p:sp>
      </p:grpSp>
    </p:spTree>
    <p:extLst>
      <p:ext uri="{BB962C8B-B14F-4D97-AF65-F5344CB8AC3E}">
        <p14:creationId xmlns:p14="http://schemas.microsoft.com/office/powerpoint/2010/main" val="241771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1E6D4-588F-FA4C-BB4E-03887B369302}"/>
              </a:ext>
            </a:extLst>
          </p:cNvPr>
          <p:cNvSpPr>
            <a:spLocks noGrp="1"/>
          </p:cNvSpPr>
          <p:nvPr>
            <p:ph type="title"/>
          </p:nvPr>
        </p:nvSpPr>
        <p:spPr>
          <a:xfrm>
            <a:off x="304800" y="152401"/>
            <a:ext cx="7772400" cy="609600"/>
          </a:xfrm>
        </p:spPr>
        <p:txBody>
          <a:bodyPr/>
          <a:lstStyle/>
          <a:p>
            <a:r>
              <a:rPr lang="en-GB"/>
              <a:t>Helpful working</a:t>
            </a:r>
          </a:p>
        </p:txBody>
      </p:sp>
      <p:pic>
        <p:nvPicPr>
          <p:cNvPr id="4" name="Picture 3">
            <a:extLst>
              <a:ext uri="{FF2B5EF4-FFF2-40B4-BE49-F238E27FC236}">
                <a16:creationId xmlns:a16="http://schemas.microsoft.com/office/drawing/2014/main" id="{ED30D24B-CAFB-FD49-B8B5-AE87F817F3D1}"/>
              </a:ext>
            </a:extLst>
          </p:cNvPr>
          <p:cNvPicPr>
            <a:picLocks noChangeAspect="1"/>
          </p:cNvPicPr>
          <p:nvPr/>
        </p:nvPicPr>
        <p:blipFill>
          <a:blip r:embed="rId3"/>
          <a:stretch>
            <a:fillRect/>
          </a:stretch>
        </p:blipFill>
        <p:spPr>
          <a:xfrm>
            <a:off x="304800" y="764704"/>
            <a:ext cx="4267200" cy="431800"/>
          </a:xfrm>
          <a:prstGeom prst="rect">
            <a:avLst/>
          </a:prstGeom>
        </p:spPr>
      </p:pic>
      <p:pic>
        <p:nvPicPr>
          <p:cNvPr id="9" name="Picture 8">
            <a:extLst>
              <a:ext uri="{FF2B5EF4-FFF2-40B4-BE49-F238E27FC236}">
                <a16:creationId xmlns:a16="http://schemas.microsoft.com/office/drawing/2014/main" id="{B540048A-C0BF-474D-A207-83C29A8BA8FE}"/>
              </a:ext>
            </a:extLst>
          </p:cNvPr>
          <p:cNvPicPr>
            <a:picLocks noChangeAspect="1"/>
          </p:cNvPicPr>
          <p:nvPr/>
        </p:nvPicPr>
        <p:blipFill>
          <a:blip r:embed="rId4"/>
          <a:stretch>
            <a:fillRect/>
          </a:stretch>
        </p:blipFill>
        <p:spPr>
          <a:xfrm>
            <a:off x="6516216" y="1646191"/>
            <a:ext cx="1189483" cy="641388"/>
          </a:xfrm>
          <a:prstGeom prst="rect">
            <a:avLst/>
          </a:prstGeom>
        </p:spPr>
      </p:pic>
      <p:pic>
        <p:nvPicPr>
          <p:cNvPr id="11" name="Picture 10">
            <a:extLst>
              <a:ext uri="{FF2B5EF4-FFF2-40B4-BE49-F238E27FC236}">
                <a16:creationId xmlns:a16="http://schemas.microsoft.com/office/drawing/2014/main" id="{DA99F90E-3C77-9E40-A162-D658E8273810}"/>
              </a:ext>
            </a:extLst>
          </p:cNvPr>
          <p:cNvPicPr>
            <a:picLocks noChangeAspect="1"/>
          </p:cNvPicPr>
          <p:nvPr/>
        </p:nvPicPr>
        <p:blipFill>
          <a:blip r:embed="rId5"/>
          <a:stretch>
            <a:fillRect/>
          </a:stretch>
        </p:blipFill>
        <p:spPr>
          <a:xfrm>
            <a:off x="7759774" y="1562695"/>
            <a:ext cx="1251570" cy="699075"/>
          </a:xfrm>
          <a:prstGeom prst="rect">
            <a:avLst/>
          </a:prstGeom>
        </p:spPr>
      </p:pic>
      <p:pic>
        <p:nvPicPr>
          <p:cNvPr id="12" name="Picture 11">
            <a:extLst>
              <a:ext uri="{FF2B5EF4-FFF2-40B4-BE49-F238E27FC236}">
                <a16:creationId xmlns:a16="http://schemas.microsoft.com/office/drawing/2014/main" id="{5ED61D92-7FEF-114E-8944-F9E4A5A28126}"/>
              </a:ext>
            </a:extLst>
          </p:cNvPr>
          <p:cNvPicPr>
            <a:picLocks noChangeAspect="1"/>
          </p:cNvPicPr>
          <p:nvPr/>
        </p:nvPicPr>
        <p:blipFill>
          <a:blip r:embed="rId6"/>
          <a:stretch>
            <a:fillRect/>
          </a:stretch>
        </p:blipFill>
        <p:spPr>
          <a:xfrm>
            <a:off x="6620259" y="2276872"/>
            <a:ext cx="1765300" cy="558800"/>
          </a:xfrm>
          <a:prstGeom prst="rect">
            <a:avLst/>
          </a:prstGeom>
        </p:spPr>
      </p:pic>
      <p:sp>
        <p:nvSpPr>
          <p:cNvPr id="14" name="Rectangle 13">
            <a:extLst>
              <a:ext uri="{FF2B5EF4-FFF2-40B4-BE49-F238E27FC236}">
                <a16:creationId xmlns:a16="http://schemas.microsoft.com/office/drawing/2014/main" id="{35FEE6EC-EB9F-304A-9B6C-D6475BDE77FC}"/>
              </a:ext>
            </a:extLst>
          </p:cNvPr>
          <p:cNvSpPr/>
          <p:nvPr/>
        </p:nvSpPr>
        <p:spPr>
          <a:xfrm>
            <a:off x="304799" y="2996952"/>
            <a:ext cx="6067400" cy="830997"/>
          </a:xfrm>
          <a:prstGeom prst="rect">
            <a:avLst/>
          </a:prstGeom>
        </p:spPr>
        <p:txBody>
          <a:bodyPr wrap="square">
            <a:spAutoFit/>
          </a:bodyPr>
          <a:lstStyle/>
          <a:p>
            <a:r>
              <a:rPr lang="en-GB" sz="1600" b="0" dirty="0">
                <a:solidFill>
                  <a:srgbClr val="000000"/>
                </a:solidFill>
                <a:latin typeface="Times New Roman" panose="02020603050405020304" pitchFamily="18" charset="0"/>
              </a:rPr>
              <a:t>Note that we did not square out the term under the root.  Doing that would greatly complicate the integration process so we’ll need to leave it as it is.</a:t>
            </a:r>
            <a:endParaRPr lang="en-GB" sz="1600" dirty="0"/>
          </a:p>
        </p:txBody>
      </p:sp>
      <p:sp>
        <p:nvSpPr>
          <p:cNvPr id="15" name="Rectangle 14">
            <a:extLst>
              <a:ext uri="{FF2B5EF4-FFF2-40B4-BE49-F238E27FC236}">
                <a16:creationId xmlns:a16="http://schemas.microsoft.com/office/drawing/2014/main" id="{D923BBEA-7E97-DF4A-A737-C45688A9385C}"/>
              </a:ext>
            </a:extLst>
          </p:cNvPr>
          <p:cNvSpPr/>
          <p:nvPr/>
        </p:nvSpPr>
        <p:spPr>
          <a:xfrm>
            <a:off x="304798" y="1362955"/>
            <a:ext cx="6211417" cy="584775"/>
          </a:xfrm>
          <a:prstGeom prst="rect">
            <a:avLst/>
          </a:prstGeom>
        </p:spPr>
        <p:txBody>
          <a:bodyPr wrap="square">
            <a:spAutoFit/>
          </a:bodyPr>
          <a:lstStyle/>
          <a:p>
            <a:r>
              <a:rPr lang="en-GB" sz="1600" b="0">
                <a:solidFill>
                  <a:srgbClr val="000000"/>
                </a:solidFill>
                <a:latin typeface="Times New Roman" panose="02020603050405020304" pitchFamily="18" charset="0"/>
              </a:rPr>
              <a:t>Since we are not told which </a:t>
            </a:r>
            <a:r>
              <a:rPr lang="en-GB" sz="1600" b="0" i="1">
                <a:solidFill>
                  <a:srgbClr val="000000"/>
                </a:solidFill>
                <a:latin typeface="Times New Roman" panose="02020603050405020304" pitchFamily="18" charset="0"/>
              </a:rPr>
              <a:t>ds</a:t>
            </a:r>
            <a:r>
              <a:rPr lang="en-GB" sz="1600" b="0">
                <a:solidFill>
                  <a:srgbClr val="000000"/>
                </a:solidFill>
                <a:latin typeface="Times New Roman" panose="02020603050405020304" pitchFamily="18" charset="0"/>
              </a:rPr>
              <a:t> to use we will have to decide which one to use.  In this case the function is set up to use the </a:t>
            </a:r>
            <a:r>
              <a:rPr lang="en-GB" sz="1600" b="0" i="1">
                <a:solidFill>
                  <a:srgbClr val="000000"/>
                </a:solidFill>
                <a:latin typeface="Times New Roman" panose="02020603050405020304" pitchFamily="18" charset="0"/>
              </a:rPr>
              <a:t>ds</a:t>
            </a:r>
            <a:r>
              <a:rPr lang="en-GB" sz="1600" b="0">
                <a:solidFill>
                  <a:srgbClr val="000000"/>
                </a:solidFill>
                <a:latin typeface="Times New Roman" panose="02020603050405020304" pitchFamily="18" charset="0"/>
              </a:rPr>
              <a:t> in terms of </a:t>
            </a:r>
            <a:r>
              <a:rPr lang="en-GB" sz="1600" b="0" i="1">
                <a:solidFill>
                  <a:srgbClr val="000000"/>
                </a:solidFill>
                <a:latin typeface="Times New Roman" panose="02020603050405020304" pitchFamily="18" charset="0"/>
              </a:rPr>
              <a:t>y</a:t>
            </a:r>
            <a:r>
              <a:rPr lang="en-GB" sz="1600" b="0">
                <a:solidFill>
                  <a:srgbClr val="000000"/>
                </a:solidFill>
                <a:latin typeface="Times New Roman" panose="02020603050405020304" pitchFamily="18" charset="0"/>
              </a:rPr>
              <a:t>.</a:t>
            </a:r>
            <a:endParaRPr lang="en-GB" sz="1600"/>
          </a:p>
        </p:txBody>
      </p:sp>
      <p:sp>
        <p:nvSpPr>
          <p:cNvPr id="16" name="Rectangle 15">
            <a:extLst>
              <a:ext uri="{FF2B5EF4-FFF2-40B4-BE49-F238E27FC236}">
                <a16:creationId xmlns:a16="http://schemas.microsoft.com/office/drawing/2014/main" id="{D5FE754D-C81C-964C-A4DE-3DD33D76E01C}"/>
              </a:ext>
            </a:extLst>
          </p:cNvPr>
          <p:cNvSpPr/>
          <p:nvPr/>
        </p:nvSpPr>
        <p:spPr>
          <a:xfrm>
            <a:off x="304799" y="2021939"/>
            <a:ext cx="6067400" cy="830997"/>
          </a:xfrm>
          <a:prstGeom prst="rect">
            <a:avLst/>
          </a:prstGeom>
        </p:spPr>
        <p:txBody>
          <a:bodyPr wrap="square">
            <a:spAutoFit/>
          </a:bodyPr>
          <a:lstStyle/>
          <a:p>
            <a:r>
              <a:rPr lang="en-GB" sz="1600" b="0">
                <a:solidFill>
                  <a:srgbClr val="000000"/>
                </a:solidFill>
                <a:latin typeface="Times New Roman" panose="02020603050405020304" pitchFamily="18" charset="0"/>
              </a:rPr>
              <a:t>If we were to solve the function for </a:t>
            </a:r>
            <a:r>
              <a:rPr lang="en-GB" sz="1600" b="0" i="1">
                <a:solidFill>
                  <a:srgbClr val="000000"/>
                </a:solidFill>
                <a:latin typeface="Times New Roman" panose="02020603050405020304" pitchFamily="18" charset="0"/>
              </a:rPr>
              <a:t>y</a:t>
            </a:r>
            <a:r>
              <a:rPr lang="en-GB" sz="1600" b="0">
                <a:solidFill>
                  <a:srgbClr val="000000"/>
                </a:solidFill>
                <a:latin typeface="Times New Roman" panose="02020603050405020304" pitchFamily="18" charset="0"/>
              </a:rPr>
              <a:t> (which we’d need to do in order to use the </a:t>
            </a:r>
            <a:r>
              <a:rPr lang="en-GB" sz="1600" b="0" i="1">
                <a:solidFill>
                  <a:srgbClr val="000000"/>
                </a:solidFill>
                <a:latin typeface="Times New Roman" panose="02020603050405020304" pitchFamily="18" charset="0"/>
              </a:rPr>
              <a:t>ds</a:t>
            </a:r>
            <a:r>
              <a:rPr lang="en-GB" sz="1600" b="0">
                <a:solidFill>
                  <a:srgbClr val="000000"/>
                </a:solidFill>
                <a:latin typeface="Times New Roman" panose="02020603050405020304" pitchFamily="18" charset="0"/>
              </a:rPr>
              <a:t> that is in terms of </a:t>
            </a:r>
            <a:r>
              <a:rPr lang="en-GB" sz="1600" b="0" i="1">
                <a:solidFill>
                  <a:srgbClr val="000000"/>
                </a:solidFill>
                <a:latin typeface="Times New Roman" panose="02020603050405020304" pitchFamily="18" charset="0"/>
              </a:rPr>
              <a:t>x</a:t>
            </a:r>
            <a:r>
              <a:rPr lang="en-GB" sz="1600" b="0">
                <a:solidFill>
                  <a:srgbClr val="000000"/>
                </a:solidFill>
                <a:latin typeface="Times New Roman" panose="02020603050405020304" pitchFamily="18" charset="0"/>
              </a:rPr>
              <a:t>) we would put a square root into the function and those can be difficult to deal with in arc length problems.</a:t>
            </a:r>
            <a:endParaRPr lang="en-GB" sz="1600"/>
          </a:p>
        </p:txBody>
      </p:sp>
      <p:sp>
        <p:nvSpPr>
          <p:cNvPr id="17" name="Rectangle 16">
            <a:extLst>
              <a:ext uri="{FF2B5EF4-FFF2-40B4-BE49-F238E27FC236}">
                <a16:creationId xmlns:a16="http://schemas.microsoft.com/office/drawing/2014/main" id="{165C05E2-FAFE-9A42-8D4D-0816A524388E}"/>
              </a:ext>
            </a:extLst>
          </p:cNvPr>
          <p:cNvSpPr/>
          <p:nvPr/>
        </p:nvSpPr>
        <p:spPr>
          <a:xfrm>
            <a:off x="304798" y="4091588"/>
            <a:ext cx="6211417" cy="1077218"/>
          </a:xfrm>
          <a:prstGeom prst="rect">
            <a:avLst/>
          </a:prstGeom>
        </p:spPr>
        <p:txBody>
          <a:bodyPr wrap="square">
            <a:spAutoFit/>
          </a:bodyPr>
          <a:lstStyle/>
          <a:p>
            <a:pPr>
              <a:spcBef>
                <a:spcPts val="0"/>
              </a:spcBef>
              <a:spcAft>
                <a:spcPts val="0"/>
              </a:spcAft>
            </a:pPr>
            <a:r>
              <a:rPr lang="en-GB" sz="1600" b="0">
                <a:solidFill>
                  <a:srgbClr val="000000"/>
                </a:solidFill>
                <a:latin typeface="Times New Roman" panose="02020603050405020304" pitchFamily="18" charset="0"/>
              </a:rPr>
              <a:t>In this case we don’t need to [do] anything special to get the limits for the integral.  Our choice of </a:t>
            </a:r>
            <a:r>
              <a:rPr lang="en-GB" sz="1600" b="0" i="1">
                <a:solidFill>
                  <a:srgbClr val="000000"/>
                </a:solidFill>
                <a:latin typeface="Times New Roman" panose="02020603050405020304" pitchFamily="18" charset="0"/>
              </a:rPr>
              <a:t>ds</a:t>
            </a:r>
            <a:r>
              <a:rPr lang="en-GB" sz="1600" b="0">
                <a:solidFill>
                  <a:srgbClr val="000000"/>
                </a:solidFill>
                <a:latin typeface="Times New Roman" panose="02020603050405020304" pitchFamily="18" charset="0"/>
              </a:rPr>
              <a:t> contains a </a:t>
            </a:r>
            <a:r>
              <a:rPr lang="en-GB" sz="1600" b="0" i="1" err="1">
                <a:solidFill>
                  <a:srgbClr val="000000"/>
                </a:solidFill>
                <a:latin typeface="Times New Roman" panose="02020603050405020304" pitchFamily="18" charset="0"/>
              </a:rPr>
              <a:t>dy</a:t>
            </a:r>
            <a:r>
              <a:rPr lang="en-GB" sz="1600" b="0">
                <a:solidFill>
                  <a:srgbClr val="000000"/>
                </a:solidFill>
                <a:latin typeface="Times New Roman" panose="02020603050405020304" pitchFamily="18" charset="0"/>
              </a:rPr>
              <a:t> which means we need </a:t>
            </a:r>
            <a:r>
              <a:rPr lang="en-GB" sz="1600" b="0" i="1">
                <a:solidFill>
                  <a:srgbClr val="000000"/>
                </a:solidFill>
                <a:latin typeface="Times New Roman" panose="02020603050405020304" pitchFamily="18" charset="0"/>
              </a:rPr>
              <a:t>y</a:t>
            </a:r>
            <a:r>
              <a:rPr lang="en-GB" sz="1600" b="0">
                <a:solidFill>
                  <a:srgbClr val="000000"/>
                </a:solidFill>
                <a:latin typeface="Times New Roman" panose="02020603050405020304" pitchFamily="18" charset="0"/>
              </a:rPr>
              <a:t> limits for the integral and nicely enough that is what we were given in the problem statement. So, the integral giving the arc length is,</a:t>
            </a:r>
            <a:endParaRPr lang="en-GB" sz="1600" b="0" i="0">
              <a:solidFill>
                <a:srgbClr val="000000"/>
              </a:solidFill>
              <a:effectLst/>
              <a:latin typeface="Times New Roman" panose="02020603050405020304" pitchFamily="18" charset="0"/>
            </a:endParaRPr>
          </a:p>
        </p:txBody>
      </p:sp>
      <p:pic>
        <p:nvPicPr>
          <p:cNvPr id="18" name="Picture 17">
            <a:extLst>
              <a:ext uri="{FF2B5EF4-FFF2-40B4-BE49-F238E27FC236}">
                <a16:creationId xmlns:a16="http://schemas.microsoft.com/office/drawing/2014/main" id="{7607B153-1C45-2D4B-891A-8CE590E7644E}"/>
              </a:ext>
            </a:extLst>
          </p:cNvPr>
          <p:cNvPicPr>
            <a:picLocks noChangeAspect="1"/>
          </p:cNvPicPr>
          <p:nvPr/>
        </p:nvPicPr>
        <p:blipFill>
          <a:blip r:embed="rId7"/>
          <a:stretch>
            <a:fillRect/>
          </a:stretch>
        </p:blipFill>
        <p:spPr>
          <a:xfrm>
            <a:off x="6188459" y="4725144"/>
            <a:ext cx="2628900" cy="533400"/>
          </a:xfrm>
          <a:prstGeom prst="rect">
            <a:avLst/>
          </a:prstGeom>
        </p:spPr>
      </p:pic>
      <p:sp>
        <p:nvSpPr>
          <p:cNvPr id="19" name="Rectangle 18">
            <a:extLst>
              <a:ext uri="{FF2B5EF4-FFF2-40B4-BE49-F238E27FC236}">
                <a16:creationId xmlns:a16="http://schemas.microsoft.com/office/drawing/2014/main" id="{A7FA3653-4338-E946-A95E-CC9AFD7E89BD}"/>
              </a:ext>
            </a:extLst>
          </p:cNvPr>
          <p:cNvSpPr/>
          <p:nvPr/>
        </p:nvSpPr>
        <p:spPr>
          <a:xfrm>
            <a:off x="304799" y="5301208"/>
            <a:ext cx="8496283" cy="830997"/>
          </a:xfrm>
          <a:prstGeom prst="rect">
            <a:avLst/>
          </a:prstGeom>
        </p:spPr>
        <p:txBody>
          <a:bodyPr wrap="square">
            <a:spAutoFit/>
          </a:bodyPr>
          <a:lstStyle/>
          <a:p>
            <a:r>
              <a:rPr lang="en-GB" sz="1600" b="0" dirty="0">
                <a:solidFill>
                  <a:srgbClr val="000000"/>
                </a:solidFill>
                <a:latin typeface="Times New Roman" panose="02020603050405020304" pitchFamily="18" charset="0"/>
              </a:rPr>
              <a:t>Finally all we need to do is evaluate the integral. In this case all we need to do is use a trig substitution.  We’ll not be putting a lot of explanation into the integration work so if you need a little refresher on trig substitutions you should go back to that section and work a few practice problems.</a:t>
            </a:r>
            <a:endParaRPr lang="en-GB" sz="1600" dirty="0"/>
          </a:p>
        </p:txBody>
      </p:sp>
      <p:sp>
        <p:nvSpPr>
          <p:cNvPr id="20" name="TextBox 19">
            <a:extLst>
              <a:ext uri="{FF2B5EF4-FFF2-40B4-BE49-F238E27FC236}">
                <a16:creationId xmlns:a16="http://schemas.microsoft.com/office/drawing/2014/main" id="{20DB0207-47D5-0B45-9450-78DC26241064}"/>
              </a:ext>
            </a:extLst>
          </p:cNvPr>
          <p:cNvSpPr txBox="1"/>
          <p:nvPr/>
        </p:nvSpPr>
        <p:spPr>
          <a:xfrm>
            <a:off x="356113" y="5949280"/>
            <a:ext cx="417102" cy="461665"/>
          </a:xfrm>
          <a:prstGeom prst="rect">
            <a:avLst/>
          </a:prstGeom>
          <a:noFill/>
        </p:spPr>
        <p:txBody>
          <a:bodyPr wrap="none" rtlCol="0">
            <a:spAutoFit/>
          </a:bodyPr>
          <a:lstStyle/>
          <a:p>
            <a:r>
              <a:rPr lang="en-GB" sz="2400" b="0" dirty="0">
                <a:solidFill>
                  <a:srgbClr val="000000"/>
                </a:solidFill>
              </a:rPr>
              <a:t>…</a:t>
            </a:r>
          </a:p>
        </p:txBody>
      </p:sp>
      <p:sp>
        <p:nvSpPr>
          <p:cNvPr id="21" name="Rounded Rectangle 20">
            <a:extLst>
              <a:ext uri="{FF2B5EF4-FFF2-40B4-BE49-F238E27FC236}">
                <a16:creationId xmlns:a16="http://schemas.microsoft.com/office/drawing/2014/main" id="{CF3EC2C4-82F9-2049-A1DD-83B54EC921F2}"/>
              </a:ext>
            </a:extLst>
          </p:cNvPr>
          <p:cNvSpPr/>
          <p:nvPr/>
        </p:nvSpPr>
        <p:spPr bwMode="auto">
          <a:xfrm>
            <a:off x="4067641" y="6274601"/>
            <a:ext cx="1773560" cy="345935"/>
          </a:xfrm>
          <a:prstGeom prst="roundRect">
            <a:avLst/>
          </a:prstGeom>
          <a:solidFill>
            <a:schemeClr val="accent6">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FFFF00"/>
                </a:solidFill>
                <a:effectLst/>
                <a:latin typeface="Chalkboard" charset="0"/>
              </a:rPr>
              <a:t>Note use of ‘we’</a:t>
            </a:r>
          </a:p>
        </p:txBody>
      </p:sp>
      <p:sp>
        <p:nvSpPr>
          <p:cNvPr id="22" name="TextBox 21">
            <a:extLst>
              <a:ext uri="{FF2B5EF4-FFF2-40B4-BE49-F238E27FC236}">
                <a16:creationId xmlns:a16="http://schemas.microsoft.com/office/drawing/2014/main" id="{D66DA2A0-0FBD-A946-A4CA-FAC2E314D449}"/>
              </a:ext>
            </a:extLst>
          </p:cNvPr>
          <p:cNvSpPr txBox="1"/>
          <p:nvPr/>
        </p:nvSpPr>
        <p:spPr>
          <a:xfrm>
            <a:off x="8647" y="1146230"/>
            <a:ext cx="764568" cy="338554"/>
          </a:xfrm>
          <a:prstGeom prst="rect">
            <a:avLst/>
          </a:prstGeom>
          <a:noFill/>
        </p:spPr>
        <p:txBody>
          <a:bodyPr wrap="none" rtlCol="0">
            <a:spAutoFit/>
          </a:bodyPr>
          <a:lstStyle/>
          <a:p>
            <a:r>
              <a:rPr lang="en-GB" sz="1600" b="0" dirty="0">
                <a:solidFill>
                  <a:srgbClr val="000000"/>
                </a:solidFill>
              </a:rPr>
              <a:t>Step 1</a:t>
            </a:r>
          </a:p>
        </p:txBody>
      </p:sp>
      <p:sp>
        <p:nvSpPr>
          <p:cNvPr id="23" name="TextBox 22">
            <a:extLst>
              <a:ext uri="{FF2B5EF4-FFF2-40B4-BE49-F238E27FC236}">
                <a16:creationId xmlns:a16="http://schemas.microsoft.com/office/drawing/2014/main" id="{580CF061-F794-B247-A1CD-975FE6D354DC}"/>
              </a:ext>
            </a:extLst>
          </p:cNvPr>
          <p:cNvSpPr txBox="1"/>
          <p:nvPr/>
        </p:nvSpPr>
        <p:spPr>
          <a:xfrm>
            <a:off x="-31429" y="3810526"/>
            <a:ext cx="804644" cy="338554"/>
          </a:xfrm>
          <a:prstGeom prst="rect">
            <a:avLst/>
          </a:prstGeom>
          <a:noFill/>
        </p:spPr>
        <p:txBody>
          <a:bodyPr wrap="none" rtlCol="0">
            <a:spAutoFit/>
          </a:bodyPr>
          <a:lstStyle/>
          <a:p>
            <a:r>
              <a:rPr lang="en-GB" sz="1600" b="0" dirty="0">
                <a:solidFill>
                  <a:srgbClr val="000000"/>
                </a:solidFill>
              </a:rPr>
              <a:t>Step 2</a:t>
            </a:r>
          </a:p>
        </p:txBody>
      </p:sp>
      <p:sp>
        <p:nvSpPr>
          <p:cNvPr id="24" name="Rounded Rectangle 23">
            <a:extLst>
              <a:ext uri="{FF2B5EF4-FFF2-40B4-BE49-F238E27FC236}">
                <a16:creationId xmlns:a16="http://schemas.microsoft.com/office/drawing/2014/main" id="{64CF7AA3-D45C-E842-8490-DC14EC97E51E}"/>
              </a:ext>
            </a:extLst>
          </p:cNvPr>
          <p:cNvSpPr/>
          <p:nvPr/>
        </p:nvSpPr>
        <p:spPr bwMode="auto">
          <a:xfrm>
            <a:off x="954517" y="6269236"/>
            <a:ext cx="2967765" cy="345935"/>
          </a:xfrm>
          <a:prstGeom prst="roundRect">
            <a:avLst/>
          </a:prstGeom>
          <a:solidFill>
            <a:schemeClr val="accent6">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FFFF00"/>
                </a:solidFill>
                <a:effectLst/>
                <a:latin typeface="Chalkboard" charset="0"/>
              </a:rPr>
              <a:t>Note use of ‘heads-up’ advice</a:t>
            </a:r>
          </a:p>
        </p:txBody>
      </p:sp>
      <p:sp>
        <p:nvSpPr>
          <p:cNvPr id="25" name="Rounded Rectangle 24">
            <a:extLst>
              <a:ext uri="{FF2B5EF4-FFF2-40B4-BE49-F238E27FC236}">
                <a16:creationId xmlns:a16="http://schemas.microsoft.com/office/drawing/2014/main" id="{6CF498D4-F35E-724A-9B91-61BDCB78444C}"/>
              </a:ext>
            </a:extLst>
          </p:cNvPr>
          <p:cNvSpPr/>
          <p:nvPr/>
        </p:nvSpPr>
        <p:spPr bwMode="auto">
          <a:xfrm>
            <a:off x="5986559" y="6274601"/>
            <a:ext cx="3114725" cy="345935"/>
          </a:xfrm>
          <a:prstGeom prst="roundRect">
            <a:avLst/>
          </a:prstGeom>
          <a:solidFill>
            <a:schemeClr val="accent6">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FFFF00"/>
                </a:solidFill>
                <a:effectLst/>
                <a:latin typeface="Chalkboard" charset="0"/>
              </a:rPr>
              <a:t>Note use of ‘all we need to do’</a:t>
            </a:r>
          </a:p>
        </p:txBody>
      </p:sp>
      <p:pic>
        <p:nvPicPr>
          <p:cNvPr id="3" name="Picture 2">
            <a:extLst>
              <a:ext uri="{FF2B5EF4-FFF2-40B4-BE49-F238E27FC236}">
                <a16:creationId xmlns:a16="http://schemas.microsoft.com/office/drawing/2014/main" id="{CE1F39C5-62AF-8A4C-A644-537C46BA373E}"/>
              </a:ext>
            </a:extLst>
          </p:cNvPr>
          <p:cNvPicPr>
            <a:picLocks noChangeAspect="1"/>
          </p:cNvPicPr>
          <p:nvPr/>
        </p:nvPicPr>
        <p:blipFill>
          <a:blip r:embed="rId8"/>
          <a:stretch>
            <a:fillRect/>
          </a:stretch>
        </p:blipFill>
        <p:spPr>
          <a:xfrm>
            <a:off x="6640169" y="2852936"/>
            <a:ext cx="1629220" cy="460015"/>
          </a:xfrm>
          <a:prstGeom prst="rect">
            <a:avLst/>
          </a:prstGeom>
        </p:spPr>
      </p:pic>
      <p:pic>
        <p:nvPicPr>
          <p:cNvPr id="5" name="Picture 4">
            <a:extLst>
              <a:ext uri="{FF2B5EF4-FFF2-40B4-BE49-F238E27FC236}">
                <a16:creationId xmlns:a16="http://schemas.microsoft.com/office/drawing/2014/main" id="{BA5D66CB-7F37-2D43-B2BB-7DD8BA3E85C4}"/>
              </a:ext>
            </a:extLst>
          </p:cNvPr>
          <p:cNvPicPr>
            <a:picLocks noChangeAspect="1"/>
          </p:cNvPicPr>
          <p:nvPr/>
        </p:nvPicPr>
        <p:blipFill>
          <a:blip r:embed="rId9"/>
          <a:stretch>
            <a:fillRect/>
          </a:stretch>
        </p:blipFill>
        <p:spPr>
          <a:xfrm>
            <a:off x="6588224" y="2492896"/>
            <a:ext cx="283591" cy="268399"/>
          </a:xfrm>
          <a:prstGeom prst="rect">
            <a:avLst/>
          </a:prstGeom>
        </p:spPr>
      </p:pic>
      <p:pic>
        <p:nvPicPr>
          <p:cNvPr id="26" name="Picture 25">
            <a:extLst>
              <a:ext uri="{FF2B5EF4-FFF2-40B4-BE49-F238E27FC236}">
                <a16:creationId xmlns:a16="http://schemas.microsoft.com/office/drawing/2014/main" id="{959269EC-49EB-DD41-B0E9-E43B5C236630}"/>
              </a:ext>
            </a:extLst>
          </p:cNvPr>
          <p:cNvPicPr>
            <a:picLocks noChangeAspect="1"/>
          </p:cNvPicPr>
          <p:nvPr/>
        </p:nvPicPr>
        <p:blipFill>
          <a:blip r:embed="rId9"/>
          <a:stretch>
            <a:fillRect/>
          </a:stretch>
        </p:blipFill>
        <p:spPr>
          <a:xfrm>
            <a:off x="6588224" y="2996952"/>
            <a:ext cx="283591" cy="268399"/>
          </a:xfrm>
          <a:prstGeom prst="rect">
            <a:avLst/>
          </a:prstGeom>
        </p:spPr>
      </p:pic>
      <p:pic>
        <p:nvPicPr>
          <p:cNvPr id="6" name="Picture 5">
            <a:extLst>
              <a:ext uri="{FF2B5EF4-FFF2-40B4-BE49-F238E27FC236}">
                <a16:creationId xmlns:a16="http://schemas.microsoft.com/office/drawing/2014/main" id="{97DB3663-FC9C-D44C-AE64-1C21F3C2B696}"/>
              </a:ext>
            </a:extLst>
          </p:cNvPr>
          <p:cNvPicPr>
            <a:picLocks noChangeAspect="1"/>
          </p:cNvPicPr>
          <p:nvPr/>
        </p:nvPicPr>
        <p:blipFill>
          <a:blip r:embed="rId10"/>
          <a:stretch>
            <a:fillRect/>
          </a:stretch>
        </p:blipFill>
        <p:spPr>
          <a:xfrm>
            <a:off x="8350028" y="2492896"/>
            <a:ext cx="232765" cy="251766"/>
          </a:xfrm>
          <a:prstGeom prst="rect">
            <a:avLst/>
          </a:prstGeom>
        </p:spPr>
      </p:pic>
      <p:pic>
        <p:nvPicPr>
          <p:cNvPr id="27" name="Picture 26">
            <a:extLst>
              <a:ext uri="{FF2B5EF4-FFF2-40B4-BE49-F238E27FC236}">
                <a16:creationId xmlns:a16="http://schemas.microsoft.com/office/drawing/2014/main" id="{2DA56A12-0271-E240-AE40-6BC189957640}"/>
              </a:ext>
            </a:extLst>
          </p:cNvPr>
          <p:cNvPicPr>
            <a:picLocks noChangeAspect="1"/>
          </p:cNvPicPr>
          <p:nvPr/>
        </p:nvPicPr>
        <p:blipFill>
          <a:blip r:embed="rId10"/>
          <a:stretch>
            <a:fillRect/>
          </a:stretch>
        </p:blipFill>
        <p:spPr>
          <a:xfrm>
            <a:off x="8269389" y="2984547"/>
            <a:ext cx="232765" cy="251766"/>
          </a:xfrm>
          <a:prstGeom prst="rect">
            <a:avLst/>
          </a:prstGeom>
        </p:spPr>
      </p:pic>
      <p:pic>
        <p:nvPicPr>
          <p:cNvPr id="28" name="Picture 27">
            <a:extLst>
              <a:ext uri="{FF2B5EF4-FFF2-40B4-BE49-F238E27FC236}">
                <a16:creationId xmlns:a16="http://schemas.microsoft.com/office/drawing/2014/main" id="{43C3FA7D-2362-A846-8F8E-D62A2CFC5173}"/>
              </a:ext>
            </a:extLst>
          </p:cNvPr>
          <p:cNvPicPr>
            <a:picLocks noChangeAspect="1"/>
          </p:cNvPicPr>
          <p:nvPr/>
        </p:nvPicPr>
        <p:blipFill>
          <a:blip r:embed="rId10"/>
          <a:stretch>
            <a:fillRect/>
          </a:stretch>
        </p:blipFill>
        <p:spPr>
          <a:xfrm>
            <a:off x="8940847" y="1833940"/>
            <a:ext cx="210404" cy="227580"/>
          </a:xfrm>
          <a:prstGeom prst="rect">
            <a:avLst/>
          </a:prstGeom>
        </p:spPr>
      </p:pic>
      <p:sp>
        <p:nvSpPr>
          <p:cNvPr id="7" name="Oval 6">
            <a:extLst>
              <a:ext uri="{FF2B5EF4-FFF2-40B4-BE49-F238E27FC236}">
                <a16:creationId xmlns:a16="http://schemas.microsoft.com/office/drawing/2014/main" id="{6B26568A-FCF3-6F4C-BF55-E36FC449784C}"/>
              </a:ext>
            </a:extLst>
          </p:cNvPr>
          <p:cNvSpPr/>
          <p:nvPr/>
        </p:nvSpPr>
        <p:spPr>
          <a:xfrm>
            <a:off x="954517" y="5258544"/>
            <a:ext cx="367846" cy="4107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9" name="Oval 28">
            <a:extLst>
              <a:ext uri="{FF2B5EF4-FFF2-40B4-BE49-F238E27FC236}">
                <a16:creationId xmlns:a16="http://schemas.microsoft.com/office/drawing/2014/main" id="{5A544B03-9608-ED42-B7A3-3FC646BCD95B}"/>
              </a:ext>
            </a:extLst>
          </p:cNvPr>
          <p:cNvSpPr/>
          <p:nvPr/>
        </p:nvSpPr>
        <p:spPr>
          <a:xfrm>
            <a:off x="5285022" y="5289677"/>
            <a:ext cx="367846" cy="4107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Tree>
    <p:extLst>
      <p:ext uri="{BB962C8B-B14F-4D97-AF65-F5344CB8AC3E}">
        <p14:creationId xmlns:p14="http://schemas.microsoft.com/office/powerpoint/2010/main" val="14383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animBg="1"/>
      <p:bldP spid="22" grpId="0"/>
      <p:bldP spid="23" grpId="0"/>
      <p:bldP spid="24" grpId="0" animBg="1"/>
      <p:bldP spid="25" grpId="0" animBg="1"/>
      <p:bldP spid="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916DE7C-928F-E044-81EF-11E08ABAAE91}"/>
              </a:ext>
            </a:extLst>
          </p:cNvPr>
          <p:cNvSpPr/>
          <p:nvPr/>
        </p:nvSpPr>
        <p:spPr>
          <a:xfrm>
            <a:off x="1600393" y="2966291"/>
            <a:ext cx="3459296" cy="92541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Accessible Example Space</a:t>
            </a:r>
          </a:p>
        </p:txBody>
      </p:sp>
      <p:sp>
        <p:nvSpPr>
          <p:cNvPr id="2" name="Title 1">
            <a:extLst>
              <a:ext uri="{FF2B5EF4-FFF2-40B4-BE49-F238E27FC236}">
                <a16:creationId xmlns:a16="http://schemas.microsoft.com/office/drawing/2014/main" id="{B1E3A828-253C-2748-A9E6-0E895B048B73}"/>
              </a:ext>
            </a:extLst>
          </p:cNvPr>
          <p:cNvSpPr>
            <a:spLocks noGrp="1"/>
          </p:cNvSpPr>
          <p:nvPr>
            <p:ph type="title"/>
          </p:nvPr>
        </p:nvSpPr>
        <p:spPr/>
        <p:txBody>
          <a:bodyPr>
            <a:normAutofit/>
          </a:bodyPr>
          <a:lstStyle/>
          <a:p>
            <a:r>
              <a:rPr lang="en-GB" dirty="0"/>
              <a:t>Change of Perspective</a:t>
            </a:r>
          </a:p>
        </p:txBody>
      </p:sp>
      <p:sp>
        <p:nvSpPr>
          <p:cNvPr id="6" name="Rounded Rectangle 5">
            <a:extLst>
              <a:ext uri="{FF2B5EF4-FFF2-40B4-BE49-F238E27FC236}">
                <a16:creationId xmlns:a16="http://schemas.microsoft.com/office/drawing/2014/main" id="{09AE67ED-5B98-334F-9B27-50433E3100FD}"/>
              </a:ext>
            </a:extLst>
          </p:cNvPr>
          <p:cNvSpPr/>
          <p:nvPr/>
        </p:nvSpPr>
        <p:spPr>
          <a:xfrm>
            <a:off x="363557" y="1244904"/>
            <a:ext cx="3459297" cy="649995"/>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do they actually know?</a:t>
            </a:r>
          </a:p>
        </p:txBody>
      </p:sp>
      <p:sp>
        <p:nvSpPr>
          <p:cNvPr id="7" name="Rounded Rectangle 6">
            <a:extLst>
              <a:ext uri="{FF2B5EF4-FFF2-40B4-BE49-F238E27FC236}">
                <a16:creationId xmlns:a16="http://schemas.microsoft.com/office/drawing/2014/main" id="{22040CD6-074C-024D-AACC-BA2DAE3124DB}"/>
              </a:ext>
            </a:extLst>
          </p:cNvPr>
          <p:cNvSpPr/>
          <p:nvPr/>
        </p:nvSpPr>
        <p:spPr>
          <a:xfrm>
            <a:off x="4891491" y="886856"/>
            <a:ext cx="3888952" cy="1366093"/>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are they attending to?</a:t>
            </a:r>
          </a:p>
          <a:p>
            <a:pPr algn="ctr"/>
            <a:r>
              <a:rPr lang="en-GB" sz="2000" dirty="0">
                <a:solidFill>
                  <a:srgbClr val="FFFF00"/>
                </a:solidFill>
              </a:rPr>
              <a:t>What are they aware of?</a:t>
            </a:r>
          </a:p>
          <a:p>
            <a:pPr algn="ctr"/>
            <a:r>
              <a:rPr lang="en-GB" sz="2000" dirty="0">
                <a:solidFill>
                  <a:srgbClr val="FFFF00"/>
                </a:solidFill>
              </a:rPr>
              <a:t>What actions become available?</a:t>
            </a:r>
          </a:p>
        </p:txBody>
      </p:sp>
      <p:sp>
        <p:nvSpPr>
          <p:cNvPr id="8" name="Notched Right Arrow 7">
            <a:extLst>
              <a:ext uri="{FF2B5EF4-FFF2-40B4-BE49-F238E27FC236}">
                <a16:creationId xmlns:a16="http://schemas.microsoft.com/office/drawing/2014/main" id="{61AA16E8-54FC-BA4D-BDC7-0D3F319F0789}"/>
              </a:ext>
            </a:extLst>
          </p:cNvPr>
          <p:cNvSpPr/>
          <p:nvPr/>
        </p:nvSpPr>
        <p:spPr>
          <a:xfrm>
            <a:off x="4032172" y="1415665"/>
            <a:ext cx="672030" cy="308472"/>
          </a:xfrm>
          <a:prstGeom prst="notched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9" name="Rounded Rectangle 8">
            <a:extLst>
              <a:ext uri="{FF2B5EF4-FFF2-40B4-BE49-F238E27FC236}">
                <a16:creationId xmlns:a16="http://schemas.microsoft.com/office/drawing/2014/main" id="{21087024-C4AB-FA4A-B34C-38CB7D21B47A}"/>
              </a:ext>
            </a:extLst>
          </p:cNvPr>
          <p:cNvSpPr/>
          <p:nvPr/>
        </p:nvSpPr>
        <p:spPr>
          <a:xfrm>
            <a:off x="1952245" y="3773585"/>
            <a:ext cx="3459296" cy="925417"/>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Exposed through the construction of examples </a:t>
            </a:r>
          </a:p>
        </p:txBody>
      </p:sp>
      <p:sp>
        <p:nvSpPr>
          <p:cNvPr id="11" name="Rounded Rectangle 10">
            <a:extLst>
              <a:ext uri="{FF2B5EF4-FFF2-40B4-BE49-F238E27FC236}">
                <a16:creationId xmlns:a16="http://schemas.microsoft.com/office/drawing/2014/main" id="{262D8F3B-36D7-824F-B050-6A2C3924929A}"/>
              </a:ext>
            </a:extLst>
          </p:cNvPr>
          <p:cNvSpPr/>
          <p:nvPr/>
        </p:nvSpPr>
        <p:spPr>
          <a:xfrm>
            <a:off x="5675238" y="2966291"/>
            <a:ext cx="3459296" cy="92541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Educated Awareness</a:t>
            </a:r>
          </a:p>
        </p:txBody>
      </p:sp>
      <p:sp>
        <p:nvSpPr>
          <p:cNvPr id="12" name="Rounded Rectangle 11">
            <a:extLst>
              <a:ext uri="{FF2B5EF4-FFF2-40B4-BE49-F238E27FC236}">
                <a16:creationId xmlns:a16="http://schemas.microsoft.com/office/drawing/2014/main" id="{F5C37FC5-F498-9D47-9E0D-44C14F717A50}"/>
              </a:ext>
            </a:extLst>
          </p:cNvPr>
          <p:cNvSpPr/>
          <p:nvPr/>
        </p:nvSpPr>
        <p:spPr>
          <a:xfrm>
            <a:off x="6074925" y="3773585"/>
            <a:ext cx="2937363" cy="925417"/>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Actions available</a:t>
            </a:r>
          </a:p>
        </p:txBody>
      </p:sp>
      <p:cxnSp>
        <p:nvCxnSpPr>
          <p:cNvPr id="4" name="Straight Connector 3">
            <a:extLst>
              <a:ext uri="{FF2B5EF4-FFF2-40B4-BE49-F238E27FC236}">
                <a16:creationId xmlns:a16="http://schemas.microsoft.com/office/drawing/2014/main" id="{8422669F-A8EF-6C45-BCDD-F8A2ABB20B55}"/>
              </a:ext>
            </a:extLst>
          </p:cNvPr>
          <p:cNvCxnSpPr>
            <a:stCxn id="7" idx="2"/>
            <a:endCxn id="10" idx="0"/>
          </p:cNvCxnSpPr>
          <p:nvPr/>
        </p:nvCxnSpPr>
        <p:spPr>
          <a:xfrm flipH="1">
            <a:off x="3330041" y="2252949"/>
            <a:ext cx="3505926" cy="713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B1C14D-9402-B04F-8721-857895218883}"/>
              </a:ext>
            </a:extLst>
          </p:cNvPr>
          <p:cNvCxnSpPr>
            <a:cxnSpLocks/>
            <a:stCxn id="7" idx="2"/>
            <a:endCxn id="11" idx="0"/>
          </p:cNvCxnSpPr>
          <p:nvPr/>
        </p:nvCxnSpPr>
        <p:spPr>
          <a:xfrm>
            <a:off x="6835967" y="2252949"/>
            <a:ext cx="568919" cy="713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3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33430-5565-7A49-8C0E-1F079A4325F0}"/>
              </a:ext>
            </a:extLst>
          </p:cNvPr>
          <p:cNvSpPr>
            <a:spLocks noGrp="1"/>
          </p:cNvSpPr>
          <p:nvPr>
            <p:ph type="title"/>
          </p:nvPr>
        </p:nvSpPr>
        <p:spPr/>
        <p:txBody>
          <a:bodyPr>
            <a:normAutofit/>
          </a:bodyPr>
          <a:lstStyle/>
          <a:p>
            <a:r>
              <a:rPr lang="en-GB" dirty="0"/>
              <a:t>Examples of Mathematical Objects</a:t>
            </a:r>
          </a:p>
        </p:txBody>
      </p:sp>
      <p:sp>
        <p:nvSpPr>
          <p:cNvPr id="3" name="Content Placeholder 2">
            <a:extLst>
              <a:ext uri="{FF2B5EF4-FFF2-40B4-BE49-F238E27FC236}">
                <a16:creationId xmlns:a16="http://schemas.microsoft.com/office/drawing/2014/main" id="{35936E2B-A701-CC47-9D50-3E4A5B2A4C23}"/>
              </a:ext>
            </a:extLst>
          </p:cNvPr>
          <p:cNvSpPr>
            <a:spLocks noGrp="1"/>
          </p:cNvSpPr>
          <p:nvPr>
            <p:ph idx="1"/>
          </p:nvPr>
        </p:nvSpPr>
        <p:spPr>
          <a:xfrm>
            <a:off x="316415" y="944273"/>
            <a:ext cx="8927945" cy="4274498"/>
          </a:xfrm>
        </p:spPr>
        <p:txBody>
          <a:bodyPr/>
          <a:lstStyle/>
          <a:p>
            <a:r>
              <a:rPr lang="en-GB" dirty="0"/>
              <a:t>Do you provide examples of </a:t>
            </a:r>
          </a:p>
          <a:p>
            <a:pPr lvl="1"/>
            <a:r>
              <a:rPr lang="en-GB" dirty="0"/>
              <a:t>mathematical objects?</a:t>
            </a:r>
          </a:p>
          <a:p>
            <a:pPr lvl="1"/>
            <a:r>
              <a:rPr lang="en-GB" dirty="0"/>
              <a:t>ways of making sense of a definition?</a:t>
            </a:r>
          </a:p>
          <a:p>
            <a:pPr lvl="1"/>
            <a:r>
              <a:rPr lang="en-GB" dirty="0"/>
              <a:t>the use of mathematical proof methods?</a:t>
            </a:r>
          </a:p>
          <a:p>
            <a:pPr lvl="1"/>
            <a:r>
              <a:rPr lang="en-GB" dirty="0"/>
              <a:t>The application of mathematical procedures?</a:t>
            </a:r>
          </a:p>
          <a:p>
            <a:r>
              <a:rPr lang="en-GB" dirty="0"/>
              <a:t>What do you do with examples in your own work?</a:t>
            </a:r>
          </a:p>
          <a:p>
            <a:r>
              <a:rPr lang="en-GB" dirty="0"/>
              <a:t>What would you like students to do with examples?</a:t>
            </a:r>
          </a:p>
          <a:p>
            <a:r>
              <a:rPr lang="en-GB" dirty="0"/>
              <a:t>What do you do publicly with the examples you give?</a:t>
            </a:r>
          </a:p>
          <a:p>
            <a:r>
              <a:rPr lang="en-GB" dirty="0"/>
              <a:t>Unfortunately, students sometimes over-generalise, mis-generalise </a:t>
            </a:r>
            <a:br>
              <a:rPr lang="en-GB" dirty="0"/>
            </a:br>
            <a:r>
              <a:rPr lang="en-GB" dirty="0"/>
              <a:t>or fail to appreciate what is being exemplified</a:t>
            </a:r>
          </a:p>
          <a:p>
            <a:pPr lvl="1"/>
            <a:r>
              <a:rPr lang="en-GB" dirty="0"/>
              <a:t>To find 10% you divide by 10</a:t>
            </a:r>
            <a:br>
              <a:rPr lang="en-GB" dirty="0"/>
            </a:br>
            <a:r>
              <a:rPr lang="en-GB" dirty="0"/>
              <a:t>so to find 20% you … .</a:t>
            </a:r>
          </a:p>
          <a:p>
            <a:pPr lvl="1"/>
            <a:r>
              <a:rPr lang="en-GB" dirty="0"/>
              <a:t>The centre of the circle (x-1)</a:t>
            </a:r>
            <a:r>
              <a:rPr lang="en-GB" baseline="30000" dirty="0"/>
              <a:t>2</a:t>
            </a:r>
            <a:r>
              <a:rPr lang="en-GB" dirty="0"/>
              <a:t> + (y+1)</a:t>
            </a:r>
            <a:r>
              <a:rPr lang="en-GB" baseline="30000" dirty="0"/>
              <a:t>2</a:t>
            </a:r>
            <a:r>
              <a:rPr lang="en-GB" dirty="0"/>
              <a:t> = 2</a:t>
            </a:r>
            <a:r>
              <a:rPr lang="en-GB" baseline="30000" dirty="0"/>
              <a:t>2</a:t>
            </a:r>
            <a:r>
              <a:rPr lang="en-GB" dirty="0"/>
              <a:t> is [1, –1] and radius = 2</a:t>
            </a:r>
            <a:br>
              <a:rPr lang="en-GB" dirty="0"/>
            </a:br>
            <a:r>
              <a:rPr lang="en-GB" dirty="0"/>
              <a:t>so the centre of the circle (x-2)</a:t>
            </a:r>
            <a:r>
              <a:rPr lang="en-GB" baseline="30000" dirty="0"/>
              <a:t>2</a:t>
            </a:r>
            <a:r>
              <a:rPr lang="en-GB" dirty="0"/>
              <a:t> + (y+3)</a:t>
            </a:r>
            <a:r>
              <a:rPr lang="en-GB" baseline="30000" dirty="0"/>
              <a:t>2</a:t>
            </a:r>
            <a:r>
              <a:rPr lang="en-GB" dirty="0"/>
              <a:t> = 5</a:t>
            </a:r>
            <a:r>
              <a:rPr lang="en-GB" baseline="30000" dirty="0"/>
              <a:t>2</a:t>
            </a:r>
            <a:r>
              <a:rPr lang="en-GB" dirty="0"/>
              <a:t> is [3, -2] and radius = 2 (?)</a:t>
            </a:r>
          </a:p>
          <a:p>
            <a:endParaRPr lang="en-GB" dirty="0"/>
          </a:p>
          <a:p>
            <a:endParaRPr lang="en-GB" dirty="0"/>
          </a:p>
        </p:txBody>
      </p:sp>
      <p:sp>
        <p:nvSpPr>
          <p:cNvPr id="4" name="Rounded Rectangle 3">
            <a:extLst>
              <a:ext uri="{FF2B5EF4-FFF2-40B4-BE49-F238E27FC236}">
                <a16:creationId xmlns:a16="http://schemas.microsoft.com/office/drawing/2014/main" id="{B4E9D3C4-4FD4-A248-9AB5-6C12EC23AE9B}"/>
              </a:ext>
            </a:extLst>
          </p:cNvPr>
          <p:cNvSpPr/>
          <p:nvPr/>
        </p:nvSpPr>
        <p:spPr>
          <a:xfrm>
            <a:off x="1491171" y="5484069"/>
            <a:ext cx="3679634" cy="859315"/>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Are learners attending to the same details that you are?</a:t>
            </a:r>
          </a:p>
        </p:txBody>
      </p:sp>
      <p:sp>
        <p:nvSpPr>
          <p:cNvPr id="5" name="Rounded Rectangle 4">
            <a:extLst>
              <a:ext uri="{FF2B5EF4-FFF2-40B4-BE49-F238E27FC236}">
                <a16:creationId xmlns:a16="http://schemas.microsoft.com/office/drawing/2014/main" id="{39901241-BCC3-AD4F-A30D-4393AD5FE83D}"/>
              </a:ext>
            </a:extLst>
          </p:cNvPr>
          <p:cNvSpPr/>
          <p:nvPr/>
        </p:nvSpPr>
        <p:spPr>
          <a:xfrm>
            <a:off x="4835716" y="5843505"/>
            <a:ext cx="3679634" cy="859315"/>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Are learners attending in the same way that you are?</a:t>
            </a:r>
          </a:p>
        </p:txBody>
      </p:sp>
      <p:sp>
        <p:nvSpPr>
          <p:cNvPr id="6" name="Rounded Rectangle 5">
            <a:extLst>
              <a:ext uri="{FF2B5EF4-FFF2-40B4-BE49-F238E27FC236}">
                <a16:creationId xmlns:a16="http://schemas.microsoft.com/office/drawing/2014/main" id="{49C72020-B6CA-B349-8F44-07047CD9D36C}"/>
              </a:ext>
            </a:extLst>
          </p:cNvPr>
          <p:cNvSpPr/>
          <p:nvPr/>
        </p:nvSpPr>
        <p:spPr>
          <a:xfrm>
            <a:off x="6105378" y="1083212"/>
            <a:ext cx="2250831" cy="556017"/>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Concept Definition</a:t>
            </a:r>
          </a:p>
        </p:txBody>
      </p:sp>
      <p:sp>
        <p:nvSpPr>
          <p:cNvPr id="7" name="Rounded Rectangle 6">
            <a:extLst>
              <a:ext uri="{FF2B5EF4-FFF2-40B4-BE49-F238E27FC236}">
                <a16:creationId xmlns:a16="http://schemas.microsoft.com/office/drawing/2014/main" id="{8658790F-4D43-984E-9C7B-BE675DC3DBAB}"/>
              </a:ext>
            </a:extLst>
          </p:cNvPr>
          <p:cNvSpPr/>
          <p:nvPr/>
        </p:nvSpPr>
        <p:spPr>
          <a:xfrm>
            <a:off x="6264519" y="1569251"/>
            <a:ext cx="2250831" cy="556017"/>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Concept Image</a:t>
            </a:r>
          </a:p>
        </p:txBody>
      </p:sp>
    </p:spTree>
    <p:extLst>
      <p:ext uri="{BB962C8B-B14F-4D97-AF65-F5344CB8AC3E}">
        <p14:creationId xmlns:p14="http://schemas.microsoft.com/office/powerpoint/2010/main" val="154960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6C9E2-6FC7-444C-89B3-392B2B37C0D0}"/>
              </a:ext>
            </a:extLst>
          </p:cNvPr>
          <p:cNvSpPr>
            <a:spLocks noGrp="1"/>
          </p:cNvSpPr>
          <p:nvPr>
            <p:ph type="title"/>
          </p:nvPr>
        </p:nvSpPr>
        <p:spPr/>
        <p:txBody>
          <a:bodyPr/>
          <a:lstStyle/>
          <a:p>
            <a:r>
              <a:rPr lang="en-GB" dirty="0"/>
              <a:t>Definitions</a:t>
            </a:r>
          </a:p>
        </p:txBody>
      </p:sp>
      <p:sp>
        <p:nvSpPr>
          <p:cNvPr id="3" name="Content Placeholder 2">
            <a:extLst>
              <a:ext uri="{FF2B5EF4-FFF2-40B4-BE49-F238E27FC236}">
                <a16:creationId xmlns:a16="http://schemas.microsoft.com/office/drawing/2014/main" id="{F83E06B9-4E0D-8F46-B69E-8A75E3DFA2A4}"/>
              </a:ext>
            </a:extLst>
          </p:cNvPr>
          <p:cNvSpPr>
            <a:spLocks noGrp="1"/>
          </p:cNvSpPr>
          <p:nvPr>
            <p:ph idx="1"/>
          </p:nvPr>
        </p:nvSpPr>
        <p:spPr>
          <a:xfrm>
            <a:off x="628650" y="944273"/>
            <a:ext cx="7886700" cy="2297691"/>
          </a:xfrm>
        </p:spPr>
        <p:txBody>
          <a:bodyPr/>
          <a:lstStyle/>
          <a:p>
            <a:r>
              <a:rPr lang="en-GB" dirty="0"/>
              <a:t>Please write down a definition of what it means for a straight line to be tangent to a curve at a point</a:t>
            </a:r>
          </a:p>
          <a:p>
            <a:pPr lvl="1"/>
            <a:r>
              <a:rPr lang="en-GB" dirty="0"/>
              <a:t> different textbooks have different definitions, with slightly different consequences</a:t>
            </a:r>
          </a:p>
          <a:p>
            <a:r>
              <a:rPr lang="en-GB" dirty="0"/>
              <a:t>Providing examples is a classic pedagogic approach</a:t>
            </a:r>
          </a:p>
          <a:p>
            <a:pPr lvl="1"/>
            <a:r>
              <a:rPr lang="en-GB" dirty="0"/>
              <a:t> but are students attending to the details and relationships which you are attending to?</a:t>
            </a:r>
          </a:p>
          <a:p>
            <a:pPr lvl="1"/>
            <a:endParaRPr lang="en-GB" dirty="0"/>
          </a:p>
        </p:txBody>
      </p:sp>
      <p:sp>
        <p:nvSpPr>
          <p:cNvPr id="5" name="Rounded Rectangle 4">
            <a:extLst>
              <a:ext uri="{FF2B5EF4-FFF2-40B4-BE49-F238E27FC236}">
                <a16:creationId xmlns:a16="http://schemas.microsoft.com/office/drawing/2014/main" id="{859B357B-1EF7-8B45-851B-8E748E3EA849}"/>
              </a:ext>
            </a:extLst>
          </p:cNvPr>
          <p:cNvSpPr/>
          <p:nvPr/>
        </p:nvSpPr>
        <p:spPr>
          <a:xfrm>
            <a:off x="628650" y="3858322"/>
            <a:ext cx="1634103" cy="79117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Concept Definition</a:t>
            </a:r>
          </a:p>
        </p:txBody>
      </p:sp>
      <p:sp>
        <p:nvSpPr>
          <p:cNvPr id="6" name="Rounded Rectangle 5">
            <a:extLst>
              <a:ext uri="{FF2B5EF4-FFF2-40B4-BE49-F238E27FC236}">
                <a16:creationId xmlns:a16="http://schemas.microsoft.com/office/drawing/2014/main" id="{53B455CC-B639-6D43-846C-B5C4DE242211}"/>
              </a:ext>
            </a:extLst>
          </p:cNvPr>
          <p:cNvSpPr/>
          <p:nvPr/>
        </p:nvSpPr>
        <p:spPr>
          <a:xfrm>
            <a:off x="2131985" y="4009236"/>
            <a:ext cx="1634103" cy="79117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Concept Image</a:t>
            </a:r>
          </a:p>
        </p:txBody>
      </p:sp>
      <p:sp>
        <p:nvSpPr>
          <p:cNvPr id="7" name="Rounded Rectangle 6">
            <a:extLst>
              <a:ext uri="{FF2B5EF4-FFF2-40B4-BE49-F238E27FC236}">
                <a16:creationId xmlns:a16="http://schemas.microsoft.com/office/drawing/2014/main" id="{EF363738-2CE1-F440-84FE-BADD99F20451}"/>
              </a:ext>
            </a:extLst>
          </p:cNvPr>
          <p:cNvSpPr/>
          <p:nvPr/>
        </p:nvSpPr>
        <p:spPr>
          <a:xfrm>
            <a:off x="3635320" y="4160150"/>
            <a:ext cx="3376695" cy="79117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Developed through examples</a:t>
            </a:r>
          </a:p>
        </p:txBody>
      </p:sp>
    </p:spTree>
    <p:extLst>
      <p:ext uri="{BB962C8B-B14F-4D97-AF65-F5344CB8AC3E}">
        <p14:creationId xmlns:p14="http://schemas.microsoft.com/office/powerpoint/2010/main" val="70114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Tangents</a:t>
            </a:r>
          </a:p>
        </p:txBody>
      </p:sp>
      <p:sp>
        <p:nvSpPr>
          <p:cNvPr id="3" name="Content Placeholder 2"/>
          <p:cNvSpPr>
            <a:spLocks noGrp="1"/>
          </p:cNvSpPr>
          <p:nvPr>
            <p:ph idx="1"/>
          </p:nvPr>
        </p:nvSpPr>
        <p:spPr>
          <a:xfrm>
            <a:off x="467544" y="836712"/>
            <a:ext cx="8208912" cy="1080119"/>
          </a:xfrm>
        </p:spPr>
        <p:txBody>
          <a:bodyPr/>
          <a:lstStyle/>
          <a:p>
            <a:r>
              <a:rPr lang="en-GB"/>
              <a:t>Sketch some examples of tangents to a quartic for students learning about tangents</a:t>
            </a:r>
          </a:p>
        </p:txBody>
      </p:sp>
      <p:pic>
        <p:nvPicPr>
          <p:cNvPr id="4" name="Picture 3"/>
          <p:cNvPicPr>
            <a:picLocks noChangeAspect="1"/>
          </p:cNvPicPr>
          <p:nvPr/>
        </p:nvPicPr>
        <p:blipFill>
          <a:blip r:embed="rId2"/>
          <a:stretch>
            <a:fillRect/>
          </a:stretch>
        </p:blipFill>
        <p:spPr>
          <a:xfrm>
            <a:off x="5868144" y="4236738"/>
            <a:ext cx="2824970" cy="2004988"/>
          </a:xfrm>
          <a:prstGeom prst="rect">
            <a:avLst/>
          </a:prstGeom>
        </p:spPr>
      </p:pic>
      <p:pic>
        <p:nvPicPr>
          <p:cNvPr id="7" name="Picture 6"/>
          <p:cNvPicPr>
            <a:picLocks noChangeAspect="1"/>
          </p:cNvPicPr>
          <p:nvPr/>
        </p:nvPicPr>
        <p:blipFill>
          <a:blip r:embed="rId3"/>
          <a:stretch>
            <a:fillRect/>
          </a:stretch>
        </p:blipFill>
        <p:spPr>
          <a:xfrm>
            <a:off x="3059832" y="4236738"/>
            <a:ext cx="2671753" cy="1896244"/>
          </a:xfrm>
          <a:prstGeom prst="rect">
            <a:avLst/>
          </a:prstGeom>
        </p:spPr>
      </p:pic>
      <p:pic>
        <p:nvPicPr>
          <p:cNvPr id="8" name="Picture 7"/>
          <p:cNvPicPr>
            <a:picLocks noChangeAspect="1"/>
          </p:cNvPicPr>
          <p:nvPr/>
        </p:nvPicPr>
        <p:blipFill>
          <a:blip r:embed="rId4"/>
          <a:stretch>
            <a:fillRect/>
          </a:stretch>
        </p:blipFill>
        <p:spPr>
          <a:xfrm>
            <a:off x="179512" y="4236738"/>
            <a:ext cx="2978294" cy="2113807"/>
          </a:xfrm>
          <a:prstGeom prst="rect">
            <a:avLst/>
          </a:prstGeom>
        </p:spPr>
      </p:pic>
      <p:pic>
        <p:nvPicPr>
          <p:cNvPr id="9" name="Picture 8"/>
          <p:cNvPicPr>
            <a:picLocks noChangeAspect="1"/>
          </p:cNvPicPr>
          <p:nvPr/>
        </p:nvPicPr>
        <p:blipFill>
          <a:blip r:embed="rId5"/>
          <a:stretch>
            <a:fillRect/>
          </a:stretch>
        </p:blipFill>
        <p:spPr>
          <a:xfrm>
            <a:off x="179512" y="1877060"/>
            <a:ext cx="2886844" cy="2048903"/>
          </a:xfrm>
          <a:prstGeom prst="rect">
            <a:avLst/>
          </a:prstGeom>
        </p:spPr>
      </p:pic>
      <p:pic>
        <p:nvPicPr>
          <p:cNvPr id="11" name="Picture 10"/>
          <p:cNvPicPr>
            <a:picLocks noChangeAspect="1"/>
          </p:cNvPicPr>
          <p:nvPr/>
        </p:nvPicPr>
        <p:blipFill>
          <a:blip r:embed="rId6"/>
          <a:stretch>
            <a:fillRect/>
          </a:stretch>
        </p:blipFill>
        <p:spPr>
          <a:xfrm>
            <a:off x="5796136" y="1877060"/>
            <a:ext cx="2942258" cy="2088232"/>
          </a:xfrm>
          <a:prstGeom prst="rect">
            <a:avLst/>
          </a:prstGeom>
        </p:spPr>
      </p:pic>
      <p:pic>
        <p:nvPicPr>
          <p:cNvPr id="5" name="Picture 4"/>
          <p:cNvPicPr>
            <a:picLocks noChangeAspect="1"/>
          </p:cNvPicPr>
          <p:nvPr/>
        </p:nvPicPr>
        <p:blipFill>
          <a:blip r:embed="rId7"/>
          <a:stretch>
            <a:fillRect/>
          </a:stretch>
        </p:blipFill>
        <p:spPr>
          <a:xfrm>
            <a:off x="3059832" y="1877060"/>
            <a:ext cx="2880320" cy="2137560"/>
          </a:xfrm>
          <a:prstGeom prst="rect">
            <a:avLst/>
          </a:prstGeom>
        </p:spPr>
      </p:pic>
      <p:sp>
        <p:nvSpPr>
          <p:cNvPr id="6" name="Rounded Rectangle 5"/>
          <p:cNvSpPr/>
          <p:nvPr/>
        </p:nvSpPr>
        <p:spPr bwMode="auto">
          <a:xfrm>
            <a:off x="1797311" y="3992509"/>
            <a:ext cx="6175598" cy="404665"/>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dirty="0">
                <a:solidFill>
                  <a:srgbClr val="FFFF00"/>
                </a:solidFill>
              </a:rPr>
              <a:t>What misapprehensions might be induced by any one of these?</a:t>
            </a:r>
          </a:p>
        </p:txBody>
      </p:sp>
      <p:sp>
        <p:nvSpPr>
          <p:cNvPr id="10" name="Rounded Rectangle 9">
            <a:extLst>
              <a:ext uri="{FF2B5EF4-FFF2-40B4-BE49-F238E27FC236}">
                <a16:creationId xmlns:a16="http://schemas.microsoft.com/office/drawing/2014/main" id="{F81B172F-7779-EF42-AB9C-ED9051C2DFA7}"/>
              </a:ext>
            </a:extLst>
          </p:cNvPr>
          <p:cNvSpPr/>
          <p:nvPr/>
        </p:nvSpPr>
        <p:spPr>
          <a:xfrm>
            <a:off x="6316791" y="1222648"/>
            <a:ext cx="2729780" cy="83820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Example Space</a:t>
            </a:r>
            <a:br>
              <a:rPr lang="en-GB" sz="2000" dirty="0">
                <a:solidFill>
                  <a:srgbClr val="0432FF"/>
                </a:solidFill>
              </a:rPr>
            </a:br>
            <a:r>
              <a:rPr lang="en-GB" sz="2000" dirty="0">
                <a:solidFill>
                  <a:srgbClr val="0432FF"/>
                </a:solidFill>
              </a:rPr>
              <a:t>of types of tangency</a:t>
            </a:r>
          </a:p>
        </p:txBody>
      </p:sp>
    </p:spTree>
    <p:extLst>
      <p:ext uri="{BB962C8B-B14F-4D97-AF65-F5344CB8AC3E}">
        <p14:creationId xmlns:p14="http://schemas.microsoft.com/office/powerpoint/2010/main" val="412896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7CDC13BC-2150-4045-89F8-8C1E05E2131B}"/>
              </a:ext>
            </a:extLst>
          </p:cNvPr>
          <p:cNvSpPr>
            <a:spLocks noGrp="1" noChangeArrowheads="1"/>
          </p:cNvSpPr>
          <p:nvPr>
            <p:ph type="title"/>
          </p:nvPr>
        </p:nvSpPr>
        <p:spPr/>
        <p:txBody>
          <a:bodyPr>
            <a:normAutofit/>
          </a:bodyPr>
          <a:lstStyle/>
          <a:p>
            <a:pPr>
              <a:defRPr/>
            </a:pPr>
            <a:r>
              <a:rPr lang="en-US"/>
              <a:t>Imposing Constraints</a:t>
            </a:r>
          </a:p>
        </p:txBody>
      </p:sp>
      <p:sp>
        <p:nvSpPr>
          <p:cNvPr id="26626" name="Rectangle 2">
            <a:extLst>
              <a:ext uri="{FF2B5EF4-FFF2-40B4-BE49-F238E27FC236}">
                <a16:creationId xmlns:a16="http://schemas.microsoft.com/office/drawing/2014/main" id="{902E68BB-FF69-2748-AC66-299EF71157D8}"/>
              </a:ext>
            </a:extLst>
          </p:cNvPr>
          <p:cNvSpPr>
            <a:spLocks noGrp="1" noChangeArrowheads="1"/>
          </p:cNvSpPr>
          <p:nvPr>
            <p:ph type="body" idx="1"/>
          </p:nvPr>
        </p:nvSpPr>
        <p:spPr>
          <a:xfrm>
            <a:off x="152400" y="812800"/>
            <a:ext cx="8826500" cy="1564640"/>
          </a:xfrm>
        </p:spPr>
        <p:txBody>
          <a:bodyPr>
            <a:normAutofit/>
          </a:bodyPr>
          <a:lstStyle/>
          <a:p>
            <a:pPr>
              <a:spcBef>
                <a:spcPct val="0"/>
              </a:spcBef>
            </a:pPr>
            <a:r>
              <a:rPr lang="en-US" altLang="en-US" b="0" dirty="0">
                <a:ea typeface="ＭＳ Ｐゴシック" panose="020B0600070205080204" pitchFamily="34" charset="-128"/>
              </a:rPr>
              <a:t> Sketch a cubic</a:t>
            </a:r>
          </a:p>
          <a:p>
            <a:pPr marL="0" indent="0">
              <a:spcBef>
                <a:spcPts val="400"/>
              </a:spcBef>
              <a:buNone/>
            </a:pPr>
            <a:r>
              <a:rPr lang="en-US" altLang="en-US" b="0" dirty="0">
                <a:ea typeface="ＭＳ Ｐゴシック" panose="020B0600070205080204" pitchFamily="34" charset="-128"/>
              </a:rPr>
              <a:t>	which does not go through the origin</a:t>
            </a:r>
          </a:p>
          <a:p>
            <a:pPr marL="0" indent="0">
              <a:spcBef>
                <a:spcPts val="400"/>
              </a:spcBef>
              <a:buNone/>
            </a:pPr>
            <a:r>
              <a:rPr lang="en-US" altLang="en-US" b="0" dirty="0">
                <a:ea typeface="ＭＳ Ｐゴシック" panose="020B0600070205080204" pitchFamily="34" charset="-128"/>
              </a:rPr>
              <a:t>	and which is monotonic</a:t>
            </a:r>
          </a:p>
          <a:p>
            <a:pPr marL="0" indent="0">
              <a:spcBef>
                <a:spcPts val="400"/>
              </a:spcBef>
              <a:buNone/>
            </a:pPr>
            <a:r>
              <a:rPr lang="en-US" altLang="en-US" b="0" dirty="0">
                <a:ea typeface="ＭＳ Ｐゴシック" panose="020B0600070205080204" pitchFamily="34" charset="-128"/>
              </a:rPr>
              <a:t>	and for which the inflection slope is negative</a:t>
            </a:r>
          </a:p>
        </p:txBody>
      </p:sp>
      <p:sp>
        <p:nvSpPr>
          <p:cNvPr id="5" name="Rectangle 2">
            <a:extLst>
              <a:ext uri="{FF2B5EF4-FFF2-40B4-BE49-F238E27FC236}">
                <a16:creationId xmlns:a16="http://schemas.microsoft.com/office/drawing/2014/main" id="{05993C24-8726-C848-B8CD-A7972A70BE39}"/>
              </a:ext>
            </a:extLst>
          </p:cNvPr>
          <p:cNvSpPr txBox="1">
            <a:spLocks noChangeArrowheads="1"/>
          </p:cNvSpPr>
          <p:nvPr/>
        </p:nvSpPr>
        <p:spPr>
          <a:xfrm>
            <a:off x="158750" y="4615664"/>
            <a:ext cx="8826500" cy="18745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pple Color Emoji UI"/>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Wingdings" pitchFamily="2" charset="2"/>
              <a:buChar char="v"/>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 typeface="STIXGeneral-Regular" pitchFamily="2" charset="2"/>
              <a:buChar char="⭐"/>
            </a:pPr>
            <a:r>
              <a:rPr lang="en-US" altLang="en-US" dirty="0">
                <a:solidFill>
                  <a:srgbClr val="C00000"/>
                </a:solidFill>
                <a:ea typeface="ＭＳ Ｐゴシック" panose="020B0600070205080204" pitchFamily="34" charset="-128"/>
              </a:rPr>
              <a:t> Is there a quadratic whose root-slopes are perpendicular?</a:t>
            </a:r>
          </a:p>
          <a:p>
            <a:pPr>
              <a:spcBef>
                <a:spcPct val="0"/>
              </a:spcBef>
              <a:buFont typeface="STIXGeneral-Regular" pitchFamily="2" charset="2"/>
              <a:buChar char="⭐"/>
            </a:pPr>
            <a:r>
              <a:rPr lang="en-US" altLang="en-US" dirty="0">
                <a:solidFill>
                  <a:srgbClr val="C00000"/>
                </a:solidFill>
                <a:ea typeface="ＭＳ Ｐゴシック" panose="020B0600070205080204" pitchFamily="34" charset="-128"/>
              </a:rPr>
              <a:t> Is there a cubic whose root-slopes are consecutively perpendicular?</a:t>
            </a:r>
          </a:p>
          <a:p>
            <a:pPr>
              <a:spcBef>
                <a:spcPct val="0"/>
              </a:spcBef>
              <a:buFont typeface="STIXGeneral-Regular" pitchFamily="2" charset="2"/>
              <a:buChar char="⭐"/>
            </a:pPr>
            <a:r>
              <a:rPr lang="en-US" altLang="en-US" dirty="0">
                <a:solidFill>
                  <a:srgbClr val="C00000"/>
                </a:solidFill>
                <a:ea typeface="ＭＳ Ｐゴシック" panose="020B0600070205080204" pitchFamily="34" charset="-128"/>
              </a:rPr>
              <a:t> Is there a quartic whose root-slopes are consecutively perpendicular …?</a:t>
            </a:r>
          </a:p>
          <a:p>
            <a:pPr lvl="1">
              <a:spcBef>
                <a:spcPct val="0"/>
              </a:spcBef>
            </a:pPr>
            <a:r>
              <a:rPr lang="en-US" altLang="en-US" sz="2000" dirty="0">
                <a:ea typeface="ＭＳ Ｐゴシック" panose="020B0600070205080204" pitchFamily="34" charset="-128"/>
              </a:rPr>
              <a:t>is it possible for other angles to be alternating root-slopes?</a:t>
            </a:r>
          </a:p>
        </p:txBody>
      </p:sp>
      <p:pic>
        <p:nvPicPr>
          <p:cNvPr id="3" name="Picture 2">
            <a:extLst>
              <a:ext uri="{FF2B5EF4-FFF2-40B4-BE49-F238E27FC236}">
                <a16:creationId xmlns:a16="http://schemas.microsoft.com/office/drawing/2014/main" id="{C97AE2FB-409C-FE45-95E7-EACD19E8CF48}"/>
              </a:ext>
            </a:extLst>
          </p:cNvPr>
          <p:cNvPicPr>
            <a:picLocks noChangeAspect="1"/>
          </p:cNvPicPr>
          <p:nvPr/>
        </p:nvPicPr>
        <p:blipFill>
          <a:blip r:embed="rId3"/>
          <a:stretch>
            <a:fillRect/>
          </a:stretch>
        </p:blipFill>
        <p:spPr>
          <a:xfrm>
            <a:off x="2434804" y="2242336"/>
            <a:ext cx="2015266" cy="2258777"/>
          </a:xfrm>
          <a:prstGeom prst="rect">
            <a:avLst/>
          </a:prstGeom>
        </p:spPr>
      </p:pic>
      <p:pic>
        <p:nvPicPr>
          <p:cNvPr id="4" name="Picture 3">
            <a:extLst>
              <a:ext uri="{FF2B5EF4-FFF2-40B4-BE49-F238E27FC236}">
                <a16:creationId xmlns:a16="http://schemas.microsoft.com/office/drawing/2014/main" id="{A00A6E22-F5CB-4C45-8E30-13055EC58FB3}"/>
              </a:ext>
            </a:extLst>
          </p:cNvPr>
          <p:cNvPicPr>
            <a:picLocks noChangeAspect="1"/>
          </p:cNvPicPr>
          <p:nvPr/>
        </p:nvPicPr>
        <p:blipFill>
          <a:blip r:embed="rId4"/>
          <a:stretch>
            <a:fillRect/>
          </a:stretch>
        </p:blipFill>
        <p:spPr>
          <a:xfrm>
            <a:off x="232179" y="2221783"/>
            <a:ext cx="2015266" cy="2258778"/>
          </a:xfrm>
          <a:prstGeom prst="rect">
            <a:avLst/>
          </a:prstGeom>
        </p:spPr>
      </p:pic>
      <p:pic>
        <p:nvPicPr>
          <p:cNvPr id="6" name="Picture 5">
            <a:extLst>
              <a:ext uri="{FF2B5EF4-FFF2-40B4-BE49-F238E27FC236}">
                <a16:creationId xmlns:a16="http://schemas.microsoft.com/office/drawing/2014/main" id="{A7BA1CBF-CB28-2640-8684-EA62EDFCC7F8}"/>
              </a:ext>
            </a:extLst>
          </p:cNvPr>
          <p:cNvPicPr>
            <a:picLocks noChangeAspect="1"/>
          </p:cNvPicPr>
          <p:nvPr/>
        </p:nvPicPr>
        <p:blipFill>
          <a:blip r:embed="rId5"/>
          <a:stretch>
            <a:fillRect/>
          </a:stretch>
        </p:blipFill>
        <p:spPr>
          <a:xfrm>
            <a:off x="4652427" y="2221783"/>
            <a:ext cx="2109804" cy="2364739"/>
          </a:xfrm>
          <a:prstGeom prst="rect">
            <a:avLst/>
          </a:prstGeom>
        </p:spPr>
      </p:pic>
      <p:pic>
        <p:nvPicPr>
          <p:cNvPr id="7" name="Picture 6">
            <a:extLst>
              <a:ext uri="{FF2B5EF4-FFF2-40B4-BE49-F238E27FC236}">
                <a16:creationId xmlns:a16="http://schemas.microsoft.com/office/drawing/2014/main" id="{15C2ACE7-FE1A-6143-87B8-8B0A97658EC8}"/>
              </a:ext>
            </a:extLst>
          </p:cNvPr>
          <p:cNvPicPr>
            <a:picLocks noChangeAspect="1"/>
          </p:cNvPicPr>
          <p:nvPr/>
        </p:nvPicPr>
        <p:blipFill>
          <a:blip r:embed="rId6"/>
          <a:stretch>
            <a:fillRect/>
          </a:stretch>
        </p:blipFill>
        <p:spPr>
          <a:xfrm>
            <a:off x="6934358" y="2221782"/>
            <a:ext cx="2109805" cy="23647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bldLvl="5" autoUpdateAnimBg="0"/>
      <p:bldP spid="5" grpId="0" build="p" bldLvl="5"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158B-413F-844B-9B46-05063D170A7B}"/>
              </a:ext>
            </a:extLst>
          </p:cNvPr>
          <p:cNvSpPr>
            <a:spLocks noGrp="1"/>
          </p:cNvSpPr>
          <p:nvPr>
            <p:ph type="title"/>
          </p:nvPr>
        </p:nvSpPr>
        <p:spPr/>
        <p:txBody>
          <a:bodyPr/>
          <a:lstStyle/>
          <a:p>
            <a:r>
              <a:rPr lang="en-GB" dirty="0"/>
              <a:t>Different Presentations</a:t>
            </a:r>
          </a:p>
        </p:txBody>
      </p:sp>
      <p:pic>
        <p:nvPicPr>
          <p:cNvPr id="5" name="Picture 4">
            <a:extLst>
              <a:ext uri="{FF2B5EF4-FFF2-40B4-BE49-F238E27FC236}">
                <a16:creationId xmlns:a16="http://schemas.microsoft.com/office/drawing/2014/main" id="{9CB7A04A-C589-BA4F-AC7A-B89B46AF5DC8}"/>
              </a:ext>
            </a:extLst>
          </p:cNvPr>
          <p:cNvPicPr>
            <a:picLocks noChangeAspect="1"/>
          </p:cNvPicPr>
          <p:nvPr/>
        </p:nvPicPr>
        <p:blipFill>
          <a:blip r:embed="rId4"/>
          <a:stretch>
            <a:fillRect/>
          </a:stretch>
        </p:blipFill>
        <p:spPr>
          <a:xfrm>
            <a:off x="418215" y="833120"/>
            <a:ext cx="5321300" cy="5803900"/>
          </a:xfrm>
          <a:prstGeom prst="rect">
            <a:avLst/>
          </a:prstGeom>
        </p:spPr>
      </p:pic>
      <p:pic>
        <p:nvPicPr>
          <p:cNvPr id="6" name="Picture 5">
            <a:extLst>
              <a:ext uri="{FF2B5EF4-FFF2-40B4-BE49-F238E27FC236}">
                <a16:creationId xmlns:a16="http://schemas.microsoft.com/office/drawing/2014/main" id="{0E20D302-FBFF-A14D-8F55-57B8C9202B70}"/>
              </a:ext>
            </a:extLst>
          </p:cNvPr>
          <p:cNvPicPr>
            <a:picLocks noChangeAspect="1"/>
          </p:cNvPicPr>
          <p:nvPr/>
        </p:nvPicPr>
        <p:blipFill>
          <a:blip r:embed="rId5"/>
          <a:stretch>
            <a:fillRect/>
          </a:stretch>
        </p:blipFill>
        <p:spPr>
          <a:xfrm>
            <a:off x="418215" y="833120"/>
            <a:ext cx="5321300" cy="5803900"/>
          </a:xfrm>
          <a:prstGeom prst="rect">
            <a:avLst/>
          </a:prstGeom>
        </p:spPr>
      </p:pic>
      <p:pic>
        <p:nvPicPr>
          <p:cNvPr id="7" name="Picture 6">
            <a:extLst>
              <a:ext uri="{FF2B5EF4-FFF2-40B4-BE49-F238E27FC236}">
                <a16:creationId xmlns:a16="http://schemas.microsoft.com/office/drawing/2014/main" id="{75AF1C5B-446E-344B-82AA-1730EE778E7E}"/>
              </a:ext>
            </a:extLst>
          </p:cNvPr>
          <p:cNvPicPr>
            <a:picLocks noChangeAspect="1"/>
          </p:cNvPicPr>
          <p:nvPr/>
        </p:nvPicPr>
        <p:blipFill>
          <a:blip r:embed="rId6"/>
          <a:stretch>
            <a:fillRect/>
          </a:stretch>
        </p:blipFill>
        <p:spPr>
          <a:xfrm>
            <a:off x="418215" y="833120"/>
            <a:ext cx="5321300" cy="5803900"/>
          </a:xfrm>
          <a:prstGeom prst="rect">
            <a:avLst/>
          </a:prstGeom>
        </p:spPr>
      </p:pic>
      <p:sp>
        <p:nvSpPr>
          <p:cNvPr id="8" name="TextBox 7">
            <a:extLst>
              <a:ext uri="{FF2B5EF4-FFF2-40B4-BE49-F238E27FC236}">
                <a16:creationId xmlns:a16="http://schemas.microsoft.com/office/drawing/2014/main" id="{E64B2930-EF57-3343-B59B-5C06290937D8}"/>
              </a:ext>
            </a:extLst>
          </p:cNvPr>
          <p:cNvSpPr txBox="1"/>
          <p:nvPr/>
        </p:nvSpPr>
        <p:spPr>
          <a:xfrm>
            <a:off x="6180881" y="1516284"/>
            <a:ext cx="2909643" cy="707886"/>
          </a:xfrm>
          <a:prstGeom prst="rect">
            <a:avLst/>
          </a:prstGeom>
          <a:noFill/>
        </p:spPr>
        <p:txBody>
          <a:bodyPr wrap="none" rtlCol="0">
            <a:spAutoFit/>
          </a:bodyPr>
          <a:lstStyle/>
          <a:p>
            <a:pPr algn="l"/>
            <a:r>
              <a:rPr lang="en-GB" sz="2000" dirty="0">
                <a:latin typeface="Chalkboard" charset="0"/>
                <a:ea typeface="Chalkboard" charset="0"/>
                <a:cs typeface="Chalkboard" charset="0"/>
              </a:rPr>
              <a:t>Imagine the composites</a:t>
            </a:r>
            <a:br>
              <a:rPr lang="en-GB" sz="2000" dirty="0">
                <a:latin typeface="Chalkboard" charset="0"/>
                <a:ea typeface="Chalkboard" charset="0"/>
                <a:cs typeface="Chalkboard" charset="0"/>
              </a:rPr>
            </a:br>
            <a:r>
              <a:rPr lang="en-GB" sz="2000" dirty="0">
                <a:latin typeface="Chalkboard" charset="0"/>
                <a:ea typeface="Chalkboard" charset="0"/>
                <a:cs typeface="Chalkboard" charset="0"/>
              </a:rPr>
              <a:t>of these two functions</a:t>
            </a:r>
          </a:p>
        </p:txBody>
      </p:sp>
      <p:sp>
        <p:nvSpPr>
          <p:cNvPr id="9" name="TextBox 8">
            <a:extLst>
              <a:ext uri="{FF2B5EF4-FFF2-40B4-BE49-F238E27FC236}">
                <a16:creationId xmlns:a16="http://schemas.microsoft.com/office/drawing/2014/main" id="{B95328F6-36D1-4343-ACBC-1706A0A05404}"/>
              </a:ext>
            </a:extLst>
          </p:cNvPr>
          <p:cNvSpPr txBox="1"/>
          <p:nvPr/>
        </p:nvSpPr>
        <p:spPr>
          <a:xfrm>
            <a:off x="6180880" y="2553391"/>
            <a:ext cx="2315377" cy="400110"/>
          </a:xfrm>
          <a:prstGeom prst="rect">
            <a:avLst/>
          </a:prstGeom>
          <a:noFill/>
        </p:spPr>
        <p:txBody>
          <a:bodyPr wrap="none" rtlCol="0">
            <a:spAutoFit/>
          </a:bodyPr>
          <a:lstStyle/>
          <a:p>
            <a:pPr algn="l"/>
            <a:r>
              <a:rPr lang="en-GB" sz="2000" dirty="0">
                <a:latin typeface="Chalkboard" charset="0"/>
                <a:ea typeface="Chalkboard" charset="0"/>
                <a:cs typeface="Chalkboard" charset="0"/>
              </a:rPr>
              <a:t>Which one is this?</a:t>
            </a:r>
          </a:p>
        </p:txBody>
      </p:sp>
      <p:sp>
        <p:nvSpPr>
          <p:cNvPr id="10" name="TextBox 9">
            <a:extLst>
              <a:ext uri="{FF2B5EF4-FFF2-40B4-BE49-F238E27FC236}">
                <a16:creationId xmlns:a16="http://schemas.microsoft.com/office/drawing/2014/main" id="{110049F3-830B-5147-96AF-40EEF0085264}"/>
              </a:ext>
            </a:extLst>
          </p:cNvPr>
          <p:cNvSpPr txBox="1"/>
          <p:nvPr/>
        </p:nvSpPr>
        <p:spPr>
          <a:xfrm>
            <a:off x="6180880" y="3134905"/>
            <a:ext cx="2616935" cy="400110"/>
          </a:xfrm>
          <a:prstGeom prst="rect">
            <a:avLst/>
          </a:prstGeom>
          <a:noFill/>
        </p:spPr>
        <p:txBody>
          <a:bodyPr wrap="none" rtlCol="0">
            <a:spAutoFit/>
          </a:bodyPr>
          <a:lstStyle/>
          <a:p>
            <a:pPr algn="l"/>
            <a:r>
              <a:rPr lang="en-GB" sz="2000" dirty="0">
                <a:latin typeface="Chalkboard" charset="0"/>
                <a:ea typeface="Chalkboard" charset="0"/>
                <a:cs typeface="Chalkboard" charset="0"/>
              </a:rPr>
              <a:t>How does this help??</a:t>
            </a:r>
          </a:p>
        </p:txBody>
      </p:sp>
      <p:grpSp>
        <p:nvGrpSpPr>
          <p:cNvPr id="15" name="Group 14">
            <a:extLst>
              <a:ext uri="{FF2B5EF4-FFF2-40B4-BE49-F238E27FC236}">
                <a16:creationId xmlns:a16="http://schemas.microsoft.com/office/drawing/2014/main" id="{FB977420-4B2D-C540-89C4-ECACA1D8FB89}"/>
              </a:ext>
            </a:extLst>
          </p:cNvPr>
          <p:cNvGrpSpPr/>
          <p:nvPr/>
        </p:nvGrpSpPr>
        <p:grpSpPr>
          <a:xfrm>
            <a:off x="1733550" y="4343400"/>
            <a:ext cx="304800" cy="2149473"/>
            <a:chOff x="1733550" y="4343400"/>
            <a:chExt cx="304800" cy="2149473"/>
          </a:xfrm>
        </p:grpSpPr>
        <p:cxnSp>
          <p:nvCxnSpPr>
            <p:cNvPr id="13" name="Straight Connector 12">
              <a:extLst>
                <a:ext uri="{FF2B5EF4-FFF2-40B4-BE49-F238E27FC236}">
                  <a16:creationId xmlns:a16="http://schemas.microsoft.com/office/drawing/2014/main" id="{5DB6D4C4-B070-7548-A08F-C0AB99C54624}"/>
                </a:ext>
              </a:extLst>
            </p:cNvPr>
            <p:cNvCxnSpPr/>
            <p:nvPr/>
          </p:nvCxnSpPr>
          <p:spPr>
            <a:xfrm>
              <a:off x="2038350" y="4343400"/>
              <a:ext cx="0" cy="2149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E64362-6D04-8847-A63E-D3E1DCA974DB}"/>
                </a:ext>
              </a:extLst>
            </p:cNvPr>
            <p:cNvCxnSpPr/>
            <p:nvPr/>
          </p:nvCxnSpPr>
          <p:spPr>
            <a:xfrm>
              <a:off x="1733550" y="4343400"/>
              <a:ext cx="0" cy="2149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Recognising Composites" descr="Recognising Composites">
            <a:hlinkClick r:id="" action="ppaction://media"/>
            <a:extLst>
              <a:ext uri="{FF2B5EF4-FFF2-40B4-BE49-F238E27FC236}">
                <a16:creationId xmlns:a16="http://schemas.microsoft.com/office/drawing/2014/main" id="{CEFACD80-B683-5C45-B2B3-E61E7B75D57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8215" y="833431"/>
            <a:ext cx="5321300" cy="5803589"/>
          </a:xfrm>
          <a:prstGeom prst="rect">
            <a:avLst/>
          </a:prstGeom>
        </p:spPr>
      </p:pic>
      <p:sp>
        <p:nvSpPr>
          <p:cNvPr id="17" name="TextBox 16">
            <a:extLst>
              <a:ext uri="{FF2B5EF4-FFF2-40B4-BE49-F238E27FC236}">
                <a16:creationId xmlns:a16="http://schemas.microsoft.com/office/drawing/2014/main" id="{9F3ABBD7-7731-F749-A81C-D21A6CB6CD02}"/>
              </a:ext>
            </a:extLst>
          </p:cNvPr>
          <p:cNvSpPr txBox="1"/>
          <p:nvPr/>
        </p:nvSpPr>
        <p:spPr>
          <a:xfrm>
            <a:off x="4572000" y="1093090"/>
            <a:ext cx="785793" cy="400110"/>
          </a:xfrm>
          <a:prstGeom prst="rect">
            <a:avLst/>
          </a:prstGeom>
          <a:noFill/>
        </p:spPr>
        <p:txBody>
          <a:bodyPr wrap="none" rtlCol="0">
            <a:spAutoFit/>
          </a:bodyPr>
          <a:lstStyle/>
          <a:p>
            <a:pPr algn="l"/>
            <a:r>
              <a:rPr lang="en-GB" sz="2000" dirty="0">
                <a:latin typeface="Chalkboard" charset="0"/>
                <a:ea typeface="Chalkboard" charset="0"/>
                <a:cs typeface="Chalkboard" charset="0"/>
              </a:rPr>
              <a:t>y = x</a:t>
            </a:r>
          </a:p>
        </p:txBody>
      </p:sp>
    </p:spTree>
    <p:extLst>
      <p:ext uri="{BB962C8B-B14F-4D97-AF65-F5344CB8AC3E}">
        <p14:creationId xmlns:p14="http://schemas.microsoft.com/office/powerpoint/2010/main" val="258107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6"/>
                </p:tgtEl>
              </p:cMediaNode>
            </p:video>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D6BE-43A1-4542-B275-5CBA23CAB011}"/>
              </a:ext>
            </a:extLst>
          </p:cNvPr>
          <p:cNvSpPr>
            <a:spLocks noGrp="1"/>
          </p:cNvSpPr>
          <p:nvPr>
            <p:ph type="title"/>
          </p:nvPr>
        </p:nvSpPr>
        <p:spPr/>
        <p:txBody>
          <a:bodyPr>
            <a:normAutofit/>
          </a:bodyPr>
          <a:lstStyle/>
          <a:p>
            <a:r>
              <a:rPr lang="en-US" altLang="en-US">
                <a:ea typeface="ＭＳ Ｐゴシック" panose="020B0600070205080204" pitchFamily="34" charset="-128"/>
              </a:rPr>
              <a:t>Cobwebs Reviewed</a:t>
            </a:r>
          </a:p>
        </p:txBody>
      </p:sp>
      <p:sp>
        <p:nvSpPr>
          <p:cNvPr id="3" name="Content Placeholder 2">
            <a:extLst>
              <a:ext uri="{FF2B5EF4-FFF2-40B4-BE49-F238E27FC236}">
                <a16:creationId xmlns:a16="http://schemas.microsoft.com/office/drawing/2014/main" id="{CD80E14E-844E-CC49-A712-C7736BB05855}"/>
              </a:ext>
            </a:extLst>
          </p:cNvPr>
          <p:cNvSpPr>
            <a:spLocks noGrp="1"/>
          </p:cNvSpPr>
          <p:nvPr>
            <p:ph idx="1"/>
          </p:nvPr>
        </p:nvSpPr>
        <p:spPr/>
        <p:txBody>
          <a:bodyPr/>
          <a:lstStyle/>
          <a:p>
            <a:r>
              <a:rPr lang="en-US" altLang="en-US" dirty="0">
                <a:ea typeface="ＭＳ Ｐゴシック" panose="020B0600070205080204" pitchFamily="34" charset="-128"/>
              </a:rPr>
              <a:t>What was being exemplified in this task version?</a:t>
            </a:r>
          </a:p>
          <a:p>
            <a:pPr lvl="1"/>
            <a:r>
              <a:rPr lang="en-US" altLang="en-US" dirty="0">
                <a:ea typeface="ＭＳ Ｐゴシック" panose="020B0600070205080204" pitchFamily="34" charset="-128"/>
              </a:rPr>
              <a:t> Exploiting properties</a:t>
            </a:r>
          </a:p>
          <a:p>
            <a:pPr lvl="1"/>
            <a:r>
              <a:rPr lang="en-US" altLang="en-US" dirty="0">
                <a:ea typeface="ＭＳ Ｐゴシック" panose="020B0600070205080204" pitchFamily="34" charset="-128"/>
              </a:rPr>
              <a:t> Relative affordances of </a:t>
            </a:r>
            <a:br>
              <a:rPr lang="en-US" altLang="en-US" dirty="0">
                <a:ea typeface="ＭＳ Ｐゴシック" panose="020B0600070205080204" pitchFamily="34" charset="-128"/>
              </a:rPr>
            </a:br>
            <a:r>
              <a:rPr lang="en-US" altLang="en-US" dirty="0">
                <a:ea typeface="ＭＳ Ｐゴシック" panose="020B0600070205080204" pitchFamily="34" charset="-128"/>
              </a:rPr>
              <a:t>  static picture, </a:t>
            </a:r>
            <a:br>
              <a:rPr lang="en-US" altLang="en-US" dirty="0">
                <a:ea typeface="ＭＳ Ｐゴシック" panose="020B0600070205080204" pitchFamily="34" charset="-128"/>
              </a:rPr>
            </a:br>
            <a:r>
              <a:rPr lang="en-US" altLang="en-US" dirty="0">
                <a:ea typeface="ＭＳ Ｐゴシック" panose="020B0600070205080204" pitchFamily="34" charset="-128"/>
              </a:rPr>
              <a:t>  with construction lines, </a:t>
            </a:r>
            <a:br>
              <a:rPr lang="en-US" altLang="en-US" dirty="0">
                <a:ea typeface="ＭＳ Ｐゴシック" panose="020B0600070205080204" pitchFamily="34" charset="-128"/>
              </a:rPr>
            </a:br>
            <a:r>
              <a:rPr lang="en-US" altLang="en-US" dirty="0">
                <a:ea typeface="ＭＳ Ｐゴシック" panose="020B0600070205080204" pitchFamily="34" charset="-128"/>
              </a:rPr>
              <a:t>  animation,</a:t>
            </a:r>
            <a:br>
              <a:rPr lang="en-US" altLang="en-US" dirty="0">
                <a:ea typeface="ＭＳ Ｐゴシック" panose="020B0600070205080204" pitchFamily="34" charset="-128"/>
              </a:rPr>
            </a:br>
            <a:r>
              <a:rPr lang="en-US" altLang="en-US" dirty="0">
                <a:ea typeface="ＭＳ Ｐゴシック" panose="020B0600070205080204" pitchFamily="34" charset="-128"/>
              </a:rPr>
              <a:t>  interactive software</a:t>
            </a:r>
          </a:p>
          <a:p>
            <a:r>
              <a:rPr lang="en-US" altLang="en-US" dirty="0">
                <a:ea typeface="ＭＳ Ｐゴシック" panose="020B0600070205080204" pitchFamily="34" charset="-128"/>
              </a:rPr>
              <a:t>What can be exemplified in a developmental task version?</a:t>
            </a:r>
          </a:p>
          <a:p>
            <a:pPr lvl="1"/>
            <a:r>
              <a:rPr lang="en-US" altLang="en-US" dirty="0">
                <a:ea typeface="ＭＳ Ｐゴシック" panose="020B0600070205080204" pitchFamily="34" charset="-128"/>
              </a:rPr>
              <a:t>Cubic specified by 4 points, Quadratic by 3;</a:t>
            </a:r>
          </a:p>
          <a:p>
            <a:pPr lvl="1"/>
            <a:r>
              <a:rPr lang="en-US" altLang="en-US" dirty="0">
                <a:ea typeface="ＭＳ Ｐゴシック" panose="020B0600070205080204" pitchFamily="34" charset="-128"/>
              </a:rPr>
              <a:t>Any cubic; Any quadratic;</a:t>
            </a:r>
          </a:p>
          <a:p>
            <a:pPr lvl="1"/>
            <a:r>
              <a:rPr lang="en-US" altLang="en-US" dirty="0">
                <a:ea typeface="ＭＳ Ｐゴシック" panose="020B0600070205080204" pitchFamily="34" charset="-128"/>
              </a:rPr>
              <a:t>Cobweb constructions and reading graphs using coordinates</a:t>
            </a:r>
          </a:p>
          <a:p>
            <a:pPr lvl="1"/>
            <a:r>
              <a:rPr lang="en-US" altLang="en-US" dirty="0">
                <a:ea typeface="ＭＳ Ｐゴシック" panose="020B0600070205080204" pitchFamily="34" charset="-128"/>
              </a:rPr>
              <a:t>Way to think about or work with composite functions</a:t>
            </a:r>
          </a:p>
          <a:p>
            <a:pPr lvl="1"/>
            <a:r>
              <a:rPr lang="en-US" altLang="en-US" dirty="0">
                <a:ea typeface="ＭＳ Ｐゴシック" panose="020B0600070205080204" pitchFamily="34" charset="-128"/>
              </a:rPr>
              <a:t>Properties of composite functions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8907-C2A8-2A40-A023-1A4044F34869}"/>
              </a:ext>
            </a:extLst>
          </p:cNvPr>
          <p:cNvSpPr>
            <a:spLocks noGrp="1"/>
          </p:cNvSpPr>
          <p:nvPr>
            <p:ph type="title"/>
          </p:nvPr>
        </p:nvSpPr>
        <p:spPr/>
        <p:txBody>
          <a:bodyPr>
            <a:normAutofit/>
          </a:bodyPr>
          <a:lstStyle/>
          <a:p>
            <a:r>
              <a:rPr lang="en-GB" dirty="0"/>
              <a:t>Throat Clearing</a:t>
            </a:r>
          </a:p>
        </p:txBody>
      </p:sp>
      <p:sp>
        <p:nvSpPr>
          <p:cNvPr id="3" name="Content Placeholder 2">
            <a:extLst>
              <a:ext uri="{FF2B5EF4-FFF2-40B4-BE49-F238E27FC236}">
                <a16:creationId xmlns:a16="http://schemas.microsoft.com/office/drawing/2014/main" id="{E3C9AF25-BB4B-BD47-8D2E-52DC59491DD7}"/>
              </a:ext>
            </a:extLst>
          </p:cNvPr>
          <p:cNvSpPr>
            <a:spLocks noGrp="1"/>
          </p:cNvSpPr>
          <p:nvPr>
            <p:ph idx="1"/>
          </p:nvPr>
        </p:nvSpPr>
        <p:spPr>
          <a:xfrm>
            <a:off x="560917" y="833120"/>
            <a:ext cx="8247336" cy="5659753"/>
          </a:xfrm>
        </p:spPr>
        <p:txBody>
          <a:bodyPr/>
          <a:lstStyle/>
          <a:p>
            <a:r>
              <a:rPr lang="en-GB" dirty="0"/>
              <a:t>My focus is on lived experience of learners</a:t>
            </a:r>
          </a:p>
          <a:p>
            <a:r>
              <a:rPr lang="en-GB" dirty="0"/>
              <a:t>It requires a Conjecturing Atmosphere</a:t>
            </a:r>
          </a:p>
          <a:p>
            <a:pPr lvl="1"/>
            <a:r>
              <a:rPr lang="en-GB" dirty="0"/>
              <a:t>Everything said is a conjecture …</a:t>
            </a:r>
            <a:br>
              <a:rPr lang="en-GB" dirty="0"/>
            </a:br>
            <a:r>
              <a:rPr lang="en-GB" dirty="0"/>
              <a:t>uttered with the intention of modifying it as seems necessary</a:t>
            </a:r>
          </a:p>
          <a:p>
            <a:pPr lvl="1"/>
            <a:r>
              <a:rPr lang="en-GB" dirty="0"/>
              <a:t>You must not believe anything I say … you must test it in your experience</a:t>
            </a:r>
          </a:p>
          <a:p>
            <a:r>
              <a:rPr lang="en-GB" dirty="0"/>
              <a:t>Sage advice is to get to know your students</a:t>
            </a:r>
          </a:p>
          <a:p>
            <a:pPr lvl="1"/>
            <a:r>
              <a:rPr lang="en-GB" dirty="0"/>
              <a:t>I shall concentrate on getting to know them mathematically</a:t>
            </a:r>
          </a:p>
          <a:p>
            <a:pPr lvl="1"/>
            <a:r>
              <a:rPr lang="en-GB" dirty="0"/>
              <a:t>What they are absorbing, how they are progressing</a:t>
            </a:r>
          </a:p>
          <a:p>
            <a:r>
              <a:rPr lang="en-GB" dirty="0"/>
              <a:t>What might be available from this session</a:t>
            </a:r>
          </a:p>
          <a:p>
            <a:pPr lvl="1"/>
            <a:r>
              <a:rPr lang="en-GB" dirty="0"/>
              <a:t> some task structures or types that you can modify and adapt</a:t>
            </a:r>
          </a:p>
          <a:p>
            <a:pPr lvl="1"/>
            <a:r>
              <a:rPr lang="en-GB" dirty="0"/>
              <a:t> some maths education constructs which underpin these</a:t>
            </a:r>
          </a:p>
          <a:p>
            <a:r>
              <a:rPr lang="en-GB" dirty="0"/>
              <a:t> Although the slides are in a semi-coherent order, I am likely to jump about according to what strikes me</a:t>
            </a:r>
          </a:p>
          <a:p>
            <a:r>
              <a:rPr lang="en-GB" dirty="0"/>
              <a:t>I am unlikely to say anything that you don’t already know, but you may not have thought of it in the context of your teaching</a:t>
            </a:r>
          </a:p>
        </p:txBody>
      </p:sp>
    </p:spTree>
    <p:extLst>
      <p:ext uri="{BB962C8B-B14F-4D97-AF65-F5344CB8AC3E}">
        <p14:creationId xmlns:p14="http://schemas.microsoft.com/office/powerpoint/2010/main" val="344869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C172-D06E-0549-91A5-103D8FDE5000}"/>
              </a:ext>
            </a:extLst>
          </p:cNvPr>
          <p:cNvSpPr>
            <a:spLocks noGrp="1"/>
          </p:cNvSpPr>
          <p:nvPr>
            <p:ph type="title"/>
          </p:nvPr>
        </p:nvSpPr>
        <p:spPr/>
        <p:txBody>
          <a:bodyPr/>
          <a:lstStyle/>
          <a:p>
            <a:r>
              <a:rPr lang="en-GB" dirty="0"/>
              <a:t>Rational Polynomials</a:t>
            </a:r>
          </a:p>
        </p:txBody>
      </p:sp>
      <p:sp>
        <p:nvSpPr>
          <p:cNvPr id="3" name="Content Placeholder 2">
            <a:extLst>
              <a:ext uri="{FF2B5EF4-FFF2-40B4-BE49-F238E27FC236}">
                <a16:creationId xmlns:a16="http://schemas.microsoft.com/office/drawing/2014/main" id="{1F11F3A6-7435-7F4F-BB94-C538440E6357}"/>
              </a:ext>
            </a:extLst>
          </p:cNvPr>
          <p:cNvSpPr>
            <a:spLocks noGrp="1"/>
          </p:cNvSpPr>
          <p:nvPr>
            <p:ph idx="1"/>
          </p:nvPr>
        </p:nvSpPr>
        <p:spPr>
          <a:xfrm>
            <a:off x="180109" y="1023936"/>
            <a:ext cx="4643439" cy="2122777"/>
          </a:xfrm>
        </p:spPr>
        <p:txBody>
          <a:bodyPr/>
          <a:lstStyle/>
          <a:p>
            <a:r>
              <a:rPr lang="en-GB" dirty="0"/>
              <a:t> Blue is the numerator of degree 4</a:t>
            </a:r>
          </a:p>
          <a:p>
            <a:r>
              <a:rPr lang="en-GB" dirty="0"/>
              <a:t> Red is the denominator of degree 2</a:t>
            </a:r>
          </a:p>
          <a:p>
            <a:r>
              <a:rPr lang="en-GB" dirty="0"/>
              <a:t> Imagine the graph of the quotient</a:t>
            </a:r>
          </a:p>
          <a:p>
            <a:r>
              <a:rPr lang="en-GB" dirty="0"/>
              <a:t> What happens when the zeros of the denominator are moved?</a:t>
            </a:r>
          </a:p>
        </p:txBody>
      </p:sp>
      <p:pic>
        <p:nvPicPr>
          <p:cNvPr id="4" name="Picture 3">
            <a:extLst>
              <a:ext uri="{FF2B5EF4-FFF2-40B4-BE49-F238E27FC236}">
                <a16:creationId xmlns:a16="http://schemas.microsoft.com/office/drawing/2014/main" id="{A7A7CF82-E33C-8F4D-A902-9F99AF47921D}"/>
              </a:ext>
            </a:extLst>
          </p:cNvPr>
          <p:cNvPicPr>
            <a:picLocks noChangeAspect="1"/>
          </p:cNvPicPr>
          <p:nvPr/>
        </p:nvPicPr>
        <p:blipFill>
          <a:blip r:embed="rId2"/>
          <a:stretch>
            <a:fillRect/>
          </a:stretch>
        </p:blipFill>
        <p:spPr>
          <a:xfrm>
            <a:off x="5072930" y="1485901"/>
            <a:ext cx="4071070" cy="5363086"/>
          </a:xfrm>
          <a:prstGeom prst="rect">
            <a:avLst/>
          </a:prstGeom>
        </p:spPr>
      </p:pic>
    </p:spTree>
    <p:extLst>
      <p:ext uri="{BB962C8B-B14F-4D97-AF65-F5344CB8AC3E}">
        <p14:creationId xmlns:p14="http://schemas.microsoft.com/office/powerpoint/2010/main" val="16146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45B5F-E807-4041-A178-7A51A398FE96}"/>
              </a:ext>
            </a:extLst>
          </p:cNvPr>
          <p:cNvSpPr>
            <a:spLocks noGrp="1"/>
          </p:cNvSpPr>
          <p:nvPr>
            <p:ph idx="1"/>
          </p:nvPr>
        </p:nvSpPr>
        <p:spPr>
          <a:xfrm>
            <a:off x="628650" y="1107677"/>
            <a:ext cx="3943350" cy="1558031"/>
          </a:xfrm>
        </p:spPr>
        <p:txBody>
          <a:bodyPr/>
          <a:lstStyle/>
          <a:p>
            <a:r>
              <a:rPr lang="en-GB" dirty="0"/>
              <a:t>Through what angles could the graph of a cubic be rotated and still be the graph of a function?</a:t>
            </a:r>
          </a:p>
        </p:txBody>
      </p:sp>
      <p:pic>
        <p:nvPicPr>
          <p:cNvPr id="4" name="Picture 3">
            <a:extLst>
              <a:ext uri="{FF2B5EF4-FFF2-40B4-BE49-F238E27FC236}">
                <a16:creationId xmlns:a16="http://schemas.microsoft.com/office/drawing/2014/main" id="{A02C0F5A-0B02-1240-A605-BB8289D01B12}"/>
              </a:ext>
            </a:extLst>
          </p:cNvPr>
          <p:cNvPicPr>
            <a:picLocks noChangeAspect="1"/>
          </p:cNvPicPr>
          <p:nvPr/>
        </p:nvPicPr>
        <p:blipFill>
          <a:blip r:embed="rId2"/>
          <a:stretch>
            <a:fillRect/>
          </a:stretch>
        </p:blipFill>
        <p:spPr>
          <a:xfrm>
            <a:off x="4871803" y="189204"/>
            <a:ext cx="3080171" cy="3239796"/>
          </a:xfrm>
          <a:prstGeom prst="rect">
            <a:avLst/>
          </a:prstGeom>
        </p:spPr>
      </p:pic>
      <p:pic>
        <p:nvPicPr>
          <p:cNvPr id="5" name="Picture 4">
            <a:extLst>
              <a:ext uri="{FF2B5EF4-FFF2-40B4-BE49-F238E27FC236}">
                <a16:creationId xmlns:a16="http://schemas.microsoft.com/office/drawing/2014/main" id="{520E5649-A3E2-F747-A06F-7034F94A8FF2}"/>
              </a:ext>
            </a:extLst>
          </p:cNvPr>
          <p:cNvPicPr>
            <a:picLocks noChangeAspect="1"/>
          </p:cNvPicPr>
          <p:nvPr/>
        </p:nvPicPr>
        <p:blipFill>
          <a:blip r:embed="rId3"/>
          <a:stretch>
            <a:fillRect/>
          </a:stretch>
        </p:blipFill>
        <p:spPr>
          <a:xfrm>
            <a:off x="885591" y="3574654"/>
            <a:ext cx="3092798" cy="3253077"/>
          </a:xfrm>
          <a:prstGeom prst="rect">
            <a:avLst/>
          </a:prstGeom>
        </p:spPr>
      </p:pic>
      <p:pic>
        <p:nvPicPr>
          <p:cNvPr id="6" name="Picture 5">
            <a:extLst>
              <a:ext uri="{FF2B5EF4-FFF2-40B4-BE49-F238E27FC236}">
                <a16:creationId xmlns:a16="http://schemas.microsoft.com/office/drawing/2014/main" id="{50862A83-CCDC-A94E-8EA0-9280FE9C581C}"/>
              </a:ext>
            </a:extLst>
          </p:cNvPr>
          <p:cNvPicPr>
            <a:picLocks noChangeAspect="1"/>
          </p:cNvPicPr>
          <p:nvPr/>
        </p:nvPicPr>
        <p:blipFill>
          <a:blip r:embed="rId4"/>
          <a:stretch>
            <a:fillRect/>
          </a:stretch>
        </p:blipFill>
        <p:spPr>
          <a:xfrm>
            <a:off x="4884430" y="3587935"/>
            <a:ext cx="3080171" cy="3239796"/>
          </a:xfrm>
          <a:prstGeom prst="rect">
            <a:avLst/>
          </a:prstGeom>
        </p:spPr>
      </p:pic>
      <p:sp>
        <p:nvSpPr>
          <p:cNvPr id="2" name="Title 1">
            <a:extLst>
              <a:ext uri="{FF2B5EF4-FFF2-40B4-BE49-F238E27FC236}">
                <a16:creationId xmlns:a16="http://schemas.microsoft.com/office/drawing/2014/main" id="{5C86B5BD-645C-284C-BD94-AC905582F2EF}"/>
              </a:ext>
            </a:extLst>
          </p:cNvPr>
          <p:cNvSpPr>
            <a:spLocks noGrp="1"/>
          </p:cNvSpPr>
          <p:nvPr>
            <p:ph type="title"/>
          </p:nvPr>
        </p:nvSpPr>
        <p:spPr/>
        <p:txBody>
          <a:bodyPr/>
          <a:lstStyle/>
          <a:p>
            <a:r>
              <a:rPr lang="en-GB" dirty="0"/>
              <a:t>When is a Curve the Graph of a Function?</a:t>
            </a:r>
          </a:p>
        </p:txBody>
      </p:sp>
    </p:spTree>
    <p:extLst>
      <p:ext uri="{BB962C8B-B14F-4D97-AF65-F5344CB8AC3E}">
        <p14:creationId xmlns:p14="http://schemas.microsoft.com/office/powerpoint/2010/main" val="166281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8907-C2A8-2A40-A023-1A4044F34869}"/>
              </a:ext>
            </a:extLst>
          </p:cNvPr>
          <p:cNvSpPr>
            <a:spLocks noGrp="1"/>
          </p:cNvSpPr>
          <p:nvPr>
            <p:ph type="title"/>
          </p:nvPr>
        </p:nvSpPr>
        <p:spPr>
          <a:xfrm>
            <a:off x="171450" y="40904"/>
            <a:ext cx="3486150" cy="649482"/>
          </a:xfrm>
        </p:spPr>
        <p:txBody>
          <a:bodyPr>
            <a:normAutofit/>
          </a:bodyPr>
          <a:lstStyle/>
          <a:p>
            <a:r>
              <a:rPr lang="en-GB" sz="2400" dirty="0"/>
              <a:t>Constructing Examples</a:t>
            </a:r>
          </a:p>
        </p:txBody>
      </p:sp>
      <p:pic>
        <p:nvPicPr>
          <p:cNvPr id="4" name="Picture 3">
            <a:extLst>
              <a:ext uri="{FF2B5EF4-FFF2-40B4-BE49-F238E27FC236}">
                <a16:creationId xmlns:a16="http://schemas.microsoft.com/office/drawing/2014/main" id="{28B882DA-B956-C948-A971-7FD693B230EE}"/>
              </a:ext>
            </a:extLst>
          </p:cNvPr>
          <p:cNvPicPr>
            <a:picLocks noChangeAspect="1"/>
          </p:cNvPicPr>
          <p:nvPr/>
        </p:nvPicPr>
        <p:blipFill>
          <a:blip r:embed="rId2"/>
          <a:stretch>
            <a:fillRect/>
          </a:stretch>
        </p:blipFill>
        <p:spPr>
          <a:xfrm>
            <a:off x="279400" y="1171777"/>
            <a:ext cx="8588854" cy="5641200"/>
          </a:xfrm>
          <a:prstGeom prst="rect">
            <a:avLst/>
          </a:prstGeom>
        </p:spPr>
      </p:pic>
      <p:sp>
        <p:nvSpPr>
          <p:cNvPr id="5" name="TextBox 4">
            <a:extLst>
              <a:ext uri="{FF2B5EF4-FFF2-40B4-BE49-F238E27FC236}">
                <a16:creationId xmlns:a16="http://schemas.microsoft.com/office/drawing/2014/main" id="{EECD2C96-FCCB-7F45-93DE-3AAAD0D4C2E1}"/>
              </a:ext>
            </a:extLst>
          </p:cNvPr>
          <p:cNvSpPr txBox="1"/>
          <p:nvPr/>
        </p:nvSpPr>
        <p:spPr>
          <a:xfrm>
            <a:off x="1239449" y="491993"/>
            <a:ext cx="7369291" cy="646331"/>
          </a:xfrm>
          <a:prstGeom prst="rect">
            <a:avLst/>
          </a:prstGeom>
          <a:noFill/>
        </p:spPr>
        <p:txBody>
          <a:bodyPr wrap="square" rtlCol="0">
            <a:spAutoFit/>
          </a:bodyPr>
          <a:lstStyle/>
          <a:p>
            <a:pPr algn="l"/>
            <a:r>
              <a:rPr lang="en-GB" dirty="0"/>
              <a:t>In each cell, write down a formula for a continuous function whose maximal domain and full range are indicated by the row and column headings</a:t>
            </a:r>
          </a:p>
        </p:txBody>
      </p:sp>
      <p:pic>
        <p:nvPicPr>
          <p:cNvPr id="14" name="Picture 13">
            <a:extLst>
              <a:ext uri="{FF2B5EF4-FFF2-40B4-BE49-F238E27FC236}">
                <a16:creationId xmlns:a16="http://schemas.microsoft.com/office/drawing/2014/main" id="{C72F8392-EBFE-3347-B9A3-2EF4B5AC3D8C}"/>
              </a:ext>
            </a:extLst>
          </p:cNvPr>
          <p:cNvPicPr>
            <a:picLocks noChangeAspect="1"/>
          </p:cNvPicPr>
          <p:nvPr/>
        </p:nvPicPr>
        <p:blipFill>
          <a:blip r:embed="rId3"/>
          <a:stretch>
            <a:fillRect/>
          </a:stretch>
        </p:blipFill>
        <p:spPr>
          <a:xfrm>
            <a:off x="2051692" y="2199668"/>
            <a:ext cx="552806" cy="276403"/>
          </a:xfrm>
          <a:prstGeom prst="rect">
            <a:avLst/>
          </a:prstGeom>
        </p:spPr>
      </p:pic>
      <p:pic>
        <p:nvPicPr>
          <p:cNvPr id="15" name="Picture 14">
            <a:extLst>
              <a:ext uri="{FF2B5EF4-FFF2-40B4-BE49-F238E27FC236}">
                <a16:creationId xmlns:a16="http://schemas.microsoft.com/office/drawing/2014/main" id="{653DBF6D-0F29-7E4C-9E65-F83CB5EB2CC0}"/>
              </a:ext>
            </a:extLst>
          </p:cNvPr>
          <p:cNvPicPr>
            <a:picLocks noChangeAspect="1"/>
          </p:cNvPicPr>
          <p:nvPr/>
        </p:nvPicPr>
        <p:blipFill>
          <a:blip r:embed="rId4"/>
          <a:stretch>
            <a:fillRect/>
          </a:stretch>
        </p:blipFill>
        <p:spPr>
          <a:xfrm>
            <a:off x="3441700" y="2158571"/>
            <a:ext cx="552806" cy="276403"/>
          </a:xfrm>
          <a:prstGeom prst="rect">
            <a:avLst/>
          </a:prstGeom>
        </p:spPr>
      </p:pic>
      <p:grpSp>
        <p:nvGrpSpPr>
          <p:cNvPr id="60" name="Group 59">
            <a:extLst>
              <a:ext uri="{FF2B5EF4-FFF2-40B4-BE49-F238E27FC236}">
                <a16:creationId xmlns:a16="http://schemas.microsoft.com/office/drawing/2014/main" id="{1F61319B-7A6F-7B4A-98E1-8D5C5C56F7F7}"/>
              </a:ext>
            </a:extLst>
          </p:cNvPr>
          <p:cNvGrpSpPr/>
          <p:nvPr/>
        </p:nvGrpSpPr>
        <p:grpSpPr>
          <a:xfrm>
            <a:off x="3247633" y="4332339"/>
            <a:ext cx="1231900" cy="1219438"/>
            <a:chOff x="3247633" y="4332339"/>
            <a:chExt cx="1231900" cy="1219438"/>
          </a:xfrm>
        </p:grpSpPr>
        <p:pic>
          <p:nvPicPr>
            <p:cNvPr id="17" name="Picture 16">
              <a:extLst>
                <a:ext uri="{FF2B5EF4-FFF2-40B4-BE49-F238E27FC236}">
                  <a16:creationId xmlns:a16="http://schemas.microsoft.com/office/drawing/2014/main" id="{C960D18C-F06D-D142-AB4E-2DA50A625694}"/>
                </a:ext>
              </a:extLst>
            </p:cNvPr>
            <p:cNvPicPr>
              <a:picLocks noChangeAspect="1"/>
            </p:cNvPicPr>
            <p:nvPr/>
          </p:nvPicPr>
          <p:blipFill>
            <a:blip r:embed="rId5"/>
            <a:stretch>
              <a:fillRect/>
            </a:stretch>
          </p:blipFill>
          <p:spPr>
            <a:xfrm>
              <a:off x="3256016" y="4813730"/>
              <a:ext cx="1223517" cy="738047"/>
            </a:xfrm>
            <a:prstGeom prst="rect">
              <a:avLst/>
            </a:prstGeom>
          </p:spPr>
        </p:pic>
        <p:pic>
          <p:nvPicPr>
            <p:cNvPr id="18" name="Picture 17">
              <a:extLst>
                <a:ext uri="{FF2B5EF4-FFF2-40B4-BE49-F238E27FC236}">
                  <a16:creationId xmlns:a16="http://schemas.microsoft.com/office/drawing/2014/main" id="{5F0EF143-17E8-3840-9023-4A4B34C2C2C8}"/>
                </a:ext>
              </a:extLst>
            </p:cNvPr>
            <p:cNvPicPr>
              <a:picLocks noChangeAspect="1"/>
            </p:cNvPicPr>
            <p:nvPr/>
          </p:nvPicPr>
          <p:blipFill>
            <a:blip r:embed="rId6"/>
            <a:stretch>
              <a:fillRect/>
            </a:stretch>
          </p:blipFill>
          <p:spPr>
            <a:xfrm>
              <a:off x="3247633" y="4332339"/>
              <a:ext cx="1231900" cy="431800"/>
            </a:xfrm>
            <a:prstGeom prst="rect">
              <a:avLst/>
            </a:prstGeom>
          </p:spPr>
        </p:pic>
      </p:grpSp>
      <p:grpSp>
        <p:nvGrpSpPr>
          <p:cNvPr id="59" name="Group 58">
            <a:extLst>
              <a:ext uri="{FF2B5EF4-FFF2-40B4-BE49-F238E27FC236}">
                <a16:creationId xmlns:a16="http://schemas.microsoft.com/office/drawing/2014/main" id="{8F59041F-5B84-AC41-BC7D-D61FF12E56B4}"/>
              </a:ext>
            </a:extLst>
          </p:cNvPr>
          <p:cNvGrpSpPr/>
          <p:nvPr/>
        </p:nvGrpSpPr>
        <p:grpSpPr>
          <a:xfrm>
            <a:off x="1914525" y="4280969"/>
            <a:ext cx="976257" cy="1234300"/>
            <a:chOff x="1914525" y="4280969"/>
            <a:chExt cx="976257" cy="1234300"/>
          </a:xfrm>
        </p:grpSpPr>
        <p:pic>
          <p:nvPicPr>
            <p:cNvPr id="19" name="Picture 18">
              <a:extLst>
                <a:ext uri="{FF2B5EF4-FFF2-40B4-BE49-F238E27FC236}">
                  <a16:creationId xmlns:a16="http://schemas.microsoft.com/office/drawing/2014/main" id="{133C5D81-E9AC-FF46-B183-13DB4A651D3F}"/>
                </a:ext>
              </a:extLst>
            </p:cNvPr>
            <p:cNvPicPr>
              <a:picLocks noChangeAspect="1"/>
            </p:cNvPicPr>
            <p:nvPr/>
          </p:nvPicPr>
          <p:blipFill>
            <a:blip r:embed="rId7"/>
            <a:stretch>
              <a:fillRect/>
            </a:stretch>
          </p:blipFill>
          <p:spPr>
            <a:xfrm>
              <a:off x="1970888" y="4536186"/>
              <a:ext cx="919894" cy="979083"/>
            </a:xfrm>
            <a:prstGeom prst="rect">
              <a:avLst/>
            </a:prstGeom>
          </p:spPr>
        </p:pic>
        <p:pic>
          <p:nvPicPr>
            <p:cNvPr id="16" name="Picture 15">
              <a:extLst>
                <a:ext uri="{FF2B5EF4-FFF2-40B4-BE49-F238E27FC236}">
                  <a16:creationId xmlns:a16="http://schemas.microsoft.com/office/drawing/2014/main" id="{5155E558-2A06-2F43-B700-ADC51F25A24D}"/>
                </a:ext>
              </a:extLst>
            </p:cNvPr>
            <p:cNvPicPr>
              <a:picLocks noChangeAspect="1"/>
            </p:cNvPicPr>
            <p:nvPr/>
          </p:nvPicPr>
          <p:blipFill>
            <a:blip r:embed="rId8"/>
            <a:stretch>
              <a:fillRect/>
            </a:stretch>
          </p:blipFill>
          <p:spPr>
            <a:xfrm>
              <a:off x="1914525" y="4280969"/>
              <a:ext cx="952500" cy="431800"/>
            </a:xfrm>
            <a:prstGeom prst="rect">
              <a:avLst/>
            </a:prstGeom>
          </p:spPr>
        </p:pic>
      </p:grpSp>
      <p:grpSp>
        <p:nvGrpSpPr>
          <p:cNvPr id="61" name="Group 60">
            <a:extLst>
              <a:ext uri="{FF2B5EF4-FFF2-40B4-BE49-F238E27FC236}">
                <a16:creationId xmlns:a16="http://schemas.microsoft.com/office/drawing/2014/main" id="{50AD2BF3-023B-814A-81DF-CAF18EEFB63F}"/>
              </a:ext>
            </a:extLst>
          </p:cNvPr>
          <p:cNvGrpSpPr/>
          <p:nvPr/>
        </p:nvGrpSpPr>
        <p:grpSpPr>
          <a:xfrm>
            <a:off x="4664469" y="4320286"/>
            <a:ext cx="1129712" cy="1194983"/>
            <a:chOff x="4664469" y="4320286"/>
            <a:chExt cx="1129712" cy="1194983"/>
          </a:xfrm>
        </p:grpSpPr>
        <p:pic>
          <p:nvPicPr>
            <p:cNvPr id="20" name="Picture 19">
              <a:extLst>
                <a:ext uri="{FF2B5EF4-FFF2-40B4-BE49-F238E27FC236}">
                  <a16:creationId xmlns:a16="http://schemas.microsoft.com/office/drawing/2014/main" id="{C1E6C5F8-3F09-3F45-9193-32A38C66631A}"/>
                </a:ext>
              </a:extLst>
            </p:cNvPr>
            <p:cNvPicPr>
              <a:picLocks noChangeAspect="1"/>
            </p:cNvPicPr>
            <p:nvPr/>
          </p:nvPicPr>
          <p:blipFill>
            <a:blip r:embed="rId9"/>
            <a:stretch>
              <a:fillRect/>
            </a:stretch>
          </p:blipFill>
          <p:spPr>
            <a:xfrm>
              <a:off x="4664469" y="4373067"/>
              <a:ext cx="1073152" cy="1142202"/>
            </a:xfrm>
            <a:prstGeom prst="rect">
              <a:avLst/>
            </a:prstGeom>
          </p:spPr>
        </p:pic>
        <p:pic>
          <p:nvPicPr>
            <p:cNvPr id="21" name="Picture 20">
              <a:extLst>
                <a:ext uri="{FF2B5EF4-FFF2-40B4-BE49-F238E27FC236}">
                  <a16:creationId xmlns:a16="http://schemas.microsoft.com/office/drawing/2014/main" id="{58A32AA7-79EA-D048-9960-5CB72E8569D8}"/>
                </a:ext>
              </a:extLst>
            </p:cNvPr>
            <p:cNvPicPr>
              <a:picLocks noChangeAspect="1"/>
            </p:cNvPicPr>
            <p:nvPr/>
          </p:nvPicPr>
          <p:blipFill>
            <a:blip r:embed="rId10"/>
            <a:stretch>
              <a:fillRect/>
            </a:stretch>
          </p:blipFill>
          <p:spPr>
            <a:xfrm>
              <a:off x="5298881" y="4320286"/>
              <a:ext cx="495300" cy="431800"/>
            </a:xfrm>
            <a:prstGeom prst="rect">
              <a:avLst/>
            </a:prstGeom>
          </p:spPr>
        </p:pic>
      </p:grpSp>
      <p:grpSp>
        <p:nvGrpSpPr>
          <p:cNvPr id="58" name="Group 57">
            <a:extLst>
              <a:ext uri="{FF2B5EF4-FFF2-40B4-BE49-F238E27FC236}">
                <a16:creationId xmlns:a16="http://schemas.microsoft.com/office/drawing/2014/main" id="{A7CBD6C1-F8AD-4043-9CF1-67099628FCC5}"/>
              </a:ext>
            </a:extLst>
          </p:cNvPr>
          <p:cNvGrpSpPr/>
          <p:nvPr/>
        </p:nvGrpSpPr>
        <p:grpSpPr>
          <a:xfrm>
            <a:off x="7437634" y="3025610"/>
            <a:ext cx="1370024" cy="1202737"/>
            <a:chOff x="7437634" y="3025610"/>
            <a:chExt cx="1370024" cy="1202737"/>
          </a:xfrm>
        </p:grpSpPr>
        <p:pic>
          <p:nvPicPr>
            <p:cNvPr id="22" name="Picture 21">
              <a:extLst>
                <a:ext uri="{FF2B5EF4-FFF2-40B4-BE49-F238E27FC236}">
                  <a16:creationId xmlns:a16="http://schemas.microsoft.com/office/drawing/2014/main" id="{33095973-EE0F-5749-B250-67E876E9F241}"/>
                </a:ext>
              </a:extLst>
            </p:cNvPr>
            <p:cNvPicPr>
              <a:picLocks noChangeAspect="1"/>
            </p:cNvPicPr>
            <p:nvPr/>
          </p:nvPicPr>
          <p:blipFill>
            <a:blip r:embed="rId11"/>
            <a:stretch>
              <a:fillRect/>
            </a:stretch>
          </p:blipFill>
          <p:spPr>
            <a:xfrm>
              <a:off x="7818634" y="3175686"/>
              <a:ext cx="989024" cy="1052661"/>
            </a:xfrm>
            <a:prstGeom prst="rect">
              <a:avLst/>
            </a:prstGeom>
          </p:spPr>
        </p:pic>
        <p:pic>
          <p:nvPicPr>
            <p:cNvPr id="23" name="Picture 22">
              <a:extLst>
                <a:ext uri="{FF2B5EF4-FFF2-40B4-BE49-F238E27FC236}">
                  <a16:creationId xmlns:a16="http://schemas.microsoft.com/office/drawing/2014/main" id="{B65E2A62-31C5-3A43-861C-15F5B7C624B6}"/>
                </a:ext>
              </a:extLst>
            </p:cNvPr>
            <p:cNvPicPr>
              <a:picLocks noChangeAspect="1"/>
            </p:cNvPicPr>
            <p:nvPr/>
          </p:nvPicPr>
          <p:blipFill>
            <a:blip r:embed="rId12"/>
            <a:stretch>
              <a:fillRect/>
            </a:stretch>
          </p:blipFill>
          <p:spPr>
            <a:xfrm>
              <a:off x="7437634" y="3025610"/>
              <a:ext cx="762000" cy="266700"/>
            </a:xfrm>
            <a:prstGeom prst="rect">
              <a:avLst/>
            </a:prstGeom>
          </p:spPr>
        </p:pic>
      </p:grpSp>
      <p:grpSp>
        <p:nvGrpSpPr>
          <p:cNvPr id="62" name="Group 61">
            <a:extLst>
              <a:ext uri="{FF2B5EF4-FFF2-40B4-BE49-F238E27FC236}">
                <a16:creationId xmlns:a16="http://schemas.microsoft.com/office/drawing/2014/main" id="{06569668-3AB2-4B40-A7AA-7860FC0719E6}"/>
              </a:ext>
            </a:extLst>
          </p:cNvPr>
          <p:cNvGrpSpPr/>
          <p:nvPr/>
        </p:nvGrpSpPr>
        <p:grpSpPr>
          <a:xfrm>
            <a:off x="6139661" y="4280969"/>
            <a:ext cx="1193983" cy="1270808"/>
            <a:chOff x="6139661" y="4280969"/>
            <a:chExt cx="1193983" cy="1270808"/>
          </a:xfrm>
        </p:grpSpPr>
        <p:pic>
          <p:nvPicPr>
            <p:cNvPr id="24" name="Picture 23">
              <a:extLst>
                <a:ext uri="{FF2B5EF4-FFF2-40B4-BE49-F238E27FC236}">
                  <a16:creationId xmlns:a16="http://schemas.microsoft.com/office/drawing/2014/main" id="{66AC5675-67D6-DA42-B0F9-DB4A76B6A961}"/>
                </a:ext>
              </a:extLst>
            </p:cNvPr>
            <p:cNvPicPr>
              <a:picLocks noChangeAspect="1"/>
            </p:cNvPicPr>
            <p:nvPr/>
          </p:nvPicPr>
          <p:blipFill>
            <a:blip r:embed="rId13"/>
            <a:stretch>
              <a:fillRect/>
            </a:stretch>
          </p:blipFill>
          <p:spPr>
            <a:xfrm>
              <a:off x="6139661" y="4280969"/>
              <a:ext cx="1193983" cy="1270808"/>
            </a:xfrm>
            <a:prstGeom prst="rect">
              <a:avLst/>
            </a:prstGeom>
          </p:spPr>
        </p:pic>
        <p:pic>
          <p:nvPicPr>
            <p:cNvPr id="25" name="Picture 24">
              <a:extLst>
                <a:ext uri="{FF2B5EF4-FFF2-40B4-BE49-F238E27FC236}">
                  <a16:creationId xmlns:a16="http://schemas.microsoft.com/office/drawing/2014/main" id="{842B7270-736B-B640-8F96-18EE0F357EB7}"/>
                </a:ext>
              </a:extLst>
            </p:cNvPr>
            <p:cNvPicPr>
              <a:picLocks noChangeAspect="1"/>
            </p:cNvPicPr>
            <p:nvPr/>
          </p:nvPicPr>
          <p:blipFill>
            <a:blip r:embed="rId14"/>
            <a:stretch>
              <a:fillRect/>
            </a:stretch>
          </p:blipFill>
          <p:spPr>
            <a:xfrm>
              <a:off x="6530834" y="4297740"/>
              <a:ext cx="673100" cy="431800"/>
            </a:xfrm>
            <a:prstGeom prst="rect">
              <a:avLst/>
            </a:prstGeom>
          </p:spPr>
        </p:pic>
      </p:grpSp>
      <p:grpSp>
        <p:nvGrpSpPr>
          <p:cNvPr id="55" name="Group 54">
            <a:extLst>
              <a:ext uri="{FF2B5EF4-FFF2-40B4-BE49-F238E27FC236}">
                <a16:creationId xmlns:a16="http://schemas.microsoft.com/office/drawing/2014/main" id="{4666B85C-BDD4-0143-9373-05E4D2D15AF4}"/>
              </a:ext>
            </a:extLst>
          </p:cNvPr>
          <p:cNvGrpSpPr/>
          <p:nvPr/>
        </p:nvGrpSpPr>
        <p:grpSpPr>
          <a:xfrm>
            <a:off x="3212505" y="3027027"/>
            <a:ext cx="1162389" cy="1237181"/>
            <a:chOff x="3212505" y="3027027"/>
            <a:chExt cx="1162389" cy="1237181"/>
          </a:xfrm>
        </p:grpSpPr>
        <p:pic>
          <p:nvPicPr>
            <p:cNvPr id="26" name="Picture 25">
              <a:extLst>
                <a:ext uri="{FF2B5EF4-FFF2-40B4-BE49-F238E27FC236}">
                  <a16:creationId xmlns:a16="http://schemas.microsoft.com/office/drawing/2014/main" id="{A02F0E5C-06BE-7D44-B41F-29ACE2766C9D}"/>
                </a:ext>
              </a:extLst>
            </p:cNvPr>
            <p:cNvPicPr>
              <a:picLocks noChangeAspect="1"/>
            </p:cNvPicPr>
            <p:nvPr/>
          </p:nvPicPr>
          <p:blipFill>
            <a:blip r:embed="rId15"/>
            <a:stretch>
              <a:fillRect/>
            </a:stretch>
          </p:blipFill>
          <p:spPr>
            <a:xfrm>
              <a:off x="3212505" y="3027027"/>
              <a:ext cx="1162389" cy="1237181"/>
            </a:xfrm>
            <a:prstGeom prst="rect">
              <a:avLst/>
            </a:prstGeom>
          </p:spPr>
        </p:pic>
        <p:pic>
          <p:nvPicPr>
            <p:cNvPr id="27" name="Picture 26">
              <a:extLst>
                <a:ext uri="{FF2B5EF4-FFF2-40B4-BE49-F238E27FC236}">
                  <a16:creationId xmlns:a16="http://schemas.microsoft.com/office/drawing/2014/main" id="{06DC31F9-D6A8-4643-A5C1-CB718A6E5DFE}"/>
                </a:ext>
              </a:extLst>
            </p:cNvPr>
            <p:cNvPicPr>
              <a:picLocks noChangeAspect="1"/>
            </p:cNvPicPr>
            <p:nvPr/>
          </p:nvPicPr>
          <p:blipFill>
            <a:blip r:embed="rId16"/>
            <a:stretch>
              <a:fillRect/>
            </a:stretch>
          </p:blipFill>
          <p:spPr>
            <a:xfrm>
              <a:off x="3388617" y="3071139"/>
              <a:ext cx="469900" cy="266700"/>
            </a:xfrm>
            <a:prstGeom prst="rect">
              <a:avLst/>
            </a:prstGeom>
          </p:spPr>
        </p:pic>
      </p:grpSp>
      <p:sp>
        <p:nvSpPr>
          <p:cNvPr id="34" name="TextBox 33">
            <a:extLst>
              <a:ext uri="{FF2B5EF4-FFF2-40B4-BE49-F238E27FC236}">
                <a16:creationId xmlns:a16="http://schemas.microsoft.com/office/drawing/2014/main" id="{DECFBAF8-269A-B146-8518-7A27FB7EA7A1}"/>
              </a:ext>
            </a:extLst>
          </p:cNvPr>
          <p:cNvSpPr txBox="1"/>
          <p:nvPr/>
        </p:nvSpPr>
        <p:spPr>
          <a:xfrm>
            <a:off x="1914525" y="5856345"/>
            <a:ext cx="1103635" cy="307777"/>
          </a:xfrm>
          <a:prstGeom prst="rect">
            <a:avLst/>
          </a:prstGeom>
          <a:noFill/>
        </p:spPr>
        <p:txBody>
          <a:bodyPr wrap="none" rtlCol="0">
            <a:spAutoFit/>
          </a:bodyPr>
          <a:lstStyle/>
          <a:p>
            <a:pPr algn="l"/>
            <a:r>
              <a:rPr lang="en-GB" sz="1400" dirty="0">
                <a:latin typeface="Chalkboard" charset="0"/>
                <a:ea typeface="Chalkboard" charset="0"/>
                <a:cs typeface="Chalkboard" charset="0"/>
              </a:rPr>
              <a:t>Impossible?</a:t>
            </a:r>
          </a:p>
        </p:txBody>
      </p:sp>
      <p:sp>
        <p:nvSpPr>
          <p:cNvPr id="35" name="TextBox 34">
            <a:extLst>
              <a:ext uri="{FF2B5EF4-FFF2-40B4-BE49-F238E27FC236}">
                <a16:creationId xmlns:a16="http://schemas.microsoft.com/office/drawing/2014/main" id="{6097B401-9EE2-694F-9CFC-71AAE40B0689}"/>
              </a:ext>
            </a:extLst>
          </p:cNvPr>
          <p:cNvSpPr txBox="1"/>
          <p:nvPr/>
        </p:nvSpPr>
        <p:spPr>
          <a:xfrm>
            <a:off x="4633986" y="5856345"/>
            <a:ext cx="1103635" cy="307777"/>
          </a:xfrm>
          <a:prstGeom prst="rect">
            <a:avLst/>
          </a:prstGeom>
          <a:noFill/>
        </p:spPr>
        <p:txBody>
          <a:bodyPr wrap="none" rtlCol="0">
            <a:spAutoFit/>
          </a:bodyPr>
          <a:lstStyle/>
          <a:p>
            <a:pPr algn="l"/>
            <a:r>
              <a:rPr lang="en-GB" sz="1400" dirty="0">
                <a:latin typeface="Chalkboard" charset="0"/>
                <a:ea typeface="Chalkboard" charset="0"/>
                <a:cs typeface="Chalkboard" charset="0"/>
              </a:rPr>
              <a:t>Impossible?</a:t>
            </a:r>
          </a:p>
        </p:txBody>
      </p:sp>
      <p:grpSp>
        <p:nvGrpSpPr>
          <p:cNvPr id="52" name="Group 51">
            <a:extLst>
              <a:ext uri="{FF2B5EF4-FFF2-40B4-BE49-F238E27FC236}">
                <a16:creationId xmlns:a16="http://schemas.microsoft.com/office/drawing/2014/main" id="{62F98CCE-5BA9-4949-823D-C40AE284474C}"/>
              </a:ext>
            </a:extLst>
          </p:cNvPr>
          <p:cNvGrpSpPr/>
          <p:nvPr/>
        </p:nvGrpSpPr>
        <p:grpSpPr>
          <a:xfrm>
            <a:off x="4807345" y="2011689"/>
            <a:ext cx="1066150" cy="975149"/>
            <a:chOff x="4807345" y="2011689"/>
            <a:chExt cx="1066150" cy="975149"/>
          </a:xfrm>
        </p:grpSpPr>
        <p:pic>
          <p:nvPicPr>
            <p:cNvPr id="36" name="Picture 35">
              <a:extLst>
                <a:ext uri="{FF2B5EF4-FFF2-40B4-BE49-F238E27FC236}">
                  <a16:creationId xmlns:a16="http://schemas.microsoft.com/office/drawing/2014/main" id="{872740B4-07D6-4A42-886E-287B18B688F1}"/>
                </a:ext>
              </a:extLst>
            </p:cNvPr>
            <p:cNvPicPr>
              <a:picLocks noChangeAspect="1"/>
            </p:cNvPicPr>
            <p:nvPr/>
          </p:nvPicPr>
          <p:blipFill>
            <a:blip r:embed="rId17"/>
            <a:stretch>
              <a:fillRect/>
            </a:stretch>
          </p:blipFill>
          <p:spPr>
            <a:xfrm>
              <a:off x="4921321" y="2011689"/>
              <a:ext cx="952174" cy="975149"/>
            </a:xfrm>
            <a:prstGeom prst="rect">
              <a:avLst/>
            </a:prstGeom>
          </p:spPr>
        </p:pic>
        <p:pic>
          <p:nvPicPr>
            <p:cNvPr id="39" name="Picture 38">
              <a:extLst>
                <a:ext uri="{FF2B5EF4-FFF2-40B4-BE49-F238E27FC236}">
                  <a16:creationId xmlns:a16="http://schemas.microsoft.com/office/drawing/2014/main" id="{B7C69348-2463-1A4F-A14C-007347850746}"/>
                </a:ext>
              </a:extLst>
            </p:cNvPr>
            <p:cNvPicPr>
              <a:picLocks noChangeAspect="1"/>
            </p:cNvPicPr>
            <p:nvPr/>
          </p:nvPicPr>
          <p:blipFill>
            <a:blip r:embed="rId18"/>
            <a:stretch>
              <a:fillRect/>
            </a:stretch>
          </p:blipFill>
          <p:spPr>
            <a:xfrm>
              <a:off x="4807345" y="2145728"/>
              <a:ext cx="393700" cy="241300"/>
            </a:xfrm>
            <a:prstGeom prst="rect">
              <a:avLst/>
            </a:prstGeom>
          </p:spPr>
        </p:pic>
      </p:grpSp>
      <p:grpSp>
        <p:nvGrpSpPr>
          <p:cNvPr id="53" name="Group 52">
            <a:extLst>
              <a:ext uri="{FF2B5EF4-FFF2-40B4-BE49-F238E27FC236}">
                <a16:creationId xmlns:a16="http://schemas.microsoft.com/office/drawing/2014/main" id="{338ACCD9-4BF0-9E49-BCF0-B66E4D78DB36}"/>
              </a:ext>
            </a:extLst>
          </p:cNvPr>
          <p:cNvGrpSpPr/>
          <p:nvPr/>
        </p:nvGrpSpPr>
        <p:grpSpPr>
          <a:xfrm>
            <a:off x="6139661" y="1997042"/>
            <a:ext cx="1275218" cy="1045294"/>
            <a:chOff x="6139661" y="1997042"/>
            <a:chExt cx="1275218" cy="1045294"/>
          </a:xfrm>
        </p:grpSpPr>
        <p:pic>
          <p:nvPicPr>
            <p:cNvPr id="40" name="Picture 39">
              <a:extLst>
                <a:ext uri="{FF2B5EF4-FFF2-40B4-BE49-F238E27FC236}">
                  <a16:creationId xmlns:a16="http://schemas.microsoft.com/office/drawing/2014/main" id="{6ED2D263-144F-D94A-9DCB-08801FAFD721}"/>
                </a:ext>
              </a:extLst>
            </p:cNvPr>
            <p:cNvPicPr>
              <a:picLocks noChangeAspect="1"/>
            </p:cNvPicPr>
            <p:nvPr/>
          </p:nvPicPr>
          <p:blipFill>
            <a:blip r:embed="rId19"/>
            <a:stretch>
              <a:fillRect/>
            </a:stretch>
          </p:blipFill>
          <p:spPr>
            <a:xfrm>
              <a:off x="6394213" y="1997042"/>
              <a:ext cx="1020666" cy="1045294"/>
            </a:xfrm>
            <a:prstGeom prst="rect">
              <a:avLst/>
            </a:prstGeom>
          </p:spPr>
        </p:pic>
        <p:pic>
          <p:nvPicPr>
            <p:cNvPr id="41" name="Picture 40">
              <a:extLst>
                <a:ext uri="{FF2B5EF4-FFF2-40B4-BE49-F238E27FC236}">
                  <a16:creationId xmlns:a16="http://schemas.microsoft.com/office/drawing/2014/main" id="{B84D4687-CED3-614C-AB94-7494B8B6D2C8}"/>
                </a:ext>
              </a:extLst>
            </p:cNvPr>
            <p:cNvPicPr>
              <a:picLocks noChangeAspect="1"/>
            </p:cNvPicPr>
            <p:nvPr/>
          </p:nvPicPr>
          <p:blipFill>
            <a:blip r:embed="rId20"/>
            <a:stretch>
              <a:fillRect/>
            </a:stretch>
          </p:blipFill>
          <p:spPr>
            <a:xfrm>
              <a:off x="6139661" y="2079018"/>
              <a:ext cx="571500" cy="241300"/>
            </a:xfrm>
            <a:prstGeom prst="rect">
              <a:avLst/>
            </a:prstGeom>
          </p:spPr>
        </p:pic>
      </p:grpSp>
      <p:grpSp>
        <p:nvGrpSpPr>
          <p:cNvPr id="54" name="Group 53">
            <a:extLst>
              <a:ext uri="{FF2B5EF4-FFF2-40B4-BE49-F238E27FC236}">
                <a16:creationId xmlns:a16="http://schemas.microsoft.com/office/drawing/2014/main" id="{44685DCD-2992-6E40-BA2A-A069EA0F5AF8}"/>
              </a:ext>
            </a:extLst>
          </p:cNvPr>
          <p:cNvGrpSpPr/>
          <p:nvPr/>
        </p:nvGrpSpPr>
        <p:grpSpPr>
          <a:xfrm>
            <a:off x="7525504" y="1995996"/>
            <a:ext cx="1170096" cy="1012888"/>
            <a:chOff x="7525504" y="1995996"/>
            <a:chExt cx="1170096" cy="1012888"/>
          </a:xfrm>
        </p:grpSpPr>
        <p:pic>
          <p:nvPicPr>
            <p:cNvPr id="42" name="Picture 41">
              <a:extLst>
                <a:ext uri="{FF2B5EF4-FFF2-40B4-BE49-F238E27FC236}">
                  <a16:creationId xmlns:a16="http://schemas.microsoft.com/office/drawing/2014/main" id="{ED35F0DF-9651-2741-A9DB-65D0C52A3DC7}"/>
                </a:ext>
              </a:extLst>
            </p:cNvPr>
            <p:cNvPicPr>
              <a:picLocks noChangeAspect="1"/>
            </p:cNvPicPr>
            <p:nvPr/>
          </p:nvPicPr>
          <p:blipFill>
            <a:blip r:embed="rId21"/>
            <a:stretch>
              <a:fillRect/>
            </a:stretch>
          </p:blipFill>
          <p:spPr>
            <a:xfrm>
              <a:off x="7706576" y="1995996"/>
              <a:ext cx="989024" cy="1012888"/>
            </a:xfrm>
            <a:prstGeom prst="rect">
              <a:avLst/>
            </a:prstGeom>
          </p:spPr>
        </p:pic>
        <p:pic>
          <p:nvPicPr>
            <p:cNvPr id="43" name="Picture 42">
              <a:extLst>
                <a:ext uri="{FF2B5EF4-FFF2-40B4-BE49-F238E27FC236}">
                  <a16:creationId xmlns:a16="http://schemas.microsoft.com/office/drawing/2014/main" id="{2809E6C6-D9F3-8749-BBB6-0D6493C09AC4}"/>
                </a:ext>
              </a:extLst>
            </p:cNvPr>
            <p:cNvPicPr>
              <a:picLocks noChangeAspect="1"/>
            </p:cNvPicPr>
            <p:nvPr/>
          </p:nvPicPr>
          <p:blipFill>
            <a:blip r:embed="rId22"/>
            <a:stretch>
              <a:fillRect/>
            </a:stretch>
          </p:blipFill>
          <p:spPr>
            <a:xfrm>
              <a:off x="7525504" y="2037778"/>
              <a:ext cx="647700" cy="228600"/>
            </a:xfrm>
            <a:prstGeom prst="rect">
              <a:avLst/>
            </a:prstGeom>
          </p:spPr>
        </p:pic>
      </p:grpSp>
      <p:grpSp>
        <p:nvGrpSpPr>
          <p:cNvPr id="11" name="Group 10">
            <a:extLst>
              <a:ext uri="{FF2B5EF4-FFF2-40B4-BE49-F238E27FC236}">
                <a16:creationId xmlns:a16="http://schemas.microsoft.com/office/drawing/2014/main" id="{03A52E68-E38D-AC41-ADE7-CD7B485C04B8}"/>
              </a:ext>
            </a:extLst>
          </p:cNvPr>
          <p:cNvGrpSpPr/>
          <p:nvPr/>
        </p:nvGrpSpPr>
        <p:grpSpPr>
          <a:xfrm>
            <a:off x="1990688" y="3018894"/>
            <a:ext cx="1112221" cy="1192080"/>
            <a:chOff x="1990688" y="3018894"/>
            <a:chExt cx="1112221" cy="1192080"/>
          </a:xfrm>
        </p:grpSpPr>
        <p:pic>
          <p:nvPicPr>
            <p:cNvPr id="44" name="Picture 43">
              <a:extLst>
                <a:ext uri="{FF2B5EF4-FFF2-40B4-BE49-F238E27FC236}">
                  <a16:creationId xmlns:a16="http://schemas.microsoft.com/office/drawing/2014/main" id="{A736A710-92CA-5A43-B022-8F5DF25513A4}"/>
                </a:ext>
              </a:extLst>
            </p:cNvPr>
            <p:cNvPicPr>
              <a:picLocks noChangeAspect="1"/>
            </p:cNvPicPr>
            <p:nvPr/>
          </p:nvPicPr>
          <p:blipFill>
            <a:blip r:embed="rId23"/>
            <a:stretch>
              <a:fillRect/>
            </a:stretch>
          </p:blipFill>
          <p:spPr>
            <a:xfrm>
              <a:off x="1990688" y="3071917"/>
              <a:ext cx="1112221" cy="1139057"/>
            </a:xfrm>
            <a:prstGeom prst="rect">
              <a:avLst/>
            </a:prstGeom>
          </p:spPr>
        </p:pic>
        <p:pic>
          <p:nvPicPr>
            <p:cNvPr id="45" name="Picture 44">
              <a:extLst>
                <a:ext uri="{FF2B5EF4-FFF2-40B4-BE49-F238E27FC236}">
                  <a16:creationId xmlns:a16="http://schemas.microsoft.com/office/drawing/2014/main" id="{6B2EB1C0-2719-CA47-9D8C-19EE6822708B}"/>
                </a:ext>
              </a:extLst>
            </p:cNvPr>
            <p:cNvPicPr>
              <a:picLocks noChangeAspect="1"/>
            </p:cNvPicPr>
            <p:nvPr/>
          </p:nvPicPr>
          <p:blipFill>
            <a:blip r:embed="rId24"/>
            <a:stretch>
              <a:fillRect/>
            </a:stretch>
          </p:blipFill>
          <p:spPr>
            <a:xfrm>
              <a:off x="2082306" y="3018894"/>
              <a:ext cx="850900" cy="266700"/>
            </a:xfrm>
            <a:prstGeom prst="rect">
              <a:avLst/>
            </a:prstGeom>
          </p:spPr>
        </p:pic>
      </p:grpSp>
      <p:grpSp>
        <p:nvGrpSpPr>
          <p:cNvPr id="64" name="Group 63">
            <a:extLst>
              <a:ext uri="{FF2B5EF4-FFF2-40B4-BE49-F238E27FC236}">
                <a16:creationId xmlns:a16="http://schemas.microsoft.com/office/drawing/2014/main" id="{0ED2B9DF-1805-E84F-A909-F0017313B203}"/>
              </a:ext>
            </a:extLst>
          </p:cNvPr>
          <p:cNvGrpSpPr/>
          <p:nvPr/>
        </p:nvGrpSpPr>
        <p:grpSpPr>
          <a:xfrm>
            <a:off x="7493220" y="5594487"/>
            <a:ext cx="1268773" cy="1052661"/>
            <a:chOff x="7493220" y="5594487"/>
            <a:chExt cx="1268773" cy="1052661"/>
          </a:xfrm>
        </p:grpSpPr>
        <p:pic>
          <p:nvPicPr>
            <p:cNvPr id="46" name="Picture 45">
              <a:extLst>
                <a:ext uri="{FF2B5EF4-FFF2-40B4-BE49-F238E27FC236}">
                  <a16:creationId xmlns:a16="http://schemas.microsoft.com/office/drawing/2014/main" id="{B460E310-8E6B-094D-B98D-A964572A6DA4}"/>
                </a:ext>
              </a:extLst>
            </p:cNvPr>
            <p:cNvPicPr>
              <a:picLocks noChangeAspect="1"/>
            </p:cNvPicPr>
            <p:nvPr/>
          </p:nvPicPr>
          <p:blipFill>
            <a:blip r:embed="rId25"/>
            <a:stretch>
              <a:fillRect/>
            </a:stretch>
          </p:blipFill>
          <p:spPr>
            <a:xfrm>
              <a:off x="7706576" y="5594487"/>
              <a:ext cx="1055417" cy="1052661"/>
            </a:xfrm>
            <a:prstGeom prst="rect">
              <a:avLst/>
            </a:prstGeom>
          </p:spPr>
        </p:pic>
        <p:pic>
          <p:nvPicPr>
            <p:cNvPr id="47" name="Picture 46">
              <a:extLst>
                <a:ext uri="{FF2B5EF4-FFF2-40B4-BE49-F238E27FC236}">
                  <a16:creationId xmlns:a16="http://schemas.microsoft.com/office/drawing/2014/main" id="{80722BFE-E14C-7A45-A48F-516D4670CF80}"/>
                </a:ext>
              </a:extLst>
            </p:cNvPr>
            <p:cNvPicPr>
              <a:picLocks noChangeAspect="1"/>
            </p:cNvPicPr>
            <p:nvPr/>
          </p:nvPicPr>
          <p:blipFill>
            <a:blip r:embed="rId26"/>
            <a:stretch>
              <a:fillRect/>
            </a:stretch>
          </p:blipFill>
          <p:spPr>
            <a:xfrm>
              <a:off x="7493220" y="5686223"/>
              <a:ext cx="990600" cy="279400"/>
            </a:xfrm>
            <a:prstGeom prst="rect">
              <a:avLst/>
            </a:prstGeom>
          </p:spPr>
        </p:pic>
      </p:grpSp>
      <p:grpSp>
        <p:nvGrpSpPr>
          <p:cNvPr id="63" name="Group 62">
            <a:extLst>
              <a:ext uri="{FF2B5EF4-FFF2-40B4-BE49-F238E27FC236}">
                <a16:creationId xmlns:a16="http://schemas.microsoft.com/office/drawing/2014/main" id="{C52633DB-AD67-A745-8023-E94BF1AD01D0}"/>
              </a:ext>
            </a:extLst>
          </p:cNvPr>
          <p:cNvGrpSpPr/>
          <p:nvPr/>
        </p:nvGrpSpPr>
        <p:grpSpPr>
          <a:xfrm>
            <a:off x="7436855" y="4295000"/>
            <a:ext cx="1353930" cy="1190436"/>
            <a:chOff x="7436855" y="4295000"/>
            <a:chExt cx="1353930" cy="1190436"/>
          </a:xfrm>
        </p:grpSpPr>
        <p:pic>
          <p:nvPicPr>
            <p:cNvPr id="48" name="Picture 47">
              <a:extLst>
                <a:ext uri="{FF2B5EF4-FFF2-40B4-BE49-F238E27FC236}">
                  <a16:creationId xmlns:a16="http://schemas.microsoft.com/office/drawing/2014/main" id="{948C0711-E101-CA48-9268-1193EE953B3D}"/>
                </a:ext>
              </a:extLst>
            </p:cNvPr>
            <p:cNvPicPr>
              <a:picLocks noChangeAspect="1"/>
            </p:cNvPicPr>
            <p:nvPr/>
          </p:nvPicPr>
          <p:blipFill>
            <a:blip r:embed="rId27"/>
            <a:stretch>
              <a:fillRect/>
            </a:stretch>
          </p:blipFill>
          <p:spPr>
            <a:xfrm>
              <a:off x="7436855" y="4295000"/>
              <a:ext cx="1146807" cy="1190436"/>
            </a:xfrm>
            <a:prstGeom prst="rect">
              <a:avLst/>
            </a:prstGeom>
          </p:spPr>
        </p:pic>
        <p:pic>
          <p:nvPicPr>
            <p:cNvPr id="49" name="Picture 48">
              <a:extLst>
                <a:ext uri="{FF2B5EF4-FFF2-40B4-BE49-F238E27FC236}">
                  <a16:creationId xmlns:a16="http://schemas.microsoft.com/office/drawing/2014/main" id="{3EC2A320-82D9-CD4F-8A80-4B31290CE37F}"/>
                </a:ext>
              </a:extLst>
            </p:cNvPr>
            <p:cNvPicPr>
              <a:picLocks noChangeAspect="1"/>
            </p:cNvPicPr>
            <p:nvPr/>
          </p:nvPicPr>
          <p:blipFill>
            <a:blip r:embed="rId28"/>
            <a:stretch>
              <a:fillRect/>
            </a:stretch>
          </p:blipFill>
          <p:spPr>
            <a:xfrm>
              <a:off x="7647785" y="4513640"/>
              <a:ext cx="1143000" cy="330200"/>
            </a:xfrm>
            <a:prstGeom prst="rect">
              <a:avLst/>
            </a:prstGeom>
          </p:spPr>
        </p:pic>
      </p:grpSp>
      <p:sp>
        <p:nvSpPr>
          <p:cNvPr id="50" name="TextBox 49">
            <a:extLst>
              <a:ext uri="{FF2B5EF4-FFF2-40B4-BE49-F238E27FC236}">
                <a16:creationId xmlns:a16="http://schemas.microsoft.com/office/drawing/2014/main" id="{5B3D8ED8-E45A-5B43-9575-46D7CF127353}"/>
              </a:ext>
            </a:extLst>
          </p:cNvPr>
          <p:cNvSpPr txBox="1"/>
          <p:nvPr/>
        </p:nvSpPr>
        <p:spPr>
          <a:xfrm>
            <a:off x="6085424" y="5856345"/>
            <a:ext cx="1103635" cy="307777"/>
          </a:xfrm>
          <a:prstGeom prst="rect">
            <a:avLst/>
          </a:prstGeom>
          <a:noFill/>
        </p:spPr>
        <p:txBody>
          <a:bodyPr wrap="none" rtlCol="0">
            <a:spAutoFit/>
          </a:bodyPr>
          <a:lstStyle/>
          <a:p>
            <a:pPr algn="l"/>
            <a:r>
              <a:rPr lang="en-GB" sz="1400" dirty="0">
                <a:latin typeface="Chalkboard" charset="0"/>
                <a:ea typeface="Chalkboard" charset="0"/>
                <a:cs typeface="Chalkboard" charset="0"/>
              </a:rPr>
              <a:t>Impossible?</a:t>
            </a:r>
          </a:p>
        </p:txBody>
      </p:sp>
      <p:sp>
        <p:nvSpPr>
          <p:cNvPr id="51" name="TextBox 50">
            <a:extLst>
              <a:ext uri="{FF2B5EF4-FFF2-40B4-BE49-F238E27FC236}">
                <a16:creationId xmlns:a16="http://schemas.microsoft.com/office/drawing/2014/main" id="{7DC2F242-DBB7-B648-989A-D91990E156FE}"/>
              </a:ext>
            </a:extLst>
          </p:cNvPr>
          <p:cNvSpPr txBox="1"/>
          <p:nvPr/>
        </p:nvSpPr>
        <p:spPr>
          <a:xfrm>
            <a:off x="3274255" y="5856345"/>
            <a:ext cx="1103635" cy="307777"/>
          </a:xfrm>
          <a:prstGeom prst="rect">
            <a:avLst/>
          </a:prstGeom>
          <a:noFill/>
        </p:spPr>
        <p:txBody>
          <a:bodyPr wrap="none" rtlCol="0">
            <a:spAutoFit/>
          </a:bodyPr>
          <a:lstStyle/>
          <a:p>
            <a:pPr algn="l"/>
            <a:r>
              <a:rPr lang="en-GB" sz="1400" dirty="0">
                <a:latin typeface="Chalkboard" charset="0"/>
                <a:ea typeface="Chalkboard" charset="0"/>
                <a:cs typeface="Chalkboard" charset="0"/>
              </a:rPr>
              <a:t>Impossible?</a:t>
            </a:r>
          </a:p>
        </p:txBody>
      </p:sp>
      <p:grpSp>
        <p:nvGrpSpPr>
          <p:cNvPr id="7" name="Group 6">
            <a:extLst>
              <a:ext uri="{FF2B5EF4-FFF2-40B4-BE49-F238E27FC236}">
                <a16:creationId xmlns:a16="http://schemas.microsoft.com/office/drawing/2014/main" id="{3681ECDA-FAF0-554F-B637-D150C2D141B4}"/>
              </a:ext>
            </a:extLst>
          </p:cNvPr>
          <p:cNvGrpSpPr/>
          <p:nvPr/>
        </p:nvGrpSpPr>
        <p:grpSpPr>
          <a:xfrm>
            <a:off x="4560420" y="3008884"/>
            <a:ext cx="1441423" cy="1220317"/>
            <a:chOff x="4580968" y="3008884"/>
            <a:chExt cx="1441423" cy="1220317"/>
          </a:xfrm>
        </p:grpSpPr>
        <p:pic>
          <p:nvPicPr>
            <p:cNvPr id="3" name="Picture 2">
              <a:extLst>
                <a:ext uri="{FF2B5EF4-FFF2-40B4-BE49-F238E27FC236}">
                  <a16:creationId xmlns:a16="http://schemas.microsoft.com/office/drawing/2014/main" id="{4642860A-2215-B248-A7E2-4E24158BFB45}"/>
                </a:ext>
              </a:extLst>
            </p:cNvPr>
            <p:cNvPicPr>
              <a:picLocks noChangeAspect="1"/>
            </p:cNvPicPr>
            <p:nvPr/>
          </p:nvPicPr>
          <p:blipFill>
            <a:blip r:embed="rId29"/>
            <a:stretch>
              <a:fillRect/>
            </a:stretch>
          </p:blipFill>
          <p:spPr>
            <a:xfrm>
              <a:off x="4742957" y="3045158"/>
              <a:ext cx="1243410" cy="1184043"/>
            </a:xfrm>
            <a:prstGeom prst="rect">
              <a:avLst/>
            </a:prstGeom>
          </p:spPr>
        </p:pic>
        <p:pic>
          <p:nvPicPr>
            <p:cNvPr id="6" name="Picture 5">
              <a:extLst>
                <a:ext uri="{FF2B5EF4-FFF2-40B4-BE49-F238E27FC236}">
                  <a16:creationId xmlns:a16="http://schemas.microsoft.com/office/drawing/2014/main" id="{11B489FC-BAF2-D943-AA34-F09ADD6CB724}"/>
                </a:ext>
              </a:extLst>
            </p:cNvPr>
            <p:cNvPicPr>
              <a:picLocks noChangeAspect="1"/>
            </p:cNvPicPr>
            <p:nvPr/>
          </p:nvPicPr>
          <p:blipFill>
            <a:blip r:embed="rId30"/>
            <a:stretch>
              <a:fillRect/>
            </a:stretch>
          </p:blipFill>
          <p:spPr>
            <a:xfrm>
              <a:off x="4580968" y="3008884"/>
              <a:ext cx="1441423" cy="382878"/>
            </a:xfrm>
            <a:prstGeom prst="rect">
              <a:avLst/>
            </a:prstGeom>
          </p:spPr>
        </p:pic>
      </p:grpSp>
      <p:grpSp>
        <p:nvGrpSpPr>
          <p:cNvPr id="10" name="Group 9">
            <a:extLst>
              <a:ext uri="{FF2B5EF4-FFF2-40B4-BE49-F238E27FC236}">
                <a16:creationId xmlns:a16="http://schemas.microsoft.com/office/drawing/2014/main" id="{A6F26D61-5E1D-0B4B-93D2-D7CC4A132307}"/>
              </a:ext>
            </a:extLst>
          </p:cNvPr>
          <p:cNvGrpSpPr/>
          <p:nvPr/>
        </p:nvGrpSpPr>
        <p:grpSpPr>
          <a:xfrm>
            <a:off x="6036014" y="3071139"/>
            <a:ext cx="1308369" cy="1127665"/>
            <a:chOff x="6036014" y="3071139"/>
            <a:chExt cx="1308369" cy="1127665"/>
          </a:xfrm>
        </p:grpSpPr>
        <p:pic>
          <p:nvPicPr>
            <p:cNvPr id="9" name="Picture 8">
              <a:extLst>
                <a:ext uri="{FF2B5EF4-FFF2-40B4-BE49-F238E27FC236}">
                  <a16:creationId xmlns:a16="http://schemas.microsoft.com/office/drawing/2014/main" id="{1D597983-2F6F-7C41-AC9C-4D0E2EC9D3EC}"/>
                </a:ext>
              </a:extLst>
            </p:cNvPr>
            <p:cNvPicPr>
              <a:picLocks noChangeAspect="1"/>
            </p:cNvPicPr>
            <p:nvPr/>
          </p:nvPicPr>
          <p:blipFill>
            <a:blip r:embed="rId31"/>
            <a:stretch>
              <a:fillRect/>
            </a:stretch>
          </p:blipFill>
          <p:spPr>
            <a:xfrm>
              <a:off x="6300990" y="3205228"/>
              <a:ext cx="1043393" cy="993576"/>
            </a:xfrm>
            <a:prstGeom prst="rect">
              <a:avLst/>
            </a:prstGeom>
          </p:spPr>
        </p:pic>
        <p:pic>
          <p:nvPicPr>
            <p:cNvPr id="8" name="Picture 7">
              <a:extLst>
                <a:ext uri="{FF2B5EF4-FFF2-40B4-BE49-F238E27FC236}">
                  <a16:creationId xmlns:a16="http://schemas.microsoft.com/office/drawing/2014/main" id="{38B17C7C-D3B9-6B4A-B23E-3ED38654CD72}"/>
                </a:ext>
              </a:extLst>
            </p:cNvPr>
            <p:cNvPicPr>
              <a:picLocks noChangeAspect="1"/>
            </p:cNvPicPr>
            <p:nvPr/>
          </p:nvPicPr>
          <p:blipFill>
            <a:blip r:embed="rId32"/>
            <a:stretch>
              <a:fillRect/>
            </a:stretch>
          </p:blipFill>
          <p:spPr>
            <a:xfrm>
              <a:off x="6036014" y="3071139"/>
              <a:ext cx="1285422" cy="307777"/>
            </a:xfrm>
            <a:prstGeom prst="rect">
              <a:avLst/>
            </a:prstGeom>
          </p:spPr>
        </p:pic>
      </p:grpSp>
    </p:spTree>
    <p:extLst>
      <p:ext uri="{BB962C8B-B14F-4D97-AF65-F5344CB8AC3E}">
        <p14:creationId xmlns:p14="http://schemas.microsoft.com/office/powerpoint/2010/main" val="187489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50"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3F839-0266-724F-90C4-B299A9A6EF29}"/>
              </a:ext>
            </a:extLst>
          </p:cNvPr>
          <p:cNvSpPr>
            <a:spLocks noGrp="1"/>
          </p:cNvSpPr>
          <p:nvPr>
            <p:ph type="title"/>
          </p:nvPr>
        </p:nvSpPr>
        <p:spPr/>
        <p:txBody>
          <a:bodyPr>
            <a:normAutofit/>
          </a:bodyPr>
          <a:lstStyle/>
          <a:p>
            <a:r>
              <a:rPr lang="en-GB" dirty="0"/>
              <a:t>Complex Constructions</a:t>
            </a:r>
          </a:p>
        </p:txBody>
      </p:sp>
      <p:pic>
        <p:nvPicPr>
          <p:cNvPr id="4" name="Picture 3">
            <a:extLst>
              <a:ext uri="{FF2B5EF4-FFF2-40B4-BE49-F238E27FC236}">
                <a16:creationId xmlns:a16="http://schemas.microsoft.com/office/drawing/2014/main" id="{A024A511-42EC-1F4D-90E2-9BB5D53799EB}"/>
              </a:ext>
            </a:extLst>
          </p:cNvPr>
          <p:cNvPicPr>
            <a:picLocks noChangeAspect="1"/>
          </p:cNvPicPr>
          <p:nvPr/>
        </p:nvPicPr>
        <p:blipFill>
          <a:blip r:embed="rId2"/>
          <a:stretch>
            <a:fillRect/>
          </a:stretch>
        </p:blipFill>
        <p:spPr>
          <a:xfrm>
            <a:off x="0" y="1330768"/>
            <a:ext cx="9144000" cy="4196464"/>
          </a:xfrm>
          <a:prstGeom prst="rect">
            <a:avLst/>
          </a:prstGeom>
        </p:spPr>
      </p:pic>
      <p:sp>
        <p:nvSpPr>
          <p:cNvPr id="5" name="TextBox 4">
            <a:extLst>
              <a:ext uri="{FF2B5EF4-FFF2-40B4-BE49-F238E27FC236}">
                <a16:creationId xmlns:a16="http://schemas.microsoft.com/office/drawing/2014/main" id="{C4ED964C-E9FB-9A48-89C2-57F2BF6CCA4A}"/>
              </a:ext>
            </a:extLst>
          </p:cNvPr>
          <p:cNvSpPr txBox="1"/>
          <p:nvPr/>
        </p:nvSpPr>
        <p:spPr>
          <a:xfrm>
            <a:off x="6680499" y="6024880"/>
            <a:ext cx="2294090" cy="307777"/>
          </a:xfrm>
          <a:prstGeom prst="rect">
            <a:avLst/>
          </a:prstGeom>
          <a:noFill/>
        </p:spPr>
        <p:txBody>
          <a:bodyPr wrap="none" rtlCol="0">
            <a:spAutoFit/>
          </a:bodyPr>
          <a:lstStyle/>
          <a:p>
            <a:pPr algn="l"/>
            <a:r>
              <a:rPr lang="en-GB" sz="1400" dirty="0">
                <a:latin typeface="Chalkboard" charset="0"/>
                <a:ea typeface="Chalkboard" charset="0"/>
                <a:cs typeface="Chalkboard" charset="0"/>
              </a:rPr>
              <a:t>George Kinnear Edinburgh</a:t>
            </a:r>
          </a:p>
        </p:txBody>
      </p:sp>
    </p:spTree>
    <p:extLst>
      <p:ext uri="{BB962C8B-B14F-4D97-AF65-F5344CB8AC3E}">
        <p14:creationId xmlns:p14="http://schemas.microsoft.com/office/powerpoint/2010/main" val="697307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8D2E-E76A-DB4D-A520-86AA2082C4FF}"/>
              </a:ext>
            </a:extLst>
          </p:cNvPr>
          <p:cNvSpPr>
            <a:spLocks noGrp="1"/>
          </p:cNvSpPr>
          <p:nvPr>
            <p:ph type="title"/>
          </p:nvPr>
        </p:nvSpPr>
        <p:spPr/>
        <p:txBody>
          <a:bodyPr>
            <a:normAutofit/>
          </a:bodyPr>
          <a:lstStyle/>
          <a:p>
            <a:r>
              <a:rPr lang="en-GB" dirty="0"/>
              <a:t>Properties of </a:t>
            </a:r>
            <a:r>
              <a:rPr lang="en-GB" dirty="0" err="1"/>
              <a:t>Parabolae</a:t>
            </a:r>
            <a:endParaRPr lang="en-GB" dirty="0"/>
          </a:p>
        </p:txBody>
      </p:sp>
      <p:pic>
        <p:nvPicPr>
          <p:cNvPr id="4" name="Picture 3">
            <a:extLst>
              <a:ext uri="{FF2B5EF4-FFF2-40B4-BE49-F238E27FC236}">
                <a16:creationId xmlns:a16="http://schemas.microsoft.com/office/drawing/2014/main" id="{7F8E70F5-E361-0A4A-A269-9347FF7448D4}"/>
              </a:ext>
            </a:extLst>
          </p:cNvPr>
          <p:cNvPicPr>
            <a:picLocks noChangeAspect="1"/>
          </p:cNvPicPr>
          <p:nvPr/>
        </p:nvPicPr>
        <p:blipFill>
          <a:blip r:embed="rId2"/>
          <a:stretch>
            <a:fillRect/>
          </a:stretch>
        </p:blipFill>
        <p:spPr>
          <a:xfrm>
            <a:off x="311971" y="833120"/>
            <a:ext cx="5973781" cy="5677372"/>
          </a:xfrm>
          <a:prstGeom prst="rect">
            <a:avLst/>
          </a:prstGeom>
        </p:spPr>
      </p:pic>
      <p:sp>
        <p:nvSpPr>
          <p:cNvPr id="5" name="TextBox 4">
            <a:extLst>
              <a:ext uri="{FF2B5EF4-FFF2-40B4-BE49-F238E27FC236}">
                <a16:creationId xmlns:a16="http://schemas.microsoft.com/office/drawing/2014/main" id="{10619C11-7100-F14E-8380-383C13B10D33}"/>
              </a:ext>
            </a:extLst>
          </p:cNvPr>
          <p:cNvSpPr txBox="1"/>
          <p:nvPr/>
        </p:nvSpPr>
        <p:spPr>
          <a:xfrm>
            <a:off x="6730805" y="6492873"/>
            <a:ext cx="2294090" cy="307777"/>
          </a:xfrm>
          <a:prstGeom prst="rect">
            <a:avLst/>
          </a:prstGeom>
          <a:noFill/>
        </p:spPr>
        <p:txBody>
          <a:bodyPr wrap="none" rtlCol="0">
            <a:spAutoFit/>
          </a:bodyPr>
          <a:lstStyle/>
          <a:p>
            <a:pPr algn="l"/>
            <a:r>
              <a:rPr lang="en-GB" sz="1400" dirty="0">
                <a:latin typeface="Chalkboard" charset="0"/>
                <a:ea typeface="Chalkboard" charset="0"/>
                <a:cs typeface="Chalkboard" charset="0"/>
              </a:rPr>
              <a:t>George Kinnear Edinburgh</a:t>
            </a:r>
          </a:p>
        </p:txBody>
      </p:sp>
      <p:sp>
        <p:nvSpPr>
          <p:cNvPr id="6" name="TextBox 5">
            <a:extLst>
              <a:ext uri="{FF2B5EF4-FFF2-40B4-BE49-F238E27FC236}">
                <a16:creationId xmlns:a16="http://schemas.microsoft.com/office/drawing/2014/main" id="{15972654-CBEE-884C-872D-0FA115ECE6BD}"/>
              </a:ext>
            </a:extLst>
          </p:cNvPr>
          <p:cNvSpPr txBox="1"/>
          <p:nvPr/>
        </p:nvSpPr>
        <p:spPr>
          <a:xfrm>
            <a:off x="6121954" y="1968648"/>
            <a:ext cx="3022046" cy="954107"/>
          </a:xfrm>
          <a:prstGeom prst="rect">
            <a:avLst/>
          </a:prstGeom>
          <a:noFill/>
        </p:spPr>
        <p:txBody>
          <a:bodyPr wrap="none" rtlCol="0">
            <a:spAutoFit/>
          </a:bodyPr>
          <a:lstStyle/>
          <a:p>
            <a:pPr algn="ctr"/>
            <a:r>
              <a:rPr lang="en-GB" sz="1400" dirty="0">
                <a:latin typeface="Chalkboard" charset="0"/>
                <a:ea typeface="Chalkboard" charset="0"/>
                <a:cs typeface="Chalkboard" charset="0"/>
              </a:rPr>
              <a:t>Construct a parabola for each </a:t>
            </a:r>
          </a:p>
          <a:p>
            <a:pPr algn="ctr"/>
            <a:r>
              <a:rPr lang="en-GB" sz="1400" dirty="0">
                <a:latin typeface="Chalkboard" charset="0"/>
                <a:ea typeface="Chalkboard" charset="0"/>
                <a:cs typeface="Chalkboard" charset="0"/>
              </a:rPr>
              <a:t>region of the Venn diagram.</a:t>
            </a:r>
          </a:p>
          <a:p>
            <a:pPr algn="ctr"/>
            <a:r>
              <a:rPr lang="en-GB" sz="1400" dirty="0">
                <a:latin typeface="Chalkboard" charset="0"/>
                <a:ea typeface="Chalkboard" charset="0"/>
                <a:cs typeface="Chalkboard" charset="0"/>
              </a:rPr>
              <a:t>NB: being outside a region means</a:t>
            </a:r>
          </a:p>
          <a:p>
            <a:pPr algn="ctr"/>
            <a:r>
              <a:rPr lang="en-GB" sz="1400" dirty="0">
                <a:latin typeface="Chalkboard" charset="0"/>
                <a:ea typeface="Chalkboard" charset="0"/>
                <a:cs typeface="Chalkboard" charset="0"/>
              </a:rPr>
              <a:t> NOT having that region’s property</a:t>
            </a:r>
          </a:p>
        </p:txBody>
      </p:sp>
      <p:sp>
        <p:nvSpPr>
          <p:cNvPr id="7" name="Rounded Rectangle 6">
            <a:extLst>
              <a:ext uri="{FF2B5EF4-FFF2-40B4-BE49-F238E27FC236}">
                <a16:creationId xmlns:a16="http://schemas.microsoft.com/office/drawing/2014/main" id="{CB6FFEBD-F040-9E48-B387-B83F0178D7F3}"/>
              </a:ext>
            </a:extLst>
          </p:cNvPr>
          <p:cNvSpPr/>
          <p:nvPr/>
        </p:nvSpPr>
        <p:spPr>
          <a:xfrm>
            <a:off x="6443831" y="3302931"/>
            <a:ext cx="2388198" cy="95410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FF00"/>
                </a:solidFill>
              </a:rPr>
              <a:t>What is being brought to participant’s attention?</a:t>
            </a:r>
          </a:p>
        </p:txBody>
      </p:sp>
    </p:spTree>
    <p:extLst>
      <p:ext uri="{BB962C8B-B14F-4D97-AF65-F5344CB8AC3E}">
        <p14:creationId xmlns:p14="http://schemas.microsoft.com/office/powerpoint/2010/main" val="2515834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6EF58B00-EEB5-314E-820A-AE5A4BE8BAD8}"/>
              </a:ext>
            </a:extLst>
          </p:cNvPr>
          <p:cNvSpPr>
            <a:spLocks noGrp="1" noChangeArrowheads="1"/>
          </p:cNvSpPr>
          <p:nvPr>
            <p:ph type="body" idx="1"/>
          </p:nvPr>
        </p:nvSpPr>
        <p:spPr>
          <a:xfrm>
            <a:off x="444500" y="1181100"/>
            <a:ext cx="8572500" cy="3315596"/>
          </a:xfrm>
        </p:spPr>
        <p:txBody>
          <a:bodyPr anchor="ctr">
            <a:normAutofit/>
          </a:bodyPr>
          <a:lstStyle/>
          <a:p>
            <a:pPr>
              <a:defRPr/>
            </a:pPr>
            <a:r>
              <a:rPr lang="en-US" sz="1800" b="0" dirty="0"/>
              <a:t>Write down another integral like this one which is also zero</a:t>
            </a:r>
          </a:p>
          <a:p>
            <a:pPr lvl="1">
              <a:defRPr/>
            </a:pPr>
            <a:r>
              <a:rPr lang="en-US" b="0" dirty="0"/>
              <a:t>and another</a:t>
            </a:r>
          </a:p>
          <a:p>
            <a:pPr lvl="1">
              <a:defRPr/>
            </a:pPr>
            <a:r>
              <a:rPr lang="en-US" b="0" dirty="0"/>
              <a:t>and another</a:t>
            </a:r>
          </a:p>
          <a:p>
            <a:pPr lvl="1">
              <a:defRPr/>
            </a:pPr>
            <a:r>
              <a:rPr lang="en-US" b="0" dirty="0"/>
              <a:t>and another which is different in some way</a:t>
            </a:r>
          </a:p>
          <a:p>
            <a:pPr>
              <a:defRPr/>
            </a:pPr>
            <a:r>
              <a:rPr lang="en-US" sz="1800" b="0" dirty="0"/>
              <a:t>What is the same and what is different about your examples and the original? </a:t>
            </a:r>
          </a:p>
          <a:p>
            <a:pPr>
              <a:defRPr/>
            </a:pPr>
            <a:r>
              <a:rPr lang="en-US" sz="1800" b="0" dirty="0"/>
              <a:t>What features can you change and still it has integral zero?</a:t>
            </a:r>
          </a:p>
          <a:p>
            <a:pPr>
              <a:defRPr/>
            </a:pPr>
            <a:r>
              <a:rPr lang="en-US" sz="1800" b="0" dirty="0"/>
              <a:t>Write down the most general integral you can, like this, which has answer zero.</a:t>
            </a:r>
          </a:p>
        </p:txBody>
      </p:sp>
      <p:pic>
        <p:nvPicPr>
          <p:cNvPr id="66563" name="Picture 2">
            <a:extLst>
              <a:ext uri="{FF2B5EF4-FFF2-40B4-BE49-F238E27FC236}">
                <a16:creationId xmlns:a16="http://schemas.microsoft.com/office/drawing/2014/main" id="{6B72AB04-7CE5-AC44-B467-D4184CABB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2700"/>
            <a:ext cx="2667000" cy="1333500"/>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8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8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8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48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481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48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build="p" bldLvl="5"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Variation</a:t>
            </a:r>
          </a:p>
        </p:txBody>
      </p:sp>
      <p:sp>
        <p:nvSpPr>
          <p:cNvPr id="3" name="Content Placeholder 2"/>
          <p:cNvSpPr>
            <a:spLocks noGrp="1"/>
          </p:cNvSpPr>
          <p:nvPr>
            <p:ph idx="1"/>
          </p:nvPr>
        </p:nvSpPr>
        <p:spPr>
          <a:xfrm>
            <a:off x="251520" y="1340769"/>
            <a:ext cx="8640960" cy="936103"/>
          </a:xfrm>
        </p:spPr>
        <p:txBody>
          <a:bodyPr/>
          <a:lstStyle/>
          <a:p>
            <a:r>
              <a:rPr lang="en-GB" dirty="0"/>
              <a:t>What can be changed and still it is an example?</a:t>
            </a:r>
          </a:p>
          <a:p>
            <a:endParaRPr lang="en-GB" dirty="0"/>
          </a:p>
        </p:txBody>
      </p:sp>
      <p:graphicFrame>
        <p:nvGraphicFramePr>
          <p:cNvPr id="4" name="Object 3"/>
          <p:cNvGraphicFramePr>
            <a:graphicFrameLocks noChangeAspect="1"/>
          </p:cNvGraphicFramePr>
          <p:nvPr/>
        </p:nvGraphicFramePr>
        <p:xfrm>
          <a:off x="2987824" y="0"/>
          <a:ext cx="2452164" cy="1296144"/>
        </p:xfrm>
        <a:graphic>
          <a:graphicData uri="http://schemas.openxmlformats.org/presentationml/2006/ole">
            <mc:AlternateContent xmlns:mc="http://schemas.openxmlformats.org/markup-compatibility/2006">
              <mc:Choice xmlns:v="urn:schemas-microsoft-com:vml" Requires="v">
                <p:oleObj name="Equation" r:id="rId2" imgW="889000" imgH="469900" progId="Equation.DSMT4">
                  <p:embed/>
                </p:oleObj>
              </mc:Choice>
              <mc:Fallback>
                <p:oleObj name="Equation" r:id="rId2" imgW="889000" imgH="469900" progId="Equation.DSMT4">
                  <p:embed/>
                  <p:pic>
                    <p:nvPicPr>
                      <p:cNvPr id="4" name="Object 3"/>
                      <p:cNvPicPr/>
                      <p:nvPr/>
                    </p:nvPicPr>
                    <p:blipFill>
                      <a:blip r:embed="rId3"/>
                      <a:stretch>
                        <a:fillRect/>
                      </a:stretch>
                    </p:blipFill>
                    <p:spPr>
                      <a:xfrm>
                        <a:off x="2987824" y="0"/>
                        <a:ext cx="2452164" cy="1296144"/>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251421" y="2060848"/>
          <a:ext cx="2592387" cy="1296988"/>
        </p:xfrm>
        <a:graphic>
          <a:graphicData uri="http://schemas.openxmlformats.org/presentationml/2006/ole">
            <mc:AlternateContent xmlns:mc="http://schemas.openxmlformats.org/markup-compatibility/2006">
              <mc:Choice xmlns:v="urn:schemas-microsoft-com:vml" Requires="v">
                <p:oleObj name="Equation" r:id="rId4" imgW="939800" imgH="469900" progId="Equation.DSMT4">
                  <p:embed/>
                </p:oleObj>
              </mc:Choice>
              <mc:Fallback>
                <p:oleObj name="Equation" r:id="rId4" imgW="939800" imgH="469900" progId="Equation.DSMT4">
                  <p:embed/>
                  <p:pic>
                    <p:nvPicPr>
                      <p:cNvPr id="5" name="Object 4"/>
                      <p:cNvPicPr/>
                      <p:nvPr/>
                    </p:nvPicPr>
                    <p:blipFill>
                      <a:blip r:embed="rId5"/>
                      <a:stretch>
                        <a:fillRect/>
                      </a:stretch>
                    </p:blipFill>
                    <p:spPr>
                      <a:xfrm>
                        <a:off x="251421" y="2060848"/>
                        <a:ext cx="2592387" cy="1296988"/>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291406" y="4868316"/>
          <a:ext cx="3992562" cy="1296988"/>
        </p:xfrm>
        <a:graphic>
          <a:graphicData uri="http://schemas.openxmlformats.org/presentationml/2006/ole">
            <mc:AlternateContent xmlns:mc="http://schemas.openxmlformats.org/markup-compatibility/2006">
              <mc:Choice xmlns:v="urn:schemas-microsoft-com:vml" Requires="v">
                <p:oleObj name="Equation" r:id="rId6" imgW="1447800" imgH="469900" progId="Equation.DSMT4">
                  <p:embed/>
                </p:oleObj>
              </mc:Choice>
              <mc:Fallback>
                <p:oleObj name="Equation" r:id="rId6" imgW="1447800" imgH="469900" progId="Equation.DSMT4">
                  <p:embed/>
                  <p:pic>
                    <p:nvPicPr>
                      <p:cNvPr id="6" name="Object 5"/>
                      <p:cNvPicPr/>
                      <p:nvPr/>
                    </p:nvPicPr>
                    <p:blipFill>
                      <a:blip r:embed="rId7"/>
                      <a:stretch>
                        <a:fillRect/>
                      </a:stretch>
                    </p:blipFill>
                    <p:spPr>
                      <a:xfrm>
                        <a:off x="291406" y="4868316"/>
                        <a:ext cx="3992562" cy="129698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364088" y="4437112"/>
          <a:ext cx="2697162" cy="1296988"/>
        </p:xfrm>
        <a:graphic>
          <a:graphicData uri="http://schemas.openxmlformats.org/presentationml/2006/ole">
            <mc:AlternateContent xmlns:mc="http://schemas.openxmlformats.org/markup-compatibility/2006">
              <mc:Choice xmlns:v="urn:schemas-microsoft-com:vml" Requires="v">
                <p:oleObj name="Equation" r:id="rId8" imgW="977900" imgH="469900" progId="Equation.DSMT4">
                  <p:embed/>
                </p:oleObj>
              </mc:Choice>
              <mc:Fallback>
                <p:oleObj name="Equation" r:id="rId8" imgW="977900" imgH="469900" progId="Equation.DSMT4">
                  <p:embed/>
                  <p:pic>
                    <p:nvPicPr>
                      <p:cNvPr id="7" name="Object 6"/>
                      <p:cNvPicPr/>
                      <p:nvPr/>
                    </p:nvPicPr>
                    <p:blipFill>
                      <a:blip r:embed="rId9"/>
                      <a:stretch>
                        <a:fillRect/>
                      </a:stretch>
                    </p:blipFill>
                    <p:spPr>
                      <a:xfrm>
                        <a:off x="5364088" y="4437112"/>
                        <a:ext cx="2697162" cy="1296988"/>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2771800" y="3213720"/>
          <a:ext cx="2768600" cy="1295400"/>
        </p:xfrm>
        <a:graphic>
          <a:graphicData uri="http://schemas.openxmlformats.org/presentationml/2006/ole">
            <mc:AlternateContent xmlns:mc="http://schemas.openxmlformats.org/markup-compatibility/2006">
              <mc:Choice xmlns:v="urn:schemas-microsoft-com:vml" Requires="v">
                <p:oleObj name="Equation" r:id="rId10" imgW="1003300" imgH="469900" progId="Equation.DSMT4">
                  <p:embed/>
                </p:oleObj>
              </mc:Choice>
              <mc:Fallback>
                <p:oleObj name="Equation" r:id="rId10" imgW="1003300" imgH="469900" progId="Equation.DSMT4">
                  <p:embed/>
                  <p:pic>
                    <p:nvPicPr>
                      <p:cNvPr id="8" name="Object 7"/>
                      <p:cNvPicPr/>
                      <p:nvPr/>
                    </p:nvPicPr>
                    <p:blipFill>
                      <a:blip r:embed="rId11"/>
                      <a:stretch>
                        <a:fillRect/>
                      </a:stretch>
                    </p:blipFill>
                    <p:spPr>
                      <a:xfrm>
                        <a:off x="2771800" y="3213720"/>
                        <a:ext cx="2768600" cy="12954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788024" y="5661248"/>
          <a:ext cx="4032448" cy="576064"/>
        </p:xfrm>
        <a:graphic>
          <a:graphicData uri="http://schemas.openxmlformats.org/presentationml/2006/ole">
            <mc:AlternateContent xmlns:mc="http://schemas.openxmlformats.org/markup-compatibility/2006">
              <mc:Choice xmlns:v="urn:schemas-microsoft-com:vml" Requires="v">
                <p:oleObj name="Equation" r:id="rId12" imgW="1422400" imgH="203200" progId="Equation.DSMT4">
                  <p:embed/>
                </p:oleObj>
              </mc:Choice>
              <mc:Fallback>
                <p:oleObj name="Equation" r:id="rId12" imgW="1422400" imgH="203200" progId="Equation.DSMT4">
                  <p:embed/>
                  <p:pic>
                    <p:nvPicPr>
                      <p:cNvPr id="9" name="Object 8"/>
                      <p:cNvPicPr/>
                      <p:nvPr/>
                    </p:nvPicPr>
                    <p:blipFill>
                      <a:blip r:embed="rId13"/>
                      <a:stretch>
                        <a:fillRect/>
                      </a:stretch>
                    </p:blipFill>
                    <p:spPr>
                      <a:xfrm>
                        <a:off x="4788024" y="5661248"/>
                        <a:ext cx="4032448" cy="576064"/>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5508104" y="1988840"/>
          <a:ext cx="3503612" cy="1295400"/>
        </p:xfrm>
        <a:graphic>
          <a:graphicData uri="http://schemas.openxmlformats.org/presentationml/2006/ole">
            <mc:AlternateContent xmlns:mc="http://schemas.openxmlformats.org/markup-compatibility/2006">
              <mc:Choice xmlns:v="urn:schemas-microsoft-com:vml" Requires="v">
                <p:oleObj name="Equation" r:id="rId14" imgW="1270000" imgH="469900" progId="Equation.DSMT4">
                  <p:embed/>
                </p:oleObj>
              </mc:Choice>
              <mc:Fallback>
                <p:oleObj name="Equation" r:id="rId14" imgW="1270000" imgH="469900" progId="Equation.DSMT4">
                  <p:embed/>
                  <p:pic>
                    <p:nvPicPr>
                      <p:cNvPr id="10" name="Object 9"/>
                      <p:cNvPicPr/>
                      <p:nvPr/>
                    </p:nvPicPr>
                    <p:blipFill>
                      <a:blip r:embed="rId15"/>
                      <a:stretch>
                        <a:fillRect/>
                      </a:stretch>
                    </p:blipFill>
                    <p:spPr>
                      <a:xfrm>
                        <a:off x="5508104" y="1988840"/>
                        <a:ext cx="3503612" cy="1295400"/>
                      </a:xfrm>
                      <a:prstGeom prst="rect">
                        <a:avLst/>
                      </a:prstGeom>
                    </p:spPr>
                  </p:pic>
                </p:oleObj>
              </mc:Fallback>
            </mc:AlternateContent>
          </a:graphicData>
        </a:graphic>
      </p:graphicFrame>
    </p:spTree>
    <p:extLst>
      <p:ext uri="{BB962C8B-B14F-4D97-AF65-F5344CB8AC3E}">
        <p14:creationId xmlns:p14="http://schemas.microsoft.com/office/powerpoint/2010/main" val="404869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D3A21584-7D0C-624E-ABE5-D5DC9EF00841}"/>
              </a:ext>
            </a:extLst>
          </p:cNvPr>
          <p:cNvSpPr>
            <a:spLocks noGrp="1" noChangeArrowheads="1"/>
          </p:cNvSpPr>
          <p:nvPr>
            <p:ph type="title"/>
          </p:nvPr>
        </p:nvSpPr>
        <p:spPr/>
        <p:txBody>
          <a:bodyPr>
            <a:normAutofit/>
          </a:bodyPr>
          <a:lstStyle/>
          <a:p>
            <a:pPr>
              <a:defRPr/>
            </a:pPr>
            <a:r>
              <a:rPr lang="en-US"/>
              <a:t>Undoing a Familiar Doing</a:t>
            </a:r>
          </a:p>
        </p:txBody>
      </p:sp>
      <p:sp>
        <p:nvSpPr>
          <p:cNvPr id="47106" name="Rectangle 2">
            <a:extLst>
              <a:ext uri="{FF2B5EF4-FFF2-40B4-BE49-F238E27FC236}">
                <a16:creationId xmlns:a16="http://schemas.microsoft.com/office/drawing/2014/main" id="{18B4F114-E627-774B-A568-3C802AB29DBF}"/>
              </a:ext>
            </a:extLst>
          </p:cNvPr>
          <p:cNvSpPr>
            <a:spLocks/>
          </p:cNvSpPr>
          <p:nvPr/>
        </p:nvSpPr>
        <p:spPr bwMode="auto">
          <a:xfrm>
            <a:off x="1017587" y="1504950"/>
            <a:ext cx="2112888" cy="1092200"/>
          </a:xfrm>
          <a:prstGeom prst="rect">
            <a:avLst/>
          </a:prstGeom>
          <a:noFill/>
          <a:ln w="12700" cap="flat">
            <a:noFill/>
            <a:miter lim="800000"/>
            <a:headEnd type="none" w="med" len="med"/>
            <a:tailEnd type="none" w="med" len="med"/>
          </a:ln>
          <a:effectLst/>
        </p:spPr>
        <p:txBody>
          <a:bodyPr lIns="0" tIns="0" rIns="0" bIns="0" anchor="ctr"/>
          <a:lstStyle/>
          <a:p>
            <a:pPr>
              <a:defRPr/>
            </a:pPr>
            <a:r>
              <a:rPr lang="en-US" sz="2400" dirty="0">
                <a:latin typeface="Chalkboard" panose="03050602040202020205" pitchFamily="66" charset="77"/>
                <a:sym typeface="Chalkboard" charset="0"/>
              </a:rPr>
              <a:t>Familiar doing:</a:t>
            </a:r>
          </a:p>
        </p:txBody>
      </p:sp>
      <p:sp>
        <p:nvSpPr>
          <p:cNvPr id="47107" name="Rectangle 3">
            <a:extLst>
              <a:ext uri="{FF2B5EF4-FFF2-40B4-BE49-F238E27FC236}">
                <a16:creationId xmlns:a16="http://schemas.microsoft.com/office/drawing/2014/main" id="{6A9D6D8E-A8E4-4B4A-ADD2-DA4CB5E70D8B}"/>
              </a:ext>
            </a:extLst>
          </p:cNvPr>
          <p:cNvSpPr>
            <a:spLocks/>
          </p:cNvSpPr>
          <p:nvPr/>
        </p:nvSpPr>
        <p:spPr bwMode="auto">
          <a:xfrm>
            <a:off x="684212" y="2876550"/>
            <a:ext cx="3464957" cy="1092200"/>
          </a:xfrm>
          <a:prstGeom prst="rect">
            <a:avLst/>
          </a:prstGeom>
          <a:noFill/>
          <a:ln w="12700" cap="flat">
            <a:noFill/>
            <a:miter lim="800000"/>
            <a:headEnd type="none" w="med" len="med"/>
            <a:tailEnd type="none" w="med" len="med"/>
          </a:ln>
          <a:effectLst/>
        </p:spPr>
        <p:txBody>
          <a:bodyPr lIns="0" tIns="0" rIns="0" bIns="0" anchor="ctr"/>
          <a:lstStyle/>
          <a:p>
            <a:pPr>
              <a:defRPr/>
            </a:pPr>
            <a:r>
              <a:rPr lang="en-US" sz="2400" dirty="0">
                <a:latin typeface="Chalkboard" panose="03050602040202020205" pitchFamily="66" charset="77"/>
                <a:sym typeface="Chalkboard" charset="0"/>
              </a:rPr>
              <a:t>unfamiliar undoing:</a:t>
            </a:r>
          </a:p>
        </p:txBody>
      </p:sp>
      <p:grpSp>
        <p:nvGrpSpPr>
          <p:cNvPr id="2" name="Group 5">
            <a:extLst>
              <a:ext uri="{FF2B5EF4-FFF2-40B4-BE49-F238E27FC236}">
                <a16:creationId xmlns:a16="http://schemas.microsoft.com/office/drawing/2014/main" id="{80445A5B-21EC-6348-AC54-B48CAE0512A4}"/>
              </a:ext>
            </a:extLst>
          </p:cNvPr>
          <p:cNvGrpSpPr>
            <a:grpSpLocks/>
          </p:cNvGrpSpPr>
          <p:nvPr/>
        </p:nvGrpSpPr>
        <p:grpSpPr bwMode="auto">
          <a:xfrm>
            <a:off x="3619741" y="3174206"/>
            <a:ext cx="5251449" cy="1589088"/>
            <a:chOff x="0" y="0"/>
            <a:chExt cx="3504" cy="1001"/>
          </a:xfrm>
        </p:grpSpPr>
        <p:sp>
          <p:nvSpPr>
            <p:cNvPr id="47110" name="Rectangle 6">
              <a:extLst>
                <a:ext uri="{FF2B5EF4-FFF2-40B4-BE49-F238E27FC236}">
                  <a16:creationId xmlns:a16="http://schemas.microsoft.com/office/drawing/2014/main" id="{A2B95210-EC23-3C48-869E-02C3E06D754E}"/>
                </a:ext>
              </a:extLst>
            </p:cNvPr>
            <p:cNvSpPr>
              <a:spLocks/>
            </p:cNvSpPr>
            <p:nvPr/>
          </p:nvSpPr>
          <p:spPr bwMode="auto">
            <a:xfrm>
              <a:off x="0" y="0"/>
              <a:ext cx="3504" cy="368"/>
            </a:xfrm>
            <a:prstGeom prst="rect">
              <a:avLst/>
            </a:prstGeom>
            <a:noFill/>
            <a:ln w="12700" cap="flat">
              <a:noFill/>
              <a:miter lim="800000"/>
              <a:headEnd type="none" w="med" len="med"/>
              <a:tailEnd type="none" w="med" len="med"/>
            </a:ln>
          </p:spPr>
          <p:txBody>
            <a:bodyPr lIns="0" tIns="0" rIns="0" bIns="0" anchor="ctr"/>
            <a:lstStyle/>
            <a:p>
              <a:pPr>
                <a:defRPr/>
              </a:pPr>
              <a:r>
                <a:rPr lang="en-US" sz="2400" dirty="0">
                  <a:sym typeface="Chalkboard" charset="0"/>
                </a:rPr>
                <a:t>What can you say </a:t>
              </a:r>
              <a:r>
                <a:rPr lang="en-US" sz="2400">
                  <a:sym typeface="Chalkboard" charset="0"/>
                </a:rPr>
                <a:t>about f</a:t>
              </a:r>
              <a:r>
                <a:rPr lang="en-US" sz="2400" dirty="0">
                  <a:sym typeface="Chalkboard" charset="0"/>
                </a:rPr>
                <a:t> if</a:t>
              </a:r>
            </a:p>
          </p:txBody>
        </p:sp>
        <p:grpSp>
          <p:nvGrpSpPr>
            <p:cNvPr id="78857" name="Group 7">
              <a:extLst>
                <a:ext uri="{FF2B5EF4-FFF2-40B4-BE49-F238E27FC236}">
                  <a16:creationId xmlns:a16="http://schemas.microsoft.com/office/drawing/2014/main" id="{CA484AC1-290F-5148-B6B5-EC18C9278FAE}"/>
                </a:ext>
              </a:extLst>
            </p:cNvPr>
            <p:cNvGrpSpPr>
              <a:grpSpLocks/>
            </p:cNvGrpSpPr>
            <p:nvPr/>
          </p:nvGrpSpPr>
          <p:grpSpPr bwMode="auto">
            <a:xfrm>
              <a:off x="706" y="516"/>
              <a:ext cx="1344" cy="485"/>
              <a:chOff x="0" y="0"/>
              <a:chExt cx="1344" cy="485"/>
            </a:xfrm>
          </p:grpSpPr>
          <p:pic>
            <p:nvPicPr>
              <p:cNvPr id="78858" name="Picture 8">
                <a:extLst>
                  <a:ext uri="{FF2B5EF4-FFF2-40B4-BE49-F238E27FC236}">
                    <a16:creationId xmlns:a16="http://schemas.microsoft.com/office/drawing/2014/main" id="{BD3813F0-6213-8C4C-9448-4331CE0F3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4" cy="48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47113" name="Rectangle 9">
                <a:extLst>
                  <a:ext uri="{FF2B5EF4-FFF2-40B4-BE49-F238E27FC236}">
                    <a16:creationId xmlns:a16="http://schemas.microsoft.com/office/drawing/2014/main" id="{82C4792B-B8FF-9D49-B2AC-AEA05933D2AC}"/>
                  </a:ext>
                </a:extLst>
              </p:cNvPr>
              <p:cNvSpPr>
                <a:spLocks/>
              </p:cNvSpPr>
              <p:nvPr/>
            </p:nvSpPr>
            <p:spPr bwMode="auto">
              <a:xfrm>
                <a:off x="1019" y="123"/>
                <a:ext cx="325" cy="271"/>
              </a:xfrm>
              <a:prstGeom prst="rect">
                <a:avLst/>
              </a:prstGeom>
              <a:solidFill>
                <a:srgbClr val="CCFFCC"/>
              </a:solidFill>
              <a:ln w="12700" cap="flat">
                <a:noFill/>
                <a:miter lim="800000"/>
                <a:headEnd type="none" w="med" len="med"/>
                <a:tailEnd type="none" w="med" len="med"/>
              </a:ln>
            </p:spPr>
            <p:txBody>
              <a:bodyPr wrap="none" lIns="0" tIns="0" rIns="0" bIns="0" anchor="ctr">
                <a:spAutoFit/>
              </a:bodyPr>
              <a:lstStyle/>
              <a:p>
                <a:pPr>
                  <a:defRPr/>
                </a:pPr>
                <a:r>
                  <a:rPr lang="en-US" dirty="0">
                    <a:solidFill>
                      <a:srgbClr val="0000FF"/>
                    </a:solidFill>
                    <a:effectLst>
                      <a:outerShdw dist="12700" dir="2700000" algn="tl">
                        <a:srgbClr val="000000"/>
                      </a:outerShdw>
                    </a:effectLst>
                    <a:latin typeface="Chalkboard" charset="0"/>
                    <a:ea typeface="Chalkboard" charset="0"/>
                    <a:cs typeface="Chalkboard" charset="0"/>
                    <a:sym typeface="Chalkboard" charset="0"/>
                  </a:rPr>
                  <a:t>= 2</a:t>
                </a:r>
              </a:p>
            </p:txBody>
          </p:sp>
        </p:grpSp>
      </p:grpSp>
      <p:pic>
        <p:nvPicPr>
          <p:cNvPr id="47114" name="Picture 10">
            <a:extLst>
              <a:ext uri="{FF2B5EF4-FFF2-40B4-BE49-F238E27FC236}">
                <a16:creationId xmlns:a16="http://schemas.microsoft.com/office/drawing/2014/main" id="{CED266EB-DD61-A643-84F2-66F19E858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258" y="1585491"/>
            <a:ext cx="1904517" cy="789342"/>
          </a:xfrm>
          <a:prstGeom prst="rect">
            <a:avLst/>
          </a:prstGeom>
          <a:solidFill>
            <a:srgbClr val="CCFFCC"/>
          </a:solidFill>
          <a:ln>
            <a:noFill/>
          </a:ln>
          <a:effectLst>
            <a:outerShdw blurRad="127000" dist="25399" dir="2700000" algn="ctr" rotWithShape="0">
              <a:srgbClr val="CCCCCC">
                <a:alpha val="75000"/>
              </a:srgbClr>
            </a:outerShdw>
          </a:effectLst>
          <a:extLst>
            <a:ext uri="{91240B29-F687-4F45-9708-019B960494DF}">
              <a14:hiddenLine xmlns:a14="http://schemas.microsoft.com/office/drawing/2010/main" w="12700">
                <a:solidFill>
                  <a:srgbClr val="000000"/>
                </a:solidFill>
                <a:miter lim="800000"/>
                <a:headEnd/>
                <a:tailEnd/>
              </a14:hiddenLine>
            </a:ext>
          </a:extLst>
        </p:spPr>
      </p:pic>
      <p:sp>
        <p:nvSpPr>
          <p:cNvPr id="12" name="Rectangle 2">
            <a:extLst>
              <a:ext uri="{FF2B5EF4-FFF2-40B4-BE49-F238E27FC236}">
                <a16:creationId xmlns:a16="http://schemas.microsoft.com/office/drawing/2014/main" id="{CF7C7706-CE92-444E-9A8B-3B247ECDC054}"/>
              </a:ext>
            </a:extLst>
          </p:cNvPr>
          <p:cNvSpPr>
            <a:spLocks/>
          </p:cNvSpPr>
          <p:nvPr/>
        </p:nvSpPr>
        <p:spPr bwMode="auto">
          <a:xfrm>
            <a:off x="3619741" y="1435735"/>
            <a:ext cx="1904517" cy="1092200"/>
          </a:xfrm>
          <a:prstGeom prst="rect">
            <a:avLst/>
          </a:prstGeom>
          <a:noFill/>
          <a:ln w="12700" cap="flat">
            <a:noFill/>
            <a:miter lim="800000"/>
            <a:headEnd type="none" w="med" len="med"/>
            <a:tailEnd type="none" w="med" len="med"/>
          </a:ln>
          <a:effectLst/>
        </p:spPr>
        <p:txBody>
          <a:bodyPr lIns="0" tIns="0" rIns="0" bIns="0" anchor="ctr"/>
          <a:lstStyle/>
          <a:p>
            <a:pPr>
              <a:defRPr/>
            </a:pPr>
            <a:r>
              <a:rPr lang="en-US" sz="2400" dirty="0">
                <a:sym typeface="Chalkboard" charset="0"/>
              </a:rPr>
              <a:t>Given f(x), find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1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05A97D1E-1877-A340-BA7D-9E0790BB2A11}"/>
              </a:ext>
            </a:extLst>
          </p:cNvPr>
          <p:cNvSpPr>
            <a:spLocks noGrp="1" noChangeArrowheads="1"/>
          </p:cNvSpPr>
          <p:nvPr>
            <p:ph type="title"/>
          </p:nvPr>
        </p:nvSpPr>
        <p:spPr/>
        <p:txBody>
          <a:bodyPr>
            <a:normAutofit/>
          </a:bodyPr>
          <a:lstStyle/>
          <a:p>
            <a:pPr>
              <a:defRPr/>
            </a:pPr>
            <a:r>
              <a:rPr lang="en-US"/>
              <a:t>Bury The Bone</a:t>
            </a:r>
          </a:p>
        </p:txBody>
      </p:sp>
      <p:sp>
        <p:nvSpPr>
          <p:cNvPr id="49154" name="Rectangle 2">
            <a:extLst>
              <a:ext uri="{FF2B5EF4-FFF2-40B4-BE49-F238E27FC236}">
                <a16:creationId xmlns:a16="http://schemas.microsoft.com/office/drawing/2014/main" id="{E3000380-F411-B14D-B891-0C0FD1AF7F8B}"/>
              </a:ext>
            </a:extLst>
          </p:cNvPr>
          <p:cNvSpPr>
            <a:spLocks noGrp="1" noChangeArrowheads="1"/>
          </p:cNvSpPr>
          <p:nvPr>
            <p:ph type="body" idx="1"/>
          </p:nvPr>
        </p:nvSpPr>
        <p:spPr>
          <a:xfrm>
            <a:off x="101600" y="1003300"/>
            <a:ext cx="8572500" cy="5156200"/>
          </a:xfrm>
        </p:spPr>
        <p:txBody>
          <a:bodyPr/>
          <a:lstStyle/>
          <a:p>
            <a:r>
              <a:rPr lang="en-US" altLang="en-US" b="0" dirty="0">
                <a:ea typeface="ＭＳ Ｐゴシック" panose="020B0600070205080204" pitchFamily="34" charset="-128"/>
              </a:rPr>
              <a:t>Construct an integral which requires two integrations by parts in order to complete it</a:t>
            </a:r>
          </a:p>
          <a:p>
            <a:r>
              <a:rPr lang="en-US" altLang="en-US" b="0" dirty="0">
                <a:ea typeface="ＭＳ Ｐゴシック" panose="020B0600070205080204" pitchFamily="34" charset="-128"/>
              </a:rPr>
              <a:t>Construct a limit which requires three uses of </a:t>
            </a:r>
            <a:r>
              <a:rPr lang="en-US" altLang="en-US" b="0" dirty="0" err="1">
                <a:ea typeface="ＭＳ Ｐゴシック" panose="020B0600070205080204" pitchFamily="34" charset="-128"/>
              </a:rPr>
              <a:t>L’Hôpital’s</a:t>
            </a:r>
            <a:r>
              <a:rPr lang="en-US" altLang="en-US" b="0" dirty="0">
                <a:ea typeface="ＭＳ Ｐゴシック" panose="020B0600070205080204" pitchFamily="34" charset="-128"/>
              </a:rPr>
              <a:t> rule to calculate it.</a:t>
            </a:r>
          </a:p>
          <a:p>
            <a:r>
              <a:rPr lang="en-US" altLang="en-US" b="0" dirty="0">
                <a:ea typeface="ＭＳ Ｐゴシック" panose="020B0600070205080204" pitchFamily="34" charset="-128"/>
              </a:rPr>
              <a:t>Construct an object whose symmetry group is the direct product of four groups</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bldLvl="5"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8CE73-660E-F249-AC81-380465A29B91}"/>
              </a:ext>
            </a:extLst>
          </p:cNvPr>
          <p:cNvSpPr>
            <a:spLocks noGrp="1"/>
          </p:cNvSpPr>
          <p:nvPr>
            <p:ph type="title"/>
          </p:nvPr>
        </p:nvSpPr>
        <p:spPr/>
        <p:txBody>
          <a:bodyPr>
            <a:normAutofit/>
          </a:bodyPr>
          <a:lstStyle/>
          <a:p>
            <a:r>
              <a:rPr lang="en-GB" dirty="0"/>
              <a:t>Trials with Beginning Undergraduates</a:t>
            </a:r>
          </a:p>
        </p:txBody>
      </p:sp>
      <p:sp>
        <p:nvSpPr>
          <p:cNvPr id="3" name="Content Placeholder 2">
            <a:extLst>
              <a:ext uri="{FF2B5EF4-FFF2-40B4-BE49-F238E27FC236}">
                <a16:creationId xmlns:a16="http://schemas.microsoft.com/office/drawing/2014/main" id="{77938DBB-6D71-9343-9F07-22F744E995EC}"/>
              </a:ext>
            </a:extLst>
          </p:cNvPr>
          <p:cNvSpPr>
            <a:spLocks noGrp="1"/>
          </p:cNvSpPr>
          <p:nvPr>
            <p:ph idx="1"/>
          </p:nvPr>
        </p:nvSpPr>
        <p:spPr>
          <a:xfrm>
            <a:off x="628650" y="944273"/>
            <a:ext cx="7886700" cy="2067868"/>
          </a:xfrm>
        </p:spPr>
        <p:txBody>
          <a:bodyPr/>
          <a:lstStyle/>
          <a:p>
            <a:r>
              <a:rPr lang="en-GB" dirty="0"/>
              <a:t> Evidently unfamiliar with constructing examples</a:t>
            </a:r>
          </a:p>
          <a:p>
            <a:r>
              <a:rPr lang="en-GB" dirty="0"/>
              <a:t> as familiarity grows, so too does competence</a:t>
            </a:r>
          </a:p>
        </p:txBody>
      </p:sp>
    </p:spTree>
    <p:extLst>
      <p:ext uri="{BB962C8B-B14F-4D97-AF65-F5344CB8AC3E}">
        <p14:creationId xmlns:p14="http://schemas.microsoft.com/office/powerpoint/2010/main" val="194567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27A88-1A3F-E548-8407-E04E6E39EF38}"/>
              </a:ext>
            </a:extLst>
          </p:cNvPr>
          <p:cNvSpPr>
            <a:spLocks noGrp="1"/>
          </p:cNvSpPr>
          <p:nvPr>
            <p:ph type="title"/>
          </p:nvPr>
        </p:nvSpPr>
        <p:spPr/>
        <p:txBody>
          <a:bodyPr>
            <a:normAutofit/>
          </a:bodyPr>
          <a:lstStyle/>
          <a:p>
            <a:r>
              <a:rPr lang="en-GB" dirty="0"/>
              <a:t>Experience</a:t>
            </a:r>
          </a:p>
        </p:txBody>
      </p:sp>
      <p:sp>
        <p:nvSpPr>
          <p:cNvPr id="3" name="Content Placeholder 2">
            <a:extLst>
              <a:ext uri="{FF2B5EF4-FFF2-40B4-BE49-F238E27FC236}">
                <a16:creationId xmlns:a16="http://schemas.microsoft.com/office/drawing/2014/main" id="{A4B974FA-3C4D-9C43-84BE-C1C66D8AC5B1}"/>
              </a:ext>
            </a:extLst>
          </p:cNvPr>
          <p:cNvSpPr>
            <a:spLocks noGrp="1"/>
          </p:cNvSpPr>
          <p:nvPr>
            <p:ph idx="1"/>
          </p:nvPr>
        </p:nvSpPr>
        <p:spPr>
          <a:xfrm>
            <a:off x="628650" y="944273"/>
            <a:ext cx="7886700" cy="2992296"/>
          </a:xfrm>
        </p:spPr>
        <p:txBody>
          <a:bodyPr/>
          <a:lstStyle/>
          <a:p>
            <a:r>
              <a:rPr lang="en-GB" dirty="0"/>
              <a:t>Please sketch an example of a function continuous on R and differentiable everywhere except at one point.</a:t>
            </a:r>
          </a:p>
          <a:p>
            <a:pPr lvl="1"/>
            <a:r>
              <a:rPr lang="en-GB" dirty="0"/>
              <a:t>And another (differently non-differentiable)</a:t>
            </a:r>
          </a:p>
          <a:p>
            <a:pPr lvl="1"/>
            <a:r>
              <a:rPr lang="en-GB" dirty="0"/>
              <a:t>And another (again differently non-differentiable)</a:t>
            </a:r>
          </a:p>
          <a:p>
            <a:r>
              <a:rPr lang="en-GB" dirty="0"/>
              <a:t>Articulate your ‘sense’ of the space of continuous functions failing to be differentiable at a single point.</a:t>
            </a:r>
          </a:p>
        </p:txBody>
      </p:sp>
    </p:spTree>
    <p:extLst>
      <p:ext uri="{BB962C8B-B14F-4D97-AF65-F5344CB8AC3E}">
        <p14:creationId xmlns:p14="http://schemas.microsoft.com/office/powerpoint/2010/main" val="21296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715F-EDB3-254F-B12B-7865F269707B}"/>
              </a:ext>
            </a:extLst>
          </p:cNvPr>
          <p:cNvSpPr>
            <a:spLocks noGrp="1"/>
          </p:cNvSpPr>
          <p:nvPr>
            <p:ph type="title"/>
          </p:nvPr>
        </p:nvSpPr>
        <p:spPr/>
        <p:txBody>
          <a:bodyPr/>
          <a:lstStyle/>
          <a:p>
            <a:r>
              <a:rPr lang="en-GB" dirty="0"/>
              <a:t>Did You Notice:</a:t>
            </a:r>
          </a:p>
        </p:txBody>
      </p:sp>
      <p:sp>
        <p:nvSpPr>
          <p:cNvPr id="3" name="Content Placeholder 2">
            <a:extLst>
              <a:ext uri="{FF2B5EF4-FFF2-40B4-BE49-F238E27FC236}">
                <a16:creationId xmlns:a16="http://schemas.microsoft.com/office/drawing/2014/main" id="{6EC43957-4D3D-A74B-B0BD-99E8105C0D03}"/>
              </a:ext>
            </a:extLst>
          </p:cNvPr>
          <p:cNvSpPr>
            <a:spLocks noGrp="1"/>
          </p:cNvSpPr>
          <p:nvPr>
            <p:ph idx="1"/>
          </p:nvPr>
        </p:nvSpPr>
        <p:spPr>
          <a:xfrm>
            <a:off x="425450" y="993999"/>
            <a:ext cx="7886700" cy="5498874"/>
          </a:xfrm>
        </p:spPr>
        <p:txBody>
          <a:bodyPr/>
          <a:lstStyle/>
          <a:p>
            <a:r>
              <a:rPr lang="en-GB" sz="2000" dirty="0"/>
              <a:t>Use of natural powers?</a:t>
            </a:r>
          </a:p>
          <a:p>
            <a:pPr lvl="1"/>
            <a:r>
              <a:rPr lang="en-GB" sz="1600" dirty="0"/>
              <a:t>Imagining &amp; Expressing</a:t>
            </a:r>
          </a:p>
          <a:p>
            <a:pPr lvl="1"/>
            <a:r>
              <a:rPr lang="en-GB" sz="1600" dirty="0"/>
              <a:t>Specialising &amp; Generalising</a:t>
            </a:r>
          </a:p>
          <a:p>
            <a:pPr lvl="1"/>
            <a:r>
              <a:rPr lang="en-GB" sz="1600" dirty="0"/>
              <a:t>Conjecturing &amp; Convincing</a:t>
            </a:r>
          </a:p>
          <a:p>
            <a:pPr lvl="1"/>
            <a:r>
              <a:rPr lang="en-GB" sz="1600" dirty="0"/>
              <a:t>Organising &amp; Characterising</a:t>
            </a:r>
          </a:p>
          <a:p>
            <a:pPr lvl="1"/>
            <a:r>
              <a:rPr lang="en-GB" sz="1600" dirty="0"/>
              <a:t>Others?</a:t>
            </a:r>
          </a:p>
          <a:p>
            <a:r>
              <a:rPr lang="en-GB" sz="2000" dirty="0"/>
              <a:t>Encountering Mathematical Themes?</a:t>
            </a:r>
          </a:p>
          <a:p>
            <a:pPr lvl="1"/>
            <a:r>
              <a:rPr lang="en-GB" sz="1600" dirty="0"/>
              <a:t>Doing &amp; Undoing</a:t>
            </a:r>
          </a:p>
          <a:p>
            <a:pPr lvl="1"/>
            <a:r>
              <a:rPr lang="en-GB" sz="1600" dirty="0"/>
              <a:t>Invariance in the midst of change</a:t>
            </a:r>
          </a:p>
          <a:p>
            <a:pPr lvl="1"/>
            <a:r>
              <a:rPr lang="en-GB" sz="1600" dirty="0"/>
              <a:t>Freedom &amp; Constraint</a:t>
            </a:r>
          </a:p>
          <a:p>
            <a:pPr lvl="1"/>
            <a:r>
              <a:rPr lang="en-GB" sz="1600" dirty="0"/>
              <a:t>Making the implicit explicit</a:t>
            </a:r>
          </a:p>
          <a:p>
            <a:pPr lvl="1"/>
            <a:r>
              <a:rPr lang="en-GB" sz="1600" dirty="0"/>
              <a:t>Others?</a:t>
            </a:r>
          </a:p>
          <a:p>
            <a:r>
              <a:rPr lang="en-GB" sz="2000" dirty="0"/>
              <a:t>Shifts of Attention?</a:t>
            </a:r>
          </a:p>
          <a:p>
            <a:pPr lvl="1"/>
            <a:r>
              <a:rPr lang="en-GB" sz="1600" dirty="0"/>
              <a:t>Gazing (Holding Wholes)</a:t>
            </a:r>
          </a:p>
          <a:p>
            <a:pPr lvl="1"/>
            <a:r>
              <a:rPr lang="en-GB" sz="1600" dirty="0"/>
              <a:t>Discerning Details</a:t>
            </a:r>
          </a:p>
          <a:p>
            <a:pPr lvl="1"/>
            <a:r>
              <a:rPr lang="en-GB" sz="1600" dirty="0"/>
              <a:t>Recognising Relationships</a:t>
            </a:r>
          </a:p>
          <a:p>
            <a:pPr lvl="1"/>
            <a:r>
              <a:rPr lang="en-GB" sz="1600" dirty="0"/>
              <a:t>Perceiving Properties as being instantiated</a:t>
            </a:r>
          </a:p>
          <a:p>
            <a:pPr lvl="1"/>
            <a:r>
              <a:rPr lang="en-GB" sz="1600" dirty="0"/>
              <a:t>Reasoning on the basis of agreed properties</a:t>
            </a:r>
          </a:p>
          <a:p>
            <a:pPr lvl="1"/>
            <a:endParaRPr lang="en-GB" dirty="0"/>
          </a:p>
        </p:txBody>
      </p:sp>
    </p:spTree>
    <p:extLst>
      <p:ext uri="{BB962C8B-B14F-4D97-AF65-F5344CB8AC3E}">
        <p14:creationId xmlns:p14="http://schemas.microsoft.com/office/powerpoint/2010/main" val="394858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3A6DC320-E09B-6445-85D7-962FA579B44B}"/>
              </a:ext>
            </a:extLst>
          </p:cNvPr>
          <p:cNvSpPr>
            <a:spLocks noGrp="1" noChangeArrowheads="1"/>
          </p:cNvSpPr>
          <p:nvPr>
            <p:ph type="title"/>
          </p:nvPr>
        </p:nvSpPr>
        <p:spPr/>
        <p:txBody>
          <a:bodyPr>
            <a:normAutofit/>
          </a:bodyPr>
          <a:lstStyle/>
          <a:p>
            <a:pPr>
              <a:defRPr/>
            </a:pPr>
            <a:r>
              <a:rPr lang="en-US"/>
              <a:t>Conjecture</a:t>
            </a:r>
          </a:p>
        </p:txBody>
      </p:sp>
      <p:sp>
        <p:nvSpPr>
          <p:cNvPr id="28674" name="Rectangle 2">
            <a:extLst>
              <a:ext uri="{FF2B5EF4-FFF2-40B4-BE49-F238E27FC236}">
                <a16:creationId xmlns:a16="http://schemas.microsoft.com/office/drawing/2014/main" id="{3CEB2531-3286-7741-97F3-8CF9A50C26F7}"/>
              </a:ext>
            </a:extLst>
          </p:cNvPr>
          <p:cNvSpPr>
            <a:spLocks noGrp="1" noChangeArrowheads="1"/>
          </p:cNvSpPr>
          <p:nvPr>
            <p:ph type="body" idx="1"/>
          </p:nvPr>
        </p:nvSpPr>
        <p:spPr>
          <a:xfrm>
            <a:off x="762000" y="990600"/>
            <a:ext cx="7727950" cy="5334000"/>
          </a:xfrm>
        </p:spPr>
        <p:txBody>
          <a:bodyPr/>
          <a:lstStyle/>
          <a:p>
            <a:r>
              <a:rPr lang="en-US" altLang="en-US" dirty="0">
                <a:ea typeface="ＭＳ Ｐゴシック" panose="020B0600070205080204" pitchFamily="34" charset="-128"/>
              </a:rPr>
              <a:t>When learners construct their own examples of mathematical objects they:</a:t>
            </a:r>
          </a:p>
          <a:p>
            <a:pPr lvl="1"/>
            <a:r>
              <a:rPr lang="en-US" altLang="en-US" dirty="0">
                <a:ea typeface="ＭＳ Ｐゴシック" panose="020B0600070205080204" pitchFamily="34" charset="-128"/>
              </a:rPr>
              <a:t>Extend and enrich their accessible example spaces</a:t>
            </a:r>
          </a:p>
          <a:p>
            <a:pPr lvl="1"/>
            <a:r>
              <a:rPr lang="en-US" altLang="en-US" dirty="0">
                <a:ea typeface="ＭＳ Ｐゴシック" panose="020B0600070205080204" pitchFamily="34" charset="-128"/>
              </a:rPr>
              <a:t>Become more engaged with and confident about their studies</a:t>
            </a:r>
          </a:p>
          <a:p>
            <a:pPr lvl="1"/>
            <a:r>
              <a:rPr lang="en-US" altLang="en-US" dirty="0">
                <a:ea typeface="ＭＳ Ｐゴシック" panose="020B0600070205080204" pitchFamily="34" charset="-128"/>
              </a:rPr>
              <a:t>Make use of their mathematical powers</a:t>
            </a:r>
          </a:p>
          <a:p>
            <a:pPr lvl="1"/>
            <a:r>
              <a:rPr lang="en-US" altLang="en-US" dirty="0">
                <a:ea typeface="ＭＳ Ｐゴシック" panose="020B0600070205080204" pitchFamily="34" charset="-128"/>
              </a:rPr>
              <a:t>Experience mathematics as a constructive and creative enterprise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6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6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bldLvl="5"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9A0522D1-B74F-A641-B6D2-872C0C9E3A5F}"/>
              </a:ext>
            </a:extLst>
          </p:cNvPr>
          <p:cNvSpPr>
            <a:spLocks noGrp="1" noChangeArrowheads="1"/>
          </p:cNvSpPr>
          <p:nvPr>
            <p:ph type="title"/>
          </p:nvPr>
        </p:nvSpPr>
        <p:spPr/>
        <p:txBody>
          <a:bodyPr>
            <a:normAutofit/>
          </a:bodyPr>
          <a:lstStyle/>
          <a:p>
            <a:pPr>
              <a:defRPr/>
            </a:pPr>
            <a:r>
              <a:rPr lang="en-US" dirty="0"/>
              <a:t>The Exemplification Paradox</a:t>
            </a:r>
          </a:p>
        </p:txBody>
      </p:sp>
      <p:sp>
        <p:nvSpPr>
          <p:cNvPr id="38914" name="Rectangle 2">
            <a:extLst>
              <a:ext uri="{FF2B5EF4-FFF2-40B4-BE49-F238E27FC236}">
                <a16:creationId xmlns:a16="http://schemas.microsoft.com/office/drawing/2014/main" id="{E0565BB2-372C-B746-8BE6-2B13CCC67D1A}"/>
              </a:ext>
            </a:extLst>
          </p:cNvPr>
          <p:cNvSpPr>
            <a:spLocks noGrp="1" noChangeArrowheads="1"/>
          </p:cNvSpPr>
          <p:nvPr>
            <p:ph type="body" idx="1"/>
          </p:nvPr>
        </p:nvSpPr>
        <p:spPr>
          <a:xfrm>
            <a:off x="279400" y="762000"/>
            <a:ext cx="8572500" cy="4432300"/>
          </a:xfrm>
        </p:spPr>
        <p:txBody>
          <a:bodyPr rIns="39686">
            <a:normAutofit/>
          </a:bodyPr>
          <a:lstStyle/>
          <a:p>
            <a:pPr>
              <a:lnSpc>
                <a:spcPct val="90000"/>
              </a:lnSpc>
              <a:spcBef>
                <a:spcPct val="0"/>
              </a:spcBef>
            </a:pPr>
            <a:r>
              <a:rPr lang="en-US" altLang="en-US" sz="1800" dirty="0"/>
              <a:t>In order to appreciate a generality, it helps to have examples;</a:t>
            </a:r>
          </a:p>
          <a:p>
            <a:pPr>
              <a:lnSpc>
                <a:spcPct val="90000"/>
              </a:lnSpc>
              <a:spcBef>
                <a:spcPts val="800"/>
              </a:spcBef>
            </a:pPr>
            <a:r>
              <a:rPr lang="en-US" altLang="en-US" sz="1800" dirty="0"/>
              <a:t>In order to appreciate something as an example,  it is necessary to know the generality being exemplified;</a:t>
            </a:r>
          </a:p>
          <a:p>
            <a:pPr>
              <a:lnSpc>
                <a:spcPct val="90000"/>
              </a:lnSpc>
              <a:spcBef>
                <a:spcPts val="800"/>
              </a:spcBef>
            </a:pPr>
            <a:r>
              <a:rPr lang="en-US" altLang="en-US" sz="1800" dirty="0"/>
              <a:t>so,</a:t>
            </a:r>
            <a:br>
              <a:rPr lang="en-US" altLang="en-US" sz="1800" dirty="0"/>
            </a:br>
            <a:r>
              <a:rPr lang="en-US" altLang="en-US" sz="1800" dirty="0"/>
              <a:t>I need to know what is exemplary about something in order to see it as an example of something!</a:t>
            </a:r>
            <a:endParaRPr lang="en-US" altLang="en-US" sz="1800" b="0" dirty="0">
              <a:solidFill>
                <a:schemeClr val="tx1"/>
              </a:solidFill>
              <a:ea typeface="ＭＳ Ｐゴシック" panose="020B0600070205080204" pitchFamily="34" charset="-128"/>
            </a:endParaRPr>
          </a:p>
        </p:txBody>
      </p:sp>
      <p:sp>
        <p:nvSpPr>
          <p:cNvPr id="38915" name="AutoShape 3">
            <a:extLst>
              <a:ext uri="{FF2B5EF4-FFF2-40B4-BE49-F238E27FC236}">
                <a16:creationId xmlns:a16="http://schemas.microsoft.com/office/drawing/2014/main" id="{AF32308C-D38C-F341-AE99-B301864E5BAF}"/>
              </a:ext>
            </a:extLst>
          </p:cNvPr>
          <p:cNvSpPr>
            <a:spLocks/>
          </p:cNvSpPr>
          <p:nvPr/>
        </p:nvSpPr>
        <p:spPr bwMode="auto">
          <a:xfrm rot="10800000" flipH="1" flipV="1">
            <a:off x="2732442" y="3252878"/>
            <a:ext cx="3624543" cy="1648609"/>
          </a:xfrm>
          <a:prstGeom prst="wedgeEllipseCallout">
            <a:avLst>
              <a:gd name="adj1" fmla="val -52500"/>
              <a:gd name="adj2" fmla="val 49152"/>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nchor="ct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1600" b="0" dirty="0">
                <a:solidFill>
                  <a:schemeClr val="accent5">
                    <a:lumMod val="20000"/>
                    <a:lumOff val="80000"/>
                  </a:schemeClr>
                </a:solidFill>
                <a:sym typeface="Chalkboard" panose="03050602040202020205" pitchFamily="66" charset="77"/>
              </a:rPr>
              <a:t>What can change and </a:t>
            </a:r>
            <a:br>
              <a:rPr lang="en-US" altLang="en-US" sz="1600" b="0" dirty="0">
                <a:solidFill>
                  <a:schemeClr val="accent5">
                    <a:lumMod val="20000"/>
                    <a:lumOff val="80000"/>
                  </a:schemeClr>
                </a:solidFill>
                <a:sym typeface="Chalkboard" panose="03050602040202020205" pitchFamily="66" charset="77"/>
              </a:rPr>
            </a:br>
            <a:r>
              <a:rPr lang="en-US" altLang="en-US" sz="1600" b="0" dirty="0">
                <a:solidFill>
                  <a:schemeClr val="accent5">
                    <a:lumMod val="20000"/>
                    <a:lumOff val="80000"/>
                  </a:schemeClr>
                </a:solidFill>
                <a:sym typeface="Chalkboard" panose="03050602040202020205" pitchFamily="66" charset="77"/>
              </a:rPr>
              <a:t>what must stay the same, </a:t>
            </a:r>
            <a:br>
              <a:rPr lang="en-US" altLang="en-US" sz="1600" b="0" dirty="0">
                <a:solidFill>
                  <a:schemeClr val="accent5">
                    <a:lumMod val="20000"/>
                    <a:lumOff val="80000"/>
                  </a:schemeClr>
                </a:solidFill>
                <a:sym typeface="Chalkboard" panose="03050602040202020205" pitchFamily="66" charset="77"/>
              </a:rPr>
            </a:br>
            <a:r>
              <a:rPr lang="en-US" altLang="en-US" sz="1600" b="0" dirty="0">
                <a:solidFill>
                  <a:schemeClr val="accent5">
                    <a:lumMod val="20000"/>
                    <a:lumOff val="80000"/>
                  </a:schemeClr>
                </a:solidFill>
                <a:sym typeface="Chalkboard" panose="03050602040202020205" pitchFamily="66" charset="77"/>
              </a:rPr>
              <a:t>to preserve </a:t>
            </a:r>
            <a:r>
              <a:rPr lang="en-US" altLang="en-US" sz="1600" b="0" dirty="0" err="1">
                <a:solidFill>
                  <a:schemeClr val="accent5">
                    <a:lumMod val="20000"/>
                    <a:lumOff val="80000"/>
                  </a:schemeClr>
                </a:solidFill>
                <a:sym typeface="Chalkboard" panose="03050602040202020205" pitchFamily="66" charset="77"/>
              </a:rPr>
              <a:t>examplehood</a:t>
            </a:r>
            <a:r>
              <a:rPr lang="en-US" altLang="en-US" sz="1600" b="0" dirty="0">
                <a:solidFill>
                  <a:schemeClr val="accent5">
                    <a:lumMod val="20000"/>
                    <a:lumOff val="80000"/>
                  </a:schemeClr>
                </a:solidFill>
                <a:sym typeface="Chalkboard" panose="03050602040202020205" pitchFamily="66" charset="77"/>
              </a:rPr>
              <a:t>?</a:t>
            </a:r>
          </a:p>
        </p:txBody>
      </p:sp>
      <p:grpSp>
        <p:nvGrpSpPr>
          <p:cNvPr id="2" name="Group 4">
            <a:extLst>
              <a:ext uri="{FF2B5EF4-FFF2-40B4-BE49-F238E27FC236}">
                <a16:creationId xmlns:a16="http://schemas.microsoft.com/office/drawing/2014/main" id="{5F7AB89F-879B-614A-BB03-623831504003}"/>
              </a:ext>
            </a:extLst>
          </p:cNvPr>
          <p:cNvGrpSpPr>
            <a:grpSpLocks/>
          </p:cNvGrpSpPr>
          <p:nvPr/>
        </p:nvGrpSpPr>
        <p:grpSpPr bwMode="auto">
          <a:xfrm>
            <a:off x="1667434" y="5057773"/>
            <a:ext cx="4689551" cy="1117116"/>
            <a:chOff x="0" y="0"/>
            <a:chExt cx="4105" cy="904"/>
          </a:xfrm>
        </p:grpSpPr>
        <p:sp>
          <p:nvSpPr>
            <p:cNvPr id="70662" name="AutoShape 5">
              <a:extLst>
                <a:ext uri="{FF2B5EF4-FFF2-40B4-BE49-F238E27FC236}">
                  <a16:creationId xmlns:a16="http://schemas.microsoft.com/office/drawing/2014/main" id="{86D619A0-B8BF-4C4A-88E0-09F4DE6E2F0B}"/>
                </a:ext>
              </a:extLst>
            </p:cNvPr>
            <p:cNvSpPr>
              <a:spLocks/>
            </p:cNvSpPr>
            <p:nvPr/>
          </p:nvSpPr>
          <p:spPr bwMode="auto">
            <a:xfrm rot="10800000">
              <a:off x="0" y="0"/>
              <a:ext cx="4105" cy="904"/>
            </a:xfrm>
            <a:prstGeom prst="wedgeEllipseCallout">
              <a:avLst>
                <a:gd name="adj1" fmla="val -51372"/>
                <a:gd name="adj2" fmla="val 59234"/>
              </a:avLst>
            </a:prstGeom>
            <a:solidFill>
              <a:srgbClr val="00800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endParaRPr lang="en-US" altLang="en-US" sz="1600" b="0"/>
            </a:p>
          </p:txBody>
        </p:sp>
        <p:sp>
          <p:nvSpPr>
            <p:cNvPr id="70663" name="Rectangle 6">
              <a:extLst>
                <a:ext uri="{FF2B5EF4-FFF2-40B4-BE49-F238E27FC236}">
                  <a16:creationId xmlns:a16="http://schemas.microsoft.com/office/drawing/2014/main" id="{6B1427B7-8CAB-614E-BAF4-7CA5EBA89E65}"/>
                </a:ext>
              </a:extLst>
            </p:cNvPr>
            <p:cNvSpPr>
              <a:spLocks/>
            </p:cNvSpPr>
            <p:nvPr/>
          </p:nvSpPr>
          <p:spPr bwMode="auto">
            <a:xfrm>
              <a:off x="816" y="301"/>
              <a:ext cx="169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1600" b="0">
                  <a:solidFill>
                    <a:srgbClr val="FFFF00"/>
                  </a:solidFill>
                  <a:sym typeface="Chalkboard" panose="03050602040202020205" pitchFamily="66" charset="77"/>
                </a:rPr>
                <a:t>Dimensions of possible variation</a:t>
              </a:r>
              <a:br>
                <a:rPr lang="en-US" altLang="en-US" sz="1600" b="0">
                  <a:solidFill>
                    <a:srgbClr val="FFFF00"/>
                  </a:solidFill>
                  <a:sym typeface="Chalkboard" panose="03050602040202020205" pitchFamily="66" charset="77"/>
                </a:rPr>
              </a:br>
              <a:r>
                <a:rPr lang="en-US" altLang="en-US" sz="1600" b="0">
                  <a:solidFill>
                    <a:srgbClr val="FFFF00"/>
                  </a:solidFill>
                  <a:sym typeface="Chalkboard" panose="03050602040202020205" pitchFamily="66" charset="77"/>
                </a:rPr>
                <a:t>Ranges of permissible change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89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bldLvl="5" autoUpdateAnimBg="0"/>
      <p:bldP spid="38915"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1BEE-FAA7-8F47-90B3-FB71727AE0A4}"/>
              </a:ext>
            </a:extLst>
          </p:cNvPr>
          <p:cNvSpPr>
            <a:spLocks noGrp="1"/>
          </p:cNvSpPr>
          <p:nvPr>
            <p:ph type="title"/>
          </p:nvPr>
        </p:nvSpPr>
        <p:spPr/>
        <p:txBody>
          <a:bodyPr/>
          <a:lstStyle/>
          <a:p>
            <a:r>
              <a:rPr lang="en-GB" dirty="0"/>
              <a:t>What Makes a Set of Examples Exemplary?</a:t>
            </a:r>
          </a:p>
        </p:txBody>
      </p:sp>
      <p:sp>
        <p:nvSpPr>
          <p:cNvPr id="3" name="Content Placeholder 2">
            <a:extLst>
              <a:ext uri="{FF2B5EF4-FFF2-40B4-BE49-F238E27FC236}">
                <a16:creationId xmlns:a16="http://schemas.microsoft.com/office/drawing/2014/main" id="{EE0F9BA3-4828-9345-B18E-7AC3D396435B}"/>
              </a:ext>
            </a:extLst>
          </p:cNvPr>
          <p:cNvSpPr>
            <a:spLocks noGrp="1"/>
          </p:cNvSpPr>
          <p:nvPr>
            <p:ph idx="1"/>
          </p:nvPr>
        </p:nvSpPr>
        <p:spPr>
          <a:xfrm>
            <a:off x="628650" y="944273"/>
            <a:ext cx="7886700" cy="5548600"/>
          </a:xfrm>
        </p:spPr>
        <p:txBody>
          <a:bodyPr/>
          <a:lstStyle/>
          <a:p>
            <a:r>
              <a:rPr lang="en-GB" dirty="0"/>
              <a:t> What is the same and what different about them?</a:t>
            </a:r>
            <a:br>
              <a:rPr lang="en-GB" dirty="0"/>
            </a:br>
            <a:r>
              <a:rPr lang="en-GB" dirty="0"/>
              <a:t> What is invariant amongst them all?</a:t>
            </a:r>
          </a:p>
          <a:p>
            <a:pPr lvl="1"/>
            <a:r>
              <a:rPr lang="en-GB" dirty="0"/>
              <a:t>But only if you are attending to this aspect:</a:t>
            </a:r>
            <a:br>
              <a:rPr lang="en-GB" dirty="0"/>
            </a:br>
            <a:r>
              <a:rPr lang="en-GB" dirty="0"/>
              <a:t>recognising relationships </a:t>
            </a:r>
            <a:br>
              <a:rPr lang="en-GB" dirty="0"/>
            </a:br>
            <a:r>
              <a:rPr lang="en-GB" dirty="0"/>
              <a:t> and perceiving these as instances of properties</a:t>
            </a:r>
          </a:p>
          <a:p>
            <a:r>
              <a:rPr lang="en-GB" dirty="0"/>
              <a:t> Learners clear on what you are attending to, and how you are attending to it</a:t>
            </a:r>
          </a:p>
          <a:p>
            <a:r>
              <a:rPr lang="en-GB" dirty="0"/>
              <a:t> What is varied and what is invariant points to the important aspects or attributes of the concept</a:t>
            </a:r>
          </a:p>
          <a:p>
            <a:r>
              <a:rPr lang="en-GB" dirty="0"/>
              <a:t> Learners have construction tools available to tinker with, modify, generalise from the specific to a general class</a:t>
            </a:r>
          </a:p>
          <a:p>
            <a:r>
              <a:rPr lang="en-GB" dirty="0"/>
              <a:t>Minimal potential confusion about </a:t>
            </a:r>
          </a:p>
          <a:p>
            <a:pPr lvl="1"/>
            <a:r>
              <a:rPr lang="en-GB" dirty="0"/>
              <a:t>parameters, </a:t>
            </a:r>
          </a:p>
          <a:p>
            <a:pPr lvl="1"/>
            <a:r>
              <a:rPr lang="en-GB" dirty="0"/>
              <a:t>Variations</a:t>
            </a:r>
          </a:p>
          <a:p>
            <a:r>
              <a:rPr lang="en-GB" dirty="0"/>
              <a:t>How their attention is directed </a:t>
            </a:r>
          </a:p>
          <a:p>
            <a:endParaRPr lang="en-GB" dirty="0"/>
          </a:p>
        </p:txBody>
      </p:sp>
    </p:spTree>
    <p:extLst>
      <p:ext uri="{BB962C8B-B14F-4D97-AF65-F5344CB8AC3E}">
        <p14:creationId xmlns:p14="http://schemas.microsoft.com/office/powerpoint/2010/main" val="35594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484F-B001-5047-83EB-134E44B04665}"/>
              </a:ext>
            </a:extLst>
          </p:cNvPr>
          <p:cNvSpPr>
            <a:spLocks noGrp="1"/>
          </p:cNvSpPr>
          <p:nvPr>
            <p:ph type="title"/>
          </p:nvPr>
        </p:nvSpPr>
        <p:spPr/>
        <p:txBody>
          <a:bodyPr/>
          <a:lstStyle/>
          <a:p>
            <a:r>
              <a:rPr lang="en-GB" dirty="0"/>
              <a:t>In Summary</a:t>
            </a:r>
          </a:p>
        </p:txBody>
      </p:sp>
      <p:sp>
        <p:nvSpPr>
          <p:cNvPr id="3" name="Content Placeholder 2">
            <a:extLst>
              <a:ext uri="{FF2B5EF4-FFF2-40B4-BE49-F238E27FC236}">
                <a16:creationId xmlns:a16="http://schemas.microsoft.com/office/drawing/2014/main" id="{3204DB45-23F1-9647-82A0-EBAB1D593E6D}"/>
              </a:ext>
            </a:extLst>
          </p:cNvPr>
          <p:cNvSpPr>
            <a:spLocks noGrp="1"/>
          </p:cNvSpPr>
          <p:nvPr>
            <p:ph idx="1"/>
          </p:nvPr>
        </p:nvSpPr>
        <p:spPr>
          <a:xfrm>
            <a:off x="628650" y="944272"/>
            <a:ext cx="6869430" cy="5456527"/>
          </a:xfrm>
        </p:spPr>
        <p:txBody>
          <a:bodyPr/>
          <a:lstStyle/>
          <a:p>
            <a:r>
              <a:rPr lang="en-GB" dirty="0"/>
              <a:t> You can find out a lot about your students’ thinking by</a:t>
            </a:r>
          </a:p>
          <a:p>
            <a:pPr lvl="1"/>
            <a:r>
              <a:rPr lang="en-GB" dirty="0"/>
              <a:t> Inviting them to construct examples of objects meeting specified constraints</a:t>
            </a:r>
            <a:br>
              <a:rPr lang="en-GB" dirty="0"/>
            </a:br>
            <a:r>
              <a:rPr lang="en-GB" dirty="0"/>
              <a:t>Chris </a:t>
            </a:r>
            <a:r>
              <a:rPr lang="en-GB" dirty="0" err="1"/>
              <a:t>Sangwin</a:t>
            </a:r>
            <a:r>
              <a:rPr lang="en-GB" dirty="0"/>
              <a:t> will show how to do this on line</a:t>
            </a:r>
          </a:p>
          <a:p>
            <a:pPr lvl="1"/>
            <a:r>
              <a:rPr lang="en-GB" dirty="0"/>
              <a:t> Using many of Lara </a:t>
            </a:r>
            <a:r>
              <a:rPr lang="en-GB" dirty="0" err="1"/>
              <a:t>Alcock’s</a:t>
            </a:r>
            <a:r>
              <a:rPr lang="en-GB" dirty="0"/>
              <a:t> beautiful in-session task structures</a:t>
            </a:r>
          </a:p>
          <a:p>
            <a:pPr lvl="1"/>
            <a:r>
              <a:rPr lang="en-GB" dirty="0"/>
              <a:t>Inviting them to create topic webs based on core (threshold) ideas … expect these to become increasingly sophisticated over time (useful as a study technique!)</a:t>
            </a:r>
          </a:p>
          <a:p>
            <a:pPr lvl="1"/>
            <a:r>
              <a:rPr lang="en-GB" dirty="0"/>
              <a:t>Getting them to imagine, before writing or typing</a:t>
            </a:r>
          </a:p>
          <a:p>
            <a:r>
              <a:rPr lang="en-GB" dirty="0"/>
              <a:t> Worked Examples and Case Studies</a:t>
            </a:r>
          </a:p>
          <a:p>
            <a:pPr lvl="1"/>
            <a:r>
              <a:rPr lang="en-GB" dirty="0"/>
              <a:t> specifically providing commentary as to how to know what to do next</a:t>
            </a:r>
          </a:p>
          <a:p>
            <a:r>
              <a:rPr lang="en-GB" dirty="0"/>
              <a:t>Self-Explanations &amp; Personal Narratives</a:t>
            </a:r>
          </a:p>
          <a:p>
            <a:pPr lvl="1"/>
            <a:r>
              <a:rPr lang="en-GB" dirty="0"/>
              <a:t> developing learner facility by sometimes doing it yourself at first</a:t>
            </a:r>
          </a:p>
          <a:p>
            <a:pPr lvl="1"/>
            <a:r>
              <a:rPr lang="en-GB" dirty="0"/>
              <a:t> getting them to compare with a neighbour</a:t>
            </a:r>
          </a:p>
          <a:p>
            <a:pPr lvl="1"/>
            <a:r>
              <a:rPr lang="en-GB" dirty="0"/>
              <a:t> exploiting variation</a:t>
            </a:r>
          </a:p>
        </p:txBody>
      </p:sp>
      <p:sp>
        <p:nvSpPr>
          <p:cNvPr id="4" name="Rounded Rectangle 3">
            <a:extLst>
              <a:ext uri="{FF2B5EF4-FFF2-40B4-BE49-F238E27FC236}">
                <a16:creationId xmlns:a16="http://schemas.microsoft.com/office/drawing/2014/main" id="{AB484962-42DC-A342-BC9B-54815CDDDDF8}"/>
              </a:ext>
            </a:extLst>
          </p:cNvPr>
          <p:cNvSpPr/>
          <p:nvPr/>
        </p:nvSpPr>
        <p:spPr>
          <a:xfrm>
            <a:off x="6981971" y="1731201"/>
            <a:ext cx="1969477" cy="101287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Enriching accessible example-spaces</a:t>
            </a:r>
          </a:p>
        </p:txBody>
      </p:sp>
    </p:spTree>
    <p:extLst>
      <p:ext uri="{BB962C8B-B14F-4D97-AF65-F5344CB8AC3E}">
        <p14:creationId xmlns:p14="http://schemas.microsoft.com/office/powerpoint/2010/main" val="1087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FB0B9-D703-E144-8782-04039652795D}"/>
              </a:ext>
            </a:extLst>
          </p:cNvPr>
          <p:cNvSpPr>
            <a:spLocks noGrp="1"/>
          </p:cNvSpPr>
          <p:nvPr>
            <p:ph type="title"/>
          </p:nvPr>
        </p:nvSpPr>
        <p:spPr/>
        <p:txBody>
          <a:bodyPr/>
          <a:lstStyle/>
          <a:p>
            <a:r>
              <a:rPr lang="en-GB" dirty="0"/>
              <a:t>My Hope is That …</a:t>
            </a:r>
          </a:p>
        </p:txBody>
      </p:sp>
      <p:sp>
        <p:nvSpPr>
          <p:cNvPr id="3" name="Content Placeholder 2">
            <a:extLst>
              <a:ext uri="{FF2B5EF4-FFF2-40B4-BE49-F238E27FC236}">
                <a16:creationId xmlns:a16="http://schemas.microsoft.com/office/drawing/2014/main" id="{FD304120-0B74-324B-800A-C3D59D35ED62}"/>
              </a:ext>
            </a:extLst>
          </p:cNvPr>
          <p:cNvSpPr>
            <a:spLocks noGrp="1"/>
          </p:cNvSpPr>
          <p:nvPr>
            <p:ph idx="1"/>
          </p:nvPr>
        </p:nvSpPr>
        <p:spPr/>
        <p:txBody>
          <a:bodyPr/>
          <a:lstStyle/>
          <a:p>
            <a:r>
              <a:rPr lang="en-GB" dirty="0"/>
              <a:t>… you found something attractive or striking that you can imagine developing in your own context</a:t>
            </a:r>
          </a:p>
          <a:p>
            <a:r>
              <a:rPr lang="en-GB" dirty="0"/>
              <a:t> I have been offering you EXAMPLES of task structures!</a:t>
            </a:r>
          </a:p>
        </p:txBody>
      </p:sp>
    </p:spTree>
    <p:extLst>
      <p:ext uri="{BB962C8B-B14F-4D97-AF65-F5344CB8AC3E}">
        <p14:creationId xmlns:p14="http://schemas.microsoft.com/office/powerpoint/2010/main" val="2054806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id="{41F241F0-CFD9-5C45-88E7-6B3371E0EE1C}"/>
              </a:ext>
            </a:extLst>
          </p:cNvPr>
          <p:cNvSpPr>
            <a:spLocks noGrp="1" noChangeArrowheads="1"/>
          </p:cNvSpPr>
          <p:nvPr>
            <p:ph type="title"/>
          </p:nvPr>
        </p:nvSpPr>
        <p:spPr/>
        <p:txBody>
          <a:bodyPr>
            <a:normAutofit/>
          </a:bodyPr>
          <a:lstStyle/>
          <a:p>
            <a:pPr>
              <a:defRPr/>
            </a:pPr>
            <a:r>
              <a:rPr lang="en-US" dirty="0"/>
              <a:t>For MANY more tactics:</a:t>
            </a:r>
          </a:p>
        </p:txBody>
      </p:sp>
      <p:sp>
        <p:nvSpPr>
          <p:cNvPr id="63490" name="Rectangle 2">
            <a:extLst>
              <a:ext uri="{FF2B5EF4-FFF2-40B4-BE49-F238E27FC236}">
                <a16:creationId xmlns:a16="http://schemas.microsoft.com/office/drawing/2014/main" id="{800F3464-439B-6047-8FE3-1F6DBD484B7E}"/>
              </a:ext>
            </a:extLst>
          </p:cNvPr>
          <p:cNvSpPr>
            <a:spLocks noGrp="1" noChangeArrowheads="1"/>
          </p:cNvSpPr>
          <p:nvPr>
            <p:ph type="body" idx="1"/>
          </p:nvPr>
        </p:nvSpPr>
        <p:spPr>
          <a:xfrm>
            <a:off x="279400" y="850900"/>
            <a:ext cx="8864600" cy="3565825"/>
          </a:xfrm>
        </p:spPr>
        <p:txBody>
          <a:bodyPr rIns="39686">
            <a:normAutofit/>
          </a:bodyPr>
          <a:lstStyle/>
          <a:p>
            <a:pPr>
              <a:spcBef>
                <a:spcPct val="0"/>
              </a:spcBef>
              <a:buClr>
                <a:srgbClr val="FF0000"/>
              </a:buClr>
              <a:buFont typeface="Zapf Dingbats" charset="2"/>
              <a:buChar char="✤"/>
            </a:pPr>
            <a:r>
              <a:rPr lang="en-US" altLang="en-US" sz="1800" i="1" dirty="0">
                <a:solidFill>
                  <a:schemeClr val="tx1"/>
                </a:solidFill>
                <a:ea typeface="ＭＳ Ｐゴシック" panose="020B0600070205080204" pitchFamily="34" charset="-128"/>
              </a:rPr>
              <a:t>Mathematics Teaching Practice: a guide for university and college lecturers</a:t>
            </a:r>
            <a:r>
              <a:rPr lang="en-US" altLang="en-US" sz="1800" dirty="0">
                <a:solidFill>
                  <a:schemeClr val="tx1"/>
                </a:solidFill>
                <a:effectLst>
                  <a:outerShdw blurRad="38100" dist="38100" dir="2700000" algn="tl">
                    <a:srgbClr val="FFFFFF"/>
                  </a:outerShdw>
                </a:effectLst>
                <a:ea typeface="ＭＳ Ｐゴシック" panose="020B0600070205080204" pitchFamily="34" charset="-128"/>
              </a:rPr>
              <a:t>, </a:t>
            </a:r>
            <a:r>
              <a:rPr lang="en-US" altLang="en-US" sz="1800" dirty="0">
                <a:solidFill>
                  <a:schemeClr val="tx1"/>
                </a:solidFill>
                <a:effectLst/>
                <a:ea typeface="ＭＳ Ｐゴシック" panose="020B0600070205080204" pitchFamily="34" charset="-128"/>
              </a:rPr>
              <a:t>Horwood Publishing, Chichester, 2002.</a:t>
            </a:r>
          </a:p>
          <a:p>
            <a:pPr>
              <a:spcBef>
                <a:spcPts val="800"/>
              </a:spcBef>
              <a:buClr>
                <a:srgbClr val="FF0000"/>
              </a:buClr>
              <a:buFont typeface="Zapf Dingbats" charset="2"/>
              <a:buChar char="✤"/>
            </a:pPr>
            <a:r>
              <a:rPr lang="en-US" altLang="en-US" sz="1800" i="1" dirty="0">
                <a:solidFill>
                  <a:schemeClr val="tx1"/>
                </a:solidFill>
                <a:ea typeface="ＭＳ Ｐゴシック" panose="020B0600070205080204" pitchFamily="34" charset="-128"/>
              </a:rPr>
              <a:t>Mathematics as a Constructive Activity: learners constructing examples</a:t>
            </a:r>
            <a:r>
              <a:rPr lang="en-US" altLang="en-US" sz="1800" dirty="0">
                <a:solidFill>
                  <a:schemeClr val="tx1"/>
                </a:solidFill>
                <a:ea typeface="ＭＳ Ｐゴシック" panose="020B0600070205080204" pitchFamily="34" charset="-128"/>
              </a:rPr>
              <a:t>.</a:t>
            </a:r>
            <a:r>
              <a:rPr lang="en-US" altLang="en-US" sz="1800" dirty="0">
                <a:solidFill>
                  <a:schemeClr val="tx1"/>
                </a:solidFill>
                <a:effectLst>
                  <a:outerShdw blurRad="38100" dist="38100" dir="2700000" algn="tl">
                    <a:srgbClr val="FFFFFF"/>
                  </a:outerShdw>
                </a:effectLst>
                <a:ea typeface="ＭＳ Ｐゴシック" panose="020B0600070205080204" pitchFamily="34" charset="-128"/>
              </a:rPr>
              <a:t> </a:t>
            </a:r>
            <a:r>
              <a:rPr lang="en-US" altLang="en-US" sz="1800" dirty="0">
                <a:solidFill>
                  <a:schemeClr val="tx1"/>
                </a:solidFill>
                <a:effectLst/>
                <a:ea typeface="ＭＳ Ｐゴシック" panose="020B0600070205080204" pitchFamily="34" charset="-128"/>
              </a:rPr>
              <a:t>Erlbaum 2005.</a:t>
            </a:r>
          </a:p>
          <a:p>
            <a:pPr>
              <a:spcBef>
                <a:spcPts val="800"/>
              </a:spcBef>
              <a:buClr>
                <a:srgbClr val="FF0000"/>
              </a:buClr>
              <a:buFont typeface="Zapf Dingbats" charset="2"/>
              <a:buChar char="✤"/>
            </a:pPr>
            <a:r>
              <a:rPr lang="en-US" altLang="en-US" sz="1800" i="1" dirty="0">
                <a:solidFill>
                  <a:schemeClr val="tx1"/>
                </a:solidFill>
                <a:ea typeface="ＭＳ Ｐゴシック" panose="020B0600070205080204" pitchFamily="34" charset="-128"/>
              </a:rPr>
              <a:t>Using Counter-Examples in Calculus </a:t>
            </a:r>
            <a:r>
              <a:rPr lang="en-US" altLang="en-US" sz="1800" dirty="0">
                <a:solidFill>
                  <a:schemeClr val="tx1"/>
                </a:solidFill>
                <a:effectLst/>
                <a:ea typeface="ＭＳ Ｐゴシック" panose="020B0600070205080204" pitchFamily="34" charset="-128"/>
              </a:rPr>
              <a:t>College Press 2009</a:t>
            </a:r>
            <a:r>
              <a:rPr lang="en-US" altLang="en-US" sz="1800" dirty="0">
                <a:solidFill>
                  <a:schemeClr val="tx1"/>
                </a:solidFill>
                <a:ea typeface="ＭＳ Ｐゴシック" panose="020B0600070205080204" pitchFamily="34" charset="-128"/>
              </a:rPr>
              <a:t>.</a:t>
            </a:r>
          </a:p>
          <a:p>
            <a:pPr>
              <a:spcBef>
                <a:spcPts val="800"/>
              </a:spcBef>
              <a:buClr>
                <a:srgbClr val="FF0000"/>
              </a:buClr>
              <a:buFont typeface="Zapf Dingbats" charset="2"/>
              <a:buChar char="✤"/>
            </a:pPr>
            <a:r>
              <a:rPr lang="en-US" altLang="en-US" sz="1800" dirty="0" err="1">
                <a:solidFill>
                  <a:schemeClr val="tx1"/>
                </a:solidFill>
                <a:effectLst/>
                <a:ea typeface="ＭＳ Ｐゴシック" panose="020B0600070205080204" pitchFamily="34" charset="-128"/>
              </a:rPr>
              <a:t>J</a:t>
            </a:r>
            <a:r>
              <a:rPr lang="en-US" altLang="en-US" sz="1800" dirty="0" err="1">
                <a:solidFill>
                  <a:schemeClr val="tx1"/>
                </a:solidFill>
                <a:ea typeface="ＭＳ Ｐゴシック" panose="020B0600070205080204" pitchFamily="34" charset="-128"/>
              </a:rPr>
              <a:t>ohn</a:t>
            </a:r>
            <a:r>
              <a:rPr lang="en-US" altLang="en-US" sz="1800" dirty="0" err="1">
                <a:solidFill>
                  <a:schemeClr val="tx1"/>
                </a:solidFill>
                <a:effectLst/>
                <a:ea typeface="ＭＳ Ｐゴシック" panose="020B0600070205080204" pitchFamily="34" charset="-128"/>
              </a:rPr>
              <a:t>.Mason</a:t>
            </a:r>
            <a:r>
              <a:rPr lang="en-US" altLang="en-US" sz="1800" dirty="0">
                <a:solidFill>
                  <a:schemeClr val="tx1"/>
                </a:solidFill>
                <a:effectLst/>
                <a:ea typeface="ＭＳ Ｐゴシック" panose="020B0600070205080204" pitchFamily="34" charset="-128"/>
              </a:rPr>
              <a:t> @ </a:t>
            </a:r>
            <a:r>
              <a:rPr lang="en-US" altLang="en-US" sz="1800" dirty="0" err="1">
                <a:solidFill>
                  <a:schemeClr val="tx1"/>
                </a:solidFill>
                <a:effectLst/>
                <a:ea typeface="ＭＳ Ｐゴシック" panose="020B0600070205080204" pitchFamily="34" charset="-128"/>
              </a:rPr>
              <a:t>open.ac.uk</a:t>
            </a:r>
            <a:r>
              <a:rPr lang="en-US" altLang="en-US" sz="1800" dirty="0">
                <a:solidFill>
                  <a:schemeClr val="tx1"/>
                </a:solidFill>
                <a:effectLst/>
                <a:ea typeface="ＭＳ Ｐゴシック" panose="020B0600070205080204" pitchFamily="34" charset="-128"/>
              </a:rPr>
              <a:t>       </a:t>
            </a:r>
          </a:p>
          <a:p>
            <a:r>
              <a:rPr lang="en-US" altLang="en-US" sz="1800" dirty="0" err="1">
                <a:solidFill>
                  <a:schemeClr val="tx1"/>
                </a:solidFill>
                <a:effectLst/>
                <a:ea typeface="ＭＳ Ｐゴシック" panose="020B0600070205080204" pitchFamily="34" charset="-128"/>
              </a:rPr>
              <a:t>PMTheta.com</a:t>
            </a:r>
            <a:r>
              <a:rPr lang="en-US" altLang="en-US" sz="1800" dirty="0">
                <a:solidFill>
                  <a:schemeClr val="tx1"/>
                </a:solidFill>
                <a:effectLst/>
                <a:ea typeface="ＭＳ Ｐゴシック" panose="020B0600070205080204" pitchFamily="34" charset="-128"/>
              </a:rPr>
              <a:t> </a:t>
            </a:r>
            <a:r>
              <a:rPr lang="en-US" altLang="en-US" sz="1800" dirty="0">
                <a:solidFill>
                  <a:schemeClr val="tx1"/>
                </a:solidFill>
                <a:ea typeface="ＭＳ Ｐゴシック" panose="020B0600070205080204" pitchFamily="34" charset="-128"/>
              </a:rPr>
              <a:t> </a:t>
            </a:r>
            <a:br>
              <a:rPr lang="en-US" altLang="en-US" sz="1800" dirty="0">
                <a:solidFill>
                  <a:schemeClr val="tx1"/>
                </a:solidFill>
                <a:ea typeface="ＭＳ Ｐゴシック" panose="020B0600070205080204" pitchFamily="34" charset="-128"/>
              </a:rPr>
            </a:br>
            <a:r>
              <a:rPr lang="en-US" altLang="en-US" sz="1800" dirty="0">
                <a:solidFill>
                  <a:schemeClr val="tx1"/>
                </a:solidFill>
                <a:ea typeface="ＭＳ Ｐゴシック" panose="020B0600070205080204" pitchFamily="34" charset="-128"/>
              </a:rPr>
              <a:t>for these slides </a:t>
            </a:r>
            <a:br>
              <a:rPr lang="en-US" altLang="en-US" sz="1800">
                <a:solidFill>
                  <a:schemeClr val="tx1"/>
                </a:solidFill>
                <a:ea typeface="ＭＳ Ｐゴシック" panose="020B0600070205080204" pitchFamily="34" charset="-128"/>
              </a:rPr>
            </a:br>
            <a:r>
              <a:rPr lang="en-US" altLang="en-US" sz="1800">
                <a:solidFill>
                  <a:schemeClr val="tx1"/>
                </a:solidFill>
                <a:ea typeface="ＭＳ Ｐゴシック" panose="020B0600070205080204" pitchFamily="34" charset="-128"/>
              </a:rPr>
              <a:t>for </a:t>
            </a:r>
            <a:r>
              <a:rPr lang="en-US" altLang="en-US" sz="1800" dirty="0">
                <a:solidFill>
                  <a:schemeClr val="tx1"/>
                </a:solidFill>
                <a:ea typeface="ＭＳ Ｐゴシック" panose="020B0600070205080204" pitchFamily="34" charset="-128"/>
              </a:rPr>
              <a:t>Applets … for contributions to appreciating functions, derivatives, linear transformations …</a:t>
            </a:r>
            <a:endParaRPr lang="en-US" altLang="en-US" sz="1800" dirty="0">
              <a:solidFill>
                <a:schemeClr val="tx1"/>
              </a:solidFill>
              <a:effectLst/>
              <a:ea typeface="ＭＳ Ｐゴシック" panose="020B0600070205080204" pitchFamily="34" charset="-128"/>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CB4E41AC-A4D7-1E4E-887A-72A6E0CC479E}"/>
              </a:ext>
            </a:extLst>
          </p:cNvPr>
          <p:cNvSpPr>
            <a:spLocks noGrp="1" noChangeArrowheads="1"/>
          </p:cNvSpPr>
          <p:nvPr>
            <p:ph type="title"/>
          </p:nvPr>
        </p:nvSpPr>
        <p:spPr/>
        <p:txBody>
          <a:bodyPr>
            <a:normAutofit/>
          </a:bodyPr>
          <a:lstStyle/>
          <a:p>
            <a:pPr>
              <a:defRPr/>
            </a:pPr>
            <a:r>
              <a:rPr lang="en-US"/>
              <a:t>|x|</a:t>
            </a:r>
          </a:p>
        </p:txBody>
      </p:sp>
      <p:sp>
        <p:nvSpPr>
          <p:cNvPr id="51202" name="Rectangle 2">
            <a:extLst>
              <a:ext uri="{FF2B5EF4-FFF2-40B4-BE49-F238E27FC236}">
                <a16:creationId xmlns:a16="http://schemas.microsoft.com/office/drawing/2014/main" id="{A7B4C8F3-BBE0-E041-80C5-32B106D8EB5C}"/>
              </a:ext>
            </a:extLst>
          </p:cNvPr>
          <p:cNvSpPr>
            <a:spLocks noGrp="1" noChangeArrowheads="1"/>
          </p:cNvSpPr>
          <p:nvPr>
            <p:ph type="body" idx="1"/>
          </p:nvPr>
        </p:nvSpPr>
        <p:spPr>
          <a:xfrm>
            <a:off x="152400" y="1016000"/>
            <a:ext cx="8572500" cy="1778000"/>
          </a:xfrm>
        </p:spPr>
        <p:txBody>
          <a:bodyPr/>
          <a:lstStyle/>
          <a:p>
            <a:pPr>
              <a:defRPr/>
            </a:pPr>
            <a:r>
              <a:rPr lang="en-US" dirty="0"/>
              <a:t>Of what is |x| an example?</a:t>
            </a:r>
          </a:p>
          <a:p>
            <a:pPr>
              <a:defRPr/>
            </a:pPr>
            <a:r>
              <a:rPr lang="en-US" dirty="0"/>
              <a:t>What is the same and what different about</a:t>
            </a:r>
            <a:br>
              <a:rPr lang="en-US" dirty="0"/>
            </a:br>
            <a:r>
              <a:rPr lang="en-US" dirty="0"/>
              <a:t>graphs of functions of the form</a:t>
            </a:r>
          </a:p>
        </p:txBody>
      </p:sp>
      <p:pic>
        <p:nvPicPr>
          <p:cNvPr id="51203" name="Picture 3">
            <a:extLst>
              <a:ext uri="{FF2B5EF4-FFF2-40B4-BE49-F238E27FC236}">
                <a16:creationId xmlns:a16="http://schemas.microsoft.com/office/drawing/2014/main" id="{E5584852-1156-AC40-ADF4-F83A31BF3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2517774"/>
            <a:ext cx="2324667" cy="459799"/>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pic>
      <p:pic>
        <p:nvPicPr>
          <p:cNvPr id="51204" name="Picture 4">
            <a:extLst>
              <a:ext uri="{FF2B5EF4-FFF2-40B4-BE49-F238E27FC236}">
                <a16:creationId xmlns:a16="http://schemas.microsoft.com/office/drawing/2014/main" id="{BE2AD752-5EFC-144B-AFD4-289C49EC2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400" y="2543174"/>
            <a:ext cx="1904547" cy="431791"/>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pic>
      <p:pic>
        <p:nvPicPr>
          <p:cNvPr id="51205" name="Picture 5">
            <a:extLst>
              <a:ext uri="{FF2B5EF4-FFF2-40B4-BE49-F238E27FC236}">
                <a16:creationId xmlns:a16="http://schemas.microsoft.com/office/drawing/2014/main" id="{0B02EF86-4B9A-3048-A859-BAA212A5B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2581274"/>
            <a:ext cx="1344386" cy="366439"/>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51206" name="Rectangle 6">
            <a:extLst>
              <a:ext uri="{FF2B5EF4-FFF2-40B4-BE49-F238E27FC236}">
                <a16:creationId xmlns:a16="http://schemas.microsoft.com/office/drawing/2014/main" id="{739FB9AD-9F8F-A642-86CC-A36F472145BB}"/>
              </a:ext>
            </a:extLst>
          </p:cNvPr>
          <p:cNvSpPr>
            <a:spLocks/>
          </p:cNvSpPr>
          <p:nvPr/>
        </p:nvSpPr>
        <p:spPr bwMode="auto">
          <a:xfrm>
            <a:off x="3786642" y="3058265"/>
            <a:ext cx="230832" cy="369332"/>
          </a:xfrm>
          <a:prstGeom prst="rect">
            <a:avLst/>
          </a:prstGeom>
          <a:noFill/>
          <a:ln w="12700" cap="flat">
            <a:noFill/>
            <a:miter lim="800000"/>
            <a:headEnd type="none" w="med" len="med"/>
            <a:tailEnd type="none" w="med" len="med"/>
          </a:ln>
        </p:spPr>
        <p:txBody>
          <a:bodyPr wrap="none" lIns="0" tIns="0" rIns="0" bIns="0" anchor="ctr">
            <a:spAutoFit/>
          </a:bodyPr>
          <a:lstStyle/>
          <a:p>
            <a:pPr>
              <a:defRPr/>
            </a:pPr>
            <a:r>
              <a:rPr lang="en-US" sz="2400" dirty="0">
                <a:sym typeface="Chalkboard Bold" charset="0"/>
              </a:rPr>
              <a:t>...</a:t>
            </a:r>
          </a:p>
        </p:txBody>
      </p:sp>
      <p:sp>
        <p:nvSpPr>
          <p:cNvPr id="51207" name="Rectangle 7">
            <a:extLst>
              <a:ext uri="{FF2B5EF4-FFF2-40B4-BE49-F238E27FC236}">
                <a16:creationId xmlns:a16="http://schemas.microsoft.com/office/drawing/2014/main" id="{FE55C1A7-4351-3B44-8519-F0D9C4F13E66}"/>
              </a:ext>
            </a:extLst>
          </p:cNvPr>
          <p:cNvSpPr>
            <a:spLocks/>
          </p:cNvSpPr>
          <p:nvPr/>
        </p:nvSpPr>
        <p:spPr bwMode="auto">
          <a:xfrm>
            <a:off x="1864065" y="4900862"/>
            <a:ext cx="4384903" cy="622300"/>
          </a:xfrm>
          <a:prstGeom prst="rect">
            <a:avLst/>
          </a:prstGeom>
          <a:noFill/>
          <a:ln w="12700" cap="flat">
            <a:noFill/>
            <a:miter lim="800000"/>
            <a:headEnd type="none" w="med" len="med"/>
            <a:tailEnd type="none" w="med" len="med"/>
          </a:ln>
        </p:spPr>
        <p:txBody>
          <a:bodyPr lIns="0" tIns="0" rIns="0" bIns="0"/>
          <a:lstStyle/>
          <a:p>
            <a:pPr>
              <a:defRPr/>
            </a:pPr>
            <a:r>
              <a:rPr lang="en-US" dirty="0" err="1">
                <a:latin typeface="Chalkboard" panose="03050602040202020205" pitchFamily="66" charset="77"/>
                <a:sym typeface="Chalkboard" charset="0"/>
              </a:rPr>
              <a:t>Characterise</a:t>
            </a:r>
            <a:r>
              <a:rPr lang="en-US" dirty="0">
                <a:latin typeface="Chalkboard" panose="03050602040202020205" pitchFamily="66" charset="77"/>
                <a:sym typeface="Chalkboard" charset="0"/>
              </a:rPr>
              <a:t> these graphs in some way</a:t>
            </a:r>
          </a:p>
        </p:txBody>
      </p:sp>
      <p:grpSp>
        <p:nvGrpSpPr>
          <p:cNvPr id="2" name="Group 8">
            <a:extLst>
              <a:ext uri="{FF2B5EF4-FFF2-40B4-BE49-F238E27FC236}">
                <a16:creationId xmlns:a16="http://schemas.microsoft.com/office/drawing/2014/main" id="{530FAF55-2976-E148-8A5D-B110F74F39C1}"/>
              </a:ext>
            </a:extLst>
          </p:cNvPr>
          <p:cNvGrpSpPr>
            <a:grpSpLocks/>
          </p:cNvGrpSpPr>
          <p:nvPr/>
        </p:nvGrpSpPr>
        <p:grpSpPr bwMode="auto">
          <a:xfrm>
            <a:off x="1978479" y="3498165"/>
            <a:ext cx="3887788" cy="962626"/>
            <a:chOff x="0" y="198"/>
            <a:chExt cx="2449" cy="597"/>
          </a:xfrm>
        </p:grpSpPr>
        <p:pic>
          <p:nvPicPr>
            <p:cNvPr id="82954" name="Picture 9">
              <a:extLst>
                <a:ext uri="{FF2B5EF4-FFF2-40B4-BE49-F238E27FC236}">
                  <a16:creationId xmlns:a16="http://schemas.microsoft.com/office/drawing/2014/main" id="{5211DB5F-F311-D349-BB50-5FC1EAC9CB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4"/>
              <a:ext cx="2449" cy="261"/>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51210" name="Rectangle 10">
              <a:extLst>
                <a:ext uri="{FF2B5EF4-FFF2-40B4-BE49-F238E27FC236}">
                  <a16:creationId xmlns:a16="http://schemas.microsoft.com/office/drawing/2014/main" id="{850860BD-4BF5-9E43-A1C9-4D3C37B9C970}"/>
                </a:ext>
              </a:extLst>
            </p:cNvPr>
            <p:cNvSpPr>
              <a:spLocks/>
            </p:cNvSpPr>
            <p:nvPr/>
          </p:nvSpPr>
          <p:spPr bwMode="auto">
            <a:xfrm>
              <a:off x="1139" y="198"/>
              <a:ext cx="170" cy="233"/>
            </a:xfrm>
            <a:prstGeom prst="rect">
              <a:avLst/>
            </a:prstGeom>
            <a:noFill/>
            <a:ln w="12700" cap="flat">
              <a:noFill/>
              <a:miter lim="800000"/>
              <a:headEnd type="none" w="med" len="med"/>
              <a:tailEnd type="none" w="med" len="med"/>
            </a:ln>
          </p:spPr>
          <p:txBody>
            <a:bodyPr wrap="none" lIns="0" tIns="0" rIns="0" bIns="0" anchor="ctr">
              <a:spAutoFit/>
            </a:bodyPr>
            <a:lstStyle/>
            <a:p>
              <a:pPr>
                <a:defRPr/>
              </a:pPr>
              <a:r>
                <a:rPr lang="en-US" sz="2400" dirty="0">
                  <a:sym typeface="Chalkboard" charset="0"/>
                </a:rPr>
                <a:t>or</a:t>
              </a: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12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12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120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12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1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bldLvl="5" autoUpdateAnimBg="0"/>
      <p:bldP spid="51206" grpId="0" autoUpdateAnimBg="0"/>
      <p:bldP spid="5120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5FAF-9F95-1778-F17C-77686276AC54}"/>
              </a:ext>
            </a:extLst>
          </p:cNvPr>
          <p:cNvSpPr>
            <a:spLocks noGrp="1"/>
          </p:cNvSpPr>
          <p:nvPr>
            <p:ph type="title"/>
          </p:nvPr>
        </p:nvSpPr>
        <p:spPr/>
        <p:txBody>
          <a:bodyPr/>
          <a:lstStyle/>
          <a:p>
            <a:r>
              <a:rPr lang="en-GB" dirty="0"/>
              <a:t>Lagrange (?)</a:t>
            </a:r>
          </a:p>
        </p:txBody>
      </p:sp>
      <p:sp>
        <p:nvSpPr>
          <p:cNvPr id="3" name="Content Placeholder 2">
            <a:extLst>
              <a:ext uri="{FF2B5EF4-FFF2-40B4-BE49-F238E27FC236}">
                <a16:creationId xmlns:a16="http://schemas.microsoft.com/office/drawing/2014/main" id="{794A4AE4-30C5-0A9B-17D2-8CFEE4D302EB}"/>
              </a:ext>
            </a:extLst>
          </p:cNvPr>
          <p:cNvSpPr>
            <a:spLocks noGrp="1"/>
          </p:cNvSpPr>
          <p:nvPr>
            <p:ph idx="1"/>
          </p:nvPr>
        </p:nvSpPr>
        <p:spPr>
          <a:xfrm>
            <a:off x="628650" y="944273"/>
            <a:ext cx="7886700" cy="2076018"/>
          </a:xfrm>
        </p:spPr>
        <p:txBody>
          <a:bodyPr/>
          <a:lstStyle/>
          <a:p>
            <a:r>
              <a:rPr lang="en-GB" dirty="0"/>
              <a:t>Define           to be the set of positive divisors of </a:t>
            </a:r>
            <a:r>
              <a:rPr lang="en-GB" i="1" dirty="0"/>
              <a:t>N</a:t>
            </a:r>
            <a:r>
              <a:rPr lang="en-GB" dirty="0"/>
              <a:t>.</a:t>
            </a:r>
          </a:p>
          <a:p>
            <a:r>
              <a:rPr lang="en-GB" dirty="0"/>
              <a:t>For any positive integer </a:t>
            </a:r>
            <a:r>
              <a:rPr lang="en-GB" i="1" dirty="0"/>
              <a:t>N, </a:t>
            </a:r>
            <a:br>
              <a:rPr lang="en-GB" i="1" dirty="0"/>
            </a:br>
            <a:br>
              <a:rPr lang="en-GB" i="1" dirty="0"/>
            </a:br>
            <a:br>
              <a:rPr lang="en-GB" i="1" dirty="0"/>
            </a:br>
            <a:br>
              <a:rPr lang="en-GB" i="1" dirty="0"/>
            </a:br>
            <a:br>
              <a:rPr lang="en-GB" i="1" dirty="0"/>
            </a:br>
            <a:endParaRPr lang="en-GB" i="1" dirty="0"/>
          </a:p>
          <a:p>
            <a:r>
              <a:rPr lang="en-GB" dirty="0"/>
              <a:t>Choose a positive integer. Write down all of its positive divisors. For each of them, write down the number of divisors it has. Take the sum of the cubes of these numbers, and the square of their sum. Compare your answers.</a:t>
            </a:r>
          </a:p>
          <a:p>
            <a:r>
              <a:rPr lang="en-GB" dirty="0"/>
              <a:t>The divisors of 12 are 1, 2, 3, 4, 6, 12</a:t>
            </a:r>
          </a:p>
          <a:p>
            <a:pPr lvl="1"/>
            <a:r>
              <a:rPr lang="en-GB" dirty="0"/>
              <a:t>these have, respectively, 1, 2, 2, 4, 4, 6 divisors</a:t>
            </a:r>
          </a:p>
          <a:p>
            <a:pPr lvl="1"/>
            <a:r>
              <a:rPr lang="en-GB" dirty="0"/>
              <a:t> 1</a:t>
            </a:r>
            <a:r>
              <a:rPr lang="en-GB" baseline="30000" dirty="0"/>
              <a:t>3</a:t>
            </a:r>
            <a:r>
              <a:rPr lang="en-GB" dirty="0"/>
              <a:t> + 2</a:t>
            </a:r>
            <a:r>
              <a:rPr lang="en-GB" baseline="30000" dirty="0"/>
              <a:t>3</a:t>
            </a:r>
            <a:r>
              <a:rPr lang="en-GB" dirty="0"/>
              <a:t> + 2</a:t>
            </a:r>
            <a:r>
              <a:rPr lang="en-GB" baseline="30000" dirty="0"/>
              <a:t>3</a:t>
            </a:r>
            <a:r>
              <a:rPr lang="en-GB" dirty="0"/>
              <a:t> + 4</a:t>
            </a:r>
            <a:r>
              <a:rPr lang="en-GB" baseline="30000" dirty="0"/>
              <a:t>3</a:t>
            </a:r>
            <a:r>
              <a:rPr lang="en-GB" dirty="0"/>
              <a:t> + 4</a:t>
            </a:r>
            <a:r>
              <a:rPr lang="en-GB" baseline="30000" dirty="0"/>
              <a:t>3</a:t>
            </a:r>
            <a:r>
              <a:rPr lang="en-GB" dirty="0"/>
              <a:t> + 6</a:t>
            </a:r>
            <a:r>
              <a:rPr lang="en-GB" baseline="30000" dirty="0"/>
              <a:t>3</a:t>
            </a:r>
            <a:r>
              <a:rPr lang="en-GB" dirty="0"/>
              <a:t> = 361</a:t>
            </a:r>
            <a:br>
              <a:rPr lang="en-GB" dirty="0"/>
            </a:br>
            <a:r>
              <a:rPr lang="en-GB" dirty="0"/>
              <a:t> (1 + 2 + 2 + 4 + 4 + 6)</a:t>
            </a:r>
            <a:r>
              <a:rPr lang="en-GB" baseline="30000" dirty="0"/>
              <a:t>2</a:t>
            </a:r>
            <a:r>
              <a:rPr lang="en-GB" dirty="0"/>
              <a:t> = 19</a:t>
            </a:r>
            <a:r>
              <a:rPr lang="en-GB" baseline="30000" dirty="0"/>
              <a:t>2</a:t>
            </a:r>
            <a:r>
              <a:rPr lang="en-GB" dirty="0"/>
              <a:t> = 361</a:t>
            </a:r>
            <a:br>
              <a:rPr lang="en-GB" dirty="0"/>
            </a:br>
            <a:endParaRPr lang="en-GB" dirty="0"/>
          </a:p>
        </p:txBody>
      </p:sp>
      <p:pic>
        <p:nvPicPr>
          <p:cNvPr id="5" name="Picture 4">
            <a:extLst>
              <a:ext uri="{FF2B5EF4-FFF2-40B4-BE49-F238E27FC236}">
                <a16:creationId xmlns:a16="http://schemas.microsoft.com/office/drawing/2014/main" id="{9E8CB727-D048-53D0-C7DC-FEBD4D55527A}"/>
              </a:ext>
            </a:extLst>
          </p:cNvPr>
          <p:cNvPicPr>
            <a:picLocks/>
          </p:cNvPicPr>
          <p:nvPr/>
        </p:nvPicPr>
        <p:blipFill>
          <a:blip r:embed="rId2"/>
          <a:stretch>
            <a:fillRect/>
          </a:stretch>
        </p:blipFill>
        <p:spPr>
          <a:xfrm>
            <a:off x="1824119" y="985838"/>
            <a:ext cx="836121" cy="288782"/>
          </a:xfrm>
          <a:prstGeom prst="rect">
            <a:avLst/>
          </a:prstGeom>
        </p:spPr>
      </p:pic>
      <p:pic>
        <p:nvPicPr>
          <p:cNvPr id="15" name="Picture 14">
            <a:extLst>
              <a:ext uri="{FF2B5EF4-FFF2-40B4-BE49-F238E27FC236}">
                <a16:creationId xmlns:a16="http://schemas.microsoft.com/office/drawing/2014/main" id="{91966BEB-10D6-4E81-7930-3B1A7085E4CA}"/>
              </a:ext>
            </a:extLst>
          </p:cNvPr>
          <p:cNvPicPr>
            <a:picLocks/>
          </p:cNvPicPr>
          <p:nvPr/>
        </p:nvPicPr>
        <p:blipFill>
          <a:blip r:embed="rId3"/>
          <a:stretch>
            <a:fillRect/>
          </a:stretch>
        </p:blipFill>
        <p:spPr>
          <a:xfrm>
            <a:off x="1824119" y="1981326"/>
            <a:ext cx="4614852" cy="748019"/>
          </a:xfrm>
          <a:prstGeom prst="rect">
            <a:avLst/>
          </a:prstGeom>
        </p:spPr>
      </p:pic>
    </p:spTree>
    <p:extLst>
      <p:ext uri="{BB962C8B-B14F-4D97-AF65-F5344CB8AC3E}">
        <p14:creationId xmlns:p14="http://schemas.microsoft.com/office/powerpoint/2010/main" val="401264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8E8A-78AD-5700-D58C-F3B62629AF80}"/>
              </a:ext>
            </a:extLst>
          </p:cNvPr>
          <p:cNvSpPr>
            <a:spLocks noGrp="1"/>
          </p:cNvSpPr>
          <p:nvPr>
            <p:ph type="title"/>
          </p:nvPr>
        </p:nvSpPr>
        <p:spPr/>
        <p:txBody>
          <a:bodyPr/>
          <a:lstStyle/>
          <a:p>
            <a:r>
              <a:rPr lang="en-GB" dirty="0"/>
              <a:t>Building-Up</a:t>
            </a:r>
          </a:p>
        </p:txBody>
      </p:sp>
      <p:sp>
        <p:nvSpPr>
          <p:cNvPr id="3" name="Content Placeholder 2">
            <a:extLst>
              <a:ext uri="{FF2B5EF4-FFF2-40B4-BE49-F238E27FC236}">
                <a16:creationId xmlns:a16="http://schemas.microsoft.com/office/drawing/2014/main" id="{A78D0077-A31A-01BD-0613-556548644D42}"/>
              </a:ext>
            </a:extLst>
          </p:cNvPr>
          <p:cNvSpPr>
            <a:spLocks noGrp="1"/>
          </p:cNvSpPr>
          <p:nvPr>
            <p:ph idx="1"/>
          </p:nvPr>
        </p:nvSpPr>
        <p:spPr>
          <a:xfrm>
            <a:off x="628650" y="944273"/>
            <a:ext cx="7886700" cy="1826636"/>
          </a:xfrm>
        </p:spPr>
        <p:txBody>
          <a:bodyPr/>
          <a:lstStyle/>
          <a:p>
            <a:r>
              <a:rPr lang="en-GB" dirty="0"/>
              <a:t>Please write down a number that lies between 2 and 3</a:t>
            </a:r>
          </a:p>
          <a:p>
            <a:r>
              <a:rPr lang="en-GB" dirty="0"/>
              <a:t>and which does not use the digit 5</a:t>
            </a:r>
          </a:p>
          <a:p>
            <a:r>
              <a:rPr lang="en-GB" dirty="0"/>
              <a:t>and which does use the digit 7</a:t>
            </a:r>
          </a:p>
          <a:p>
            <a:r>
              <a:rPr lang="en-GB" dirty="0"/>
              <a:t>and which is as close to 5/2 as possible</a:t>
            </a:r>
          </a:p>
          <a:p>
            <a:endParaRPr lang="en-GB" dirty="0"/>
          </a:p>
        </p:txBody>
      </p:sp>
    </p:spTree>
    <p:extLst>
      <p:ext uri="{BB962C8B-B14F-4D97-AF65-F5344CB8AC3E}">
        <p14:creationId xmlns:p14="http://schemas.microsoft.com/office/powerpoint/2010/main" val="407398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27A88-1A3F-E548-8407-E04E6E39EF38}"/>
              </a:ext>
            </a:extLst>
          </p:cNvPr>
          <p:cNvSpPr>
            <a:spLocks noGrp="1"/>
          </p:cNvSpPr>
          <p:nvPr>
            <p:ph type="title"/>
          </p:nvPr>
        </p:nvSpPr>
        <p:spPr/>
        <p:txBody>
          <a:bodyPr>
            <a:normAutofit/>
          </a:bodyPr>
          <a:lstStyle/>
          <a:p>
            <a:r>
              <a:rPr lang="en-GB" dirty="0"/>
              <a:t>Experience</a:t>
            </a:r>
          </a:p>
        </p:txBody>
      </p:sp>
      <p:sp>
        <p:nvSpPr>
          <p:cNvPr id="3" name="Content Placeholder 2">
            <a:extLst>
              <a:ext uri="{FF2B5EF4-FFF2-40B4-BE49-F238E27FC236}">
                <a16:creationId xmlns:a16="http://schemas.microsoft.com/office/drawing/2014/main" id="{A4B974FA-3C4D-9C43-84BE-C1C66D8AC5B1}"/>
              </a:ext>
            </a:extLst>
          </p:cNvPr>
          <p:cNvSpPr>
            <a:spLocks noGrp="1"/>
          </p:cNvSpPr>
          <p:nvPr>
            <p:ph idx="1"/>
          </p:nvPr>
        </p:nvSpPr>
        <p:spPr>
          <a:xfrm>
            <a:off x="628650" y="944273"/>
            <a:ext cx="7886700" cy="947883"/>
          </a:xfrm>
        </p:spPr>
        <p:txBody>
          <a:bodyPr/>
          <a:lstStyle/>
          <a:p>
            <a:r>
              <a:rPr lang="en-GB" dirty="0"/>
              <a:t>In what essentially different ways can a continuous function fail to be differentiable at a single point?</a:t>
            </a:r>
          </a:p>
        </p:txBody>
      </p:sp>
      <p:pic>
        <p:nvPicPr>
          <p:cNvPr id="9" name="Picture 8">
            <a:extLst>
              <a:ext uri="{FF2B5EF4-FFF2-40B4-BE49-F238E27FC236}">
                <a16:creationId xmlns:a16="http://schemas.microsoft.com/office/drawing/2014/main" id="{CD4FD70F-81F2-7D45-BD83-82121AA31C27}"/>
              </a:ext>
            </a:extLst>
          </p:cNvPr>
          <p:cNvPicPr>
            <a:picLocks noChangeAspect="1"/>
          </p:cNvPicPr>
          <p:nvPr/>
        </p:nvPicPr>
        <p:blipFill>
          <a:blip r:embed="rId2"/>
          <a:stretch>
            <a:fillRect/>
          </a:stretch>
        </p:blipFill>
        <p:spPr>
          <a:xfrm>
            <a:off x="4647711" y="3434034"/>
            <a:ext cx="1729139" cy="1419442"/>
          </a:xfrm>
          <a:prstGeom prst="rect">
            <a:avLst/>
          </a:prstGeom>
        </p:spPr>
      </p:pic>
      <p:pic>
        <p:nvPicPr>
          <p:cNvPr id="11" name="Picture 10">
            <a:extLst>
              <a:ext uri="{FF2B5EF4-FFF2-40B4-BE49-F238E27FC236}">
                <a16:creationId xmlns:a16="http://schemas.microsoft.com/office/drawing/2014/main" id="{48C0E7C8-E123-FD46-A4C3-B6655303F19C}"/>
              </a:ext>
            </a:extLst>
          </p:cNvPr>
          <p:cNvPicPr>
            <a:picLocks noChangeAspect="1"/>
          </p:cNvPicPr>
          <p:nvPr/>
        </p:nvPicPr>
        <p:blipFill>
          <a:blip r:embed="rId3"/>
          <a:stretch>
            <a:fillRect/>
          </a:stretch>
        </p:blipFill>
        <p:spPr>
          <a:xfrm>
            <a:off x="532669" y="1956463"/>
            <a:ext cx="1729146" cy="1419449"/>
          </a:xfrm>
          <a:prstGeom prst="rect">
            <a:avLst/>
          </a:prstGeom>
        </p:spPr>
      </p:pic>
      <p:pic>
        <p:nvPicPr>
          <p:cNvPr id="12" name="Picture 11">
            <a:extLst>
              <a:ext uri="{FF2B5EF4-FFF2-40B4-BE49-F238E27FC236}">
                <a16:creationId xmlns:a16="http://schemas.microsoft.com/office/drawing/2014/main" id="{D6595A5C-B86E-B048-A5F2-034533BDFB17}"/>
              </a:ext>
            </a:extLst>
          </p:cNvPr>
          <p:cNvPicPr>
            <a:picLocks noChangeAspect="1"/>
          </p:cNvPicPr>
          <p:nvPr/>
        </p:nvPicPr>
        <p:blipFill>
          <a:blip r:embed="rId4"/>
          <a:stretch>
            <a:fillRect/>
          </a:stretch>
        </p:blipFill>
        <p:spPr>
          <a:xfrm>
            <a:off x="534595" y="3468461"/>
            <a:ext cx="1729139" cy="1419442"/>
          </a:xfrm>
          <a:prstGeom prst="rect">
            <a:avLst/>
          </a:prstGeom>
        </p:spPr>
      </p:pic>
      <p:pic>
        <p:nvPicPr>
          <p:cNvPr id="13" name="Picture 12">
            <a:extLst>
              <a:ext uri="{FF2B5EF4-FFF2-40B4-BE49-F238E27FC236}">
                <a16:creationId xmlns:a16="http://schemas.microsoft.com/office/drawing/2014/main" id="{8FEE01B4-0B89-EF42-BB4A-2CB792D20959}"/>
              </a:ext>
            </a:extLst>
          </p:cNvPr>
          <p:cNvPicPr>
            <a:picLocks noChangeAspect="1"/>
          </p:cNvPicPr>
          <p:nvPr/>
        </p:nvPicPr>
        <p:blipFill>
          <a:blip r:embed="rId5"/>
          <a:stretch>
            <a:fillRect/>
          </a:stretch>
        </p:blipFill>
        <p:spPr>
          <a:xfrm>
            <a:off x="2582831" y="1924861"/>
            <a:ext cx="1729148" cy="1419450"/>
          </a:xfrm>
          <a:prstGeom prst="rect">
            <a:avLst/>
          </a:prstGeom>
        </p:spPr>
      </p:pic>
      <p:pic>
        <p:nvPicPr>
          <p:cNvPr id="14" name="Picture 13">
            <a:extLst>
              <a:ext uri="{FF2B5EF4-FFF2-40B4-BE49-F238E27FC236}">
                <a16:creationId xmlns:a16="http://schemas.microsoft.com/office/drawing/2014/main" id="{9921F15B-1A88-3148-9C0C-100B5912E581}"/>
              </a:ext>
            </a:extLst>
          </p:cNvPr>
          <p:cNvPicPr>
            <a:picLocks noChangeAspect="1"/>
          </p:cNvPicPr>
          <p:nvPr/>
        </p:nvPicPr>
        <p:blipFill>
          <a:blip r:embed="rId6"/>
          <a:stretch>
            <a:fillRect/>
          </a:stretch>
        </p:blipFill>
        <p:spPr>
          <a:xfrm>
            <a:off x="4632995" y="1892155"/>
            <a:ext cx="1729148" cy="1419450"/>
          </a:xfrm>
          <a:prstGeom prst="rect">
            <a:avLst/>
          </a:prstGeom>
        </p:spPr>
      </p:pic>
      <p:pic>
        <p:nvPicPr>
          <p:cNvPr id="17" name="Picture 16">
            <a:extLst>
              <a:ext uri="{FF2B5EF4-FFF2-40B4-BE49-F238E27FC236}">
                <a16:creationId xmlns:a16="http://schemas.microsoft.com/office/drawing/2014/main" id="{E4812C9F-7BC5-854F-991F-49C5278730B9}"/>
              </a:ext>
            </a:extLst>
          </p:cNvPr>
          <p:cNvPicPr>
            <a:picLocks noChangeAspect="1"/>
          </p:cNvPicPr>
          <p:nvPr/>
        </p:nvPicPr>
        <p:blipFill>
          <a:blip r:embed="rId7"/>
          <a:stretch>
            <a:fillRect/>
          </a:stretch>
        </p:blipFill>
        <p:spPr>
          <a:xfrm>
            <a:off x="2612264" y="3518199"/>
            <a:ext cx="1729140" cy="1419443"/>
          </a:xfrm>
          <a:prstGeom prst="rect">
            <a:avLst/>
          </a:prstGeom>
        </p:spPr>
      </p:pic>
      <p:sp>
        <p:nvSpPr>
          <p:cNvPr id="18" name="Rounded Rectangle 17">
            <a:extLst>
              <a:ext uri="{FF2B5EF4-FFF2-40B4-BE49-F238E27FC236}">
                <a16:creationId xmlns:a16="http://schemas.microsoft.com/office/drawing/2014/main" id="{898B05EC-39C2-0045-8179-E054F8F8A60C}"/>
              </a:ext>
            </a:extLst>
          </p:cNvPr>
          <p:cNvSpPr/>
          <p:nvPr/>
        </p:nvSpPr>
        <p:spPr>
          <a:xfrm>
            <a:off x="207612" y="5036498"/>
            <a:ext cx="4096748" cy="100200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is the same and what different about each pair of graphs?</a:t>
            </a:r>
          </a:p>
        </p:txBody>
      </p:sp>
      <p:sp>
        <p:nvSpPr>
          <p:cNvPr id="19" name="Rounded Rectangle 18">
            <a:extLst>
              <a:ext uri="{FF2B5EF4-FFF2-40B4-BE49-F238E27FC236}">
                <a16:creationId xmlns:a16="http://schemas.microsoft.com/office/drawing/2014/main" id="{E9C2CC51-7E81-E240-A357-50D2BC847CFF}"/>
              </a:ext>
            </a:extLst>
          </p:cNvPr>
          <p:cNvSpPr/>
          <p:nvPr/>
        </p:nvSpPr>
        <p:spPr>
          <a:xfrm>
            <a:off x="1274470" y="5927180"/>
            <a:ext cx="4432512" cy="947883"/>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For each triple, what is the same about two but different from the third?</a:t>
            </a:r>
          </a:p>
        </p:txBody>
      </p:sp>
      <p:grpSp>
        <p:nvGrpSpPr>
          <p:cNvPr id="55" name="Group 54">
            <a:extLst>
              <a:ext uri="{FF2B5EF4-FFF2-40B4-BE49-F238E27FC236}">
                <a16:creationId xmlns:a16="http://schemas.microsoft.com/office/drawing/2014/main" id="{BC0078C3-D1DB-0543-8D56-C3E4BE30C44F}"/>
              </a:ext>
            </a:extLst>
          </p:cNvPr>
          <p:cNvGrpSpPr/>
          <p:nvPr/>
        </p:nvGrpSpPr>
        <p:grpSpPr>
          <a:xfrm>
            <a:off x="2460998" y="1790489"/>
            <a:ext cx="4024391" cy="3148598"/>
            <a:chOff x="2460998" y="1790489"/>
            <a:chExt cx="4024391" cy="3148598"/>
          </a:xfrm>
        </p:grpSpPr>
        <p:cxnSp>
          <p:nvCxnSpPr>
            <p:cNvPr id="24" name="Straight Connector 23">
              <a:extLst>
                <a:ext uri="{FF2B5EF4-FFF2-40B4-BE49-F238E27FC236}">
                  <a16:creationId xmlns:a16="http://schemas.microsoft.com/office/drawing/2014/main" id="{7663B5BB-234E-F74D-9DDA-E6244222FC4A}"/>
                </a:ext>
              </a:extLst>
            </p:cNvPr>
            <p:cNvCxnSpPr>
              <a:cxnSpLocks/>
            </p:cNvCxnSpPr>
            <p:nvPr/>
          </p:nvCxnSpPr>
          <p:spPr>
            <a:xfrm>
              <a:off x="2460998" y="3423577"/>
              <a:ext cx="0" cy="15140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054292-92F2-E145-9429-83AF643428A2}"/>
                </a:ext>
              </a:extLst>
            </p:cNvPr>
            <p:cNvCxnSpPr>
              <a:cxnSpLocks/>
            </p:cNvCxnSpPr>
            <p:nvPr/>
          </p:nvCxnSpPr>
          <p:spPr>
            <a:xfrm flipH="1">
              <a:off x="2460998" y="4939087"/>
              <a:ext cx="40243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9ABAB0-F433-BF43-8812-59FE76C6D530}"/>
                </a:ext>
              </a:extLst>
            </p:cNvPr>
            <p:cNvCxnSpPr>
              <a:cxnSpLocks/>
            </p:cNvCxnSpPr>
            <p:nvPr/>
          </p:nvCxnSpPr>
          <p:spPr>
            <a:xfrm>
              <a:off x="6485389" y="1790489"/>
              <a:ext cx="0" cy="31471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59E619-9F90-1447-B14C-700A7F5653C7}"/>
                </a:ext>
              </a:extLst>
            </p:cNvPr>
            <p:cNvCxnSpPr>
              <a:cxnSpLocks/>
            </p:cNvCxnSpPr>
            <p:nvPr/>
          </p:nvCxnSpPr>
          <p:spPr>
            <a:xfrm flipH="1">
              <a:off x="2460998" y="3408823"/>
              <a:ext cx="2049531" cy="147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2486B5-8FF8-F242-B940-AA514787E12E}"/>
                </a:ext>
              </a:extLst>
            </p:cNvPr>
            <p:cNvCxnSpPr>
              <a:cxnSpLocks/>
            </p:cNvCxnSpPr>
            <p:nvPr/>
          </p:nvCxnSpPr>
          <p:spPr>
            <a:xfrm>
              <a:off x="4510529" y="1790489"/>
              <a:ext cx="0" cy="1624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7E1EA90-75CB-C84A-BC2A-EA82DA6F509B}"/>
                </a:ext>
              </a:extLst>
            </p:cNvPr>
            <p:cNvCxnSpPr>
              <a:cxnSpLocks/>
            </p:cNvCxnSpPr>
            <p:nvPr/>
          </p:nvCxnSpPr>
          <p:spPr>
            <a:xfrm flipH="1" flipV="1">
              <a:off x="4510530" y="1790489"/>
              <a:ext cx="1974859" cy="8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C78F233C-21BD-0D4E-9BB8-6F88EB706E76}"/>
              </a:ext>
            </a:extLst>
          </p:cNvPr>
          <p:cNvPicPr>
            <a:picLocks noChangeAspect="1"/>
          </p:cNvPicPr>
          <p:nvPr/>
        </p:nvPicPr>
        <p:blipFill>
          <a:blip r:embed="rId8"/>
          <a:stretch>
            <a:fillRect/>
          </a:stretch>
        </p:blipFill>
        <p:spPr>
          <a:xfrm>
            <a:off x="6683159" y="1896281"/>
            <a:ext cx="1729148" cy="1419450"/>
          </a:xfrm>
          <a:prstGeom prst="rect">
            <a:avLst/>
          </a:prstGeom>
        </p:spPr>
      </p:pic>
      <p:pic>
        <p:nvPicPr>
          <p:cNvPr id="42" name="Picture 41">
            <a:extLst>
              <a:ext uri="{FF2B5EF4-FFF2-40B4-BE49-F238E27FC236}">
                <a16:creationId xmlns:a16="http://schemas.microsoft.com/office/drawing/2014/main" id="{AFE7F23E-D0F5-8B4B-A54E-DA0CEBB52A0C}"/>
              </a:ext>
            </a:extLst>
          </p:cNvPr>
          <p:cNvPicPr>
            <a:picLocks noChangeAspect="1"/>
          </p:cNvPicPr>
          <p:nvPr/>
        </p:nvPicPr>
        <p:blipFill>
          <a:blip r:embed="rId9"/>
          <a:stretch>
            <a:fillRect/>
          </a:stretch>
        </p:blipFill>
        <p:spPr>
          <a:xfrm>
            <a:off x="6683158" y="3423577"/>
            <a:ext cx="1729141" cy="1419444"/>
          </a:xfrm>
          <a:prstGeom prst="rect">
            <a:avLst/>
          </a:prstGeom>
        </p:spPr>
      </p:pic>
      <p:sp>
        <p:nvSpPr>
          <p:cNvPr id="4" name="Rounded Rectangle 3">
            <a:extLst>
              <a:ext uri="{FF2B5EF4-FFF2-40B4-BE49-F238E27FC236}">
                <a16:creationId xmlns:a16="http://schemas.microsoft.com/office/drawing/2014/main" id="{FB83DAF9-05A7-090A-6FA4-2C85253B77A4}"/>
              </a:ext>
            </a:extLst>
          </p:cNvPr>
          <p:cNvSpPr/>
          <p:nvPr/>
        </p:nvSpPr>
        <p:spPr>
          <a:xfrm>
            <a:off x="5347741" y="4714466"/>
            <a:ext cx="2360750" cy="82303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Student’s accessible example space:</a:t>
            </a:r>
          </a:p>
        </p:txBody>
      </p:sp>
      <p:sp>
        <p:nvSpPr>
          <p:cNvPr id="5" name="Rounded Rectangle 4">
            <a:extLst>
              <a:ext uri="{FF2B5EF4-FFF2-40B4-BE49-F238E27FC236}">
                <a16:creationId xmlns:a16="http://schemas.microsoft.com/office/drawing/2014/main" id="{A72D5D22-918B-6617-BB88-E2872D245189}"/>
              </a:ext>
            </a:extLst>
          </p:cNvPr>
          <p:cNvSpPr/>
          <p:nvPr/>
        </p:nvSpPr>
        <p:spPr>
          <a:xfrm>
            <a:off x="5687365" y="5452819"/>
            <a:ext cx="1991585" cy="670634"/>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Objects</a:t>
            </a:r>
          </a:p>
        </p:txBody>
      </p:sp>
      <p:sp>
        <p:nvSpPr>
          <p:cNvPr id="6" name="Rounded Rectangle 5">
            <a:extLst>
              <a:ext uri="{FF2B5EF4-FFF2-40B4-BE49-F238E27FC236}">
                <a16:creationId xmlns:a16="http://schemas.microsoft.com/office/drawing/2014/main" id="{F2E21AD1-7CD8-F8CC-06A8-394240147535}"/>
              </a:ext>
            </a:extLst>
          </p:cNvPr>
          <p:cNvSpPr/>
          <p:nvPr/>
        </p:nvSpPr>
        <p:spPr>
          <a:xfrm>
            <a:off x="5896247" y="5966550"/>
            <a:ext cx="1991585" cy="670634"/>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Construction techniques</a:t>
            </a:r>
          </a:p>
        </p:txBody>
      </p:sp>
    </p:spTree>
    <p:extLst>
      <p:ext uri="{BB962C8B-B14F-4D97-AF65-F5344CB8AC3E}">
        <p14:creationId xmlns:p14="http://schemas.microsoft.com/office/powerpoint/2010/main" val="429362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8" grpId="0" animBg="1"/>
      <p:bldP spid="19" grpId="0" animBg="1"/>
      <p:bldP spid="4"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AB5FB-5D5C-B10F-C24F-A9738E6A2593}"/>
              </a:ext>
            </a:extLst>
          </p:cNvPr>
          <p:cNvSpPr>
            <a:spLocks noGrp="1"/>
          </p:cNvSpPr>
          <p:nvPr>
            <p:ph type="title"/>
          </p:nvPr>
        </p:nvSpPr>
        <p:spPr/>
        <p:txBody>
          <a:bodyPr/>
          <a:lstStyle/>
          <a:p>
            <a:r>
              <a:rPr lang="en-GB" dirty="0"/>
              <a:t>Building-Up</a:t>
            </a:r>
          </a:p>
        </p:txBody>
      </p:sp>
      <p:sp>
        <p:nvSpPr>
          <p:cNvPr id="3" name="Content Placeholder 2">
            <a:extLst>
              <a:ext uri="{FF2B5EF4-FFF2-40B4-BE49-F238E27FC236}">
                <a16:creationId xmlns:a16="http://schemas.microsoft.com/office/drawing/2014/main" id="{8ED0F7C9-389D-1A79-3055-48445F65B4F2}"/>
              </a:ext>
            </a:extLst>
          </p:cNvPr>
          <p:cNvSpPr>
            <a:spLocks noGrp="1"/>
          </p:cNvSpPr>
          <p:nvPr>
            <p:ph idx="1"/>
          </p:nvPr>
        </p:nvSpPr>
        <p:spPr/>
        <p:txBody>
          <a:bodyPr/>
          <a:lstStyle/>
          <a:p>
            <a:r>
              <a:rPr lang="en-GB" dirty="0"/>
              <a:t>Please sketch a function from </a:t>
            </a:r>
            <a:r>
              <a:rPr lang="en-GB" i="1" dirty="0"/>
              <a:t>R</a:t>
            </a:r>
            <a:r>
              <a:rPr lang="en-GB" dirty="0"/>
              <a:t> to R such that</a:t>
            </a:r>
          </a:p>
          <a:p>
            <a:pPr lvl="1"/>
            <a:r>
              <a:rPr lang="en-GB" dirty="0"/>
              <a:t>For all k in R there exists an M in R such that </a:t>
            </a:r>
            <a:br>
              <a:rPr lang="en-GB" dirty="0"/>
            </a:br>
            <a:r>
              <a:rPr lang="en-GB" dirty="0"/>
              <a:t>for all x &gt; k, f(x) &gt; M</a:t>
            </a:r>
          </a:p>
          <a:p>
            <a:pPr lvl="1"/>
            <a:endParaRPr lang="en-GB" dirty="0"/>
          </a:p>
        </p:txBody>
      </p:sp>
    </p:spTree>
    <p:extLst>
      <p:ext uri="{BB962C8B-B14F-4D97-AF65-F5344CB8AC3E}">
        <p14:creationId xmlns:p14="http://schemas.microsoft.com/office/powerpoint/2010/main" val="3672955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2361-B904-6BEE-6FF7-4F6A6F2698AA}"/>
              </a:ext>
            </a:extLst>
          </p:cNvPr>
          <p:cNvSpPr>
            <a:spLocks noGrp="1"/>
          </p:cNvSpPr>
          <p:nvPr>
            <p:ph type="title"/>
          </p:nvPr>
        </p:nvSpPr>
        <p:spPr/>
        <p:txBody>
          <a:bodyPr/>
          <a:lstStyle/>
          <a:p>
            <a:r>
              <a:rPr lang="en-GB" dirty="0"/>
              <a:t>Quantifiers</a:t>
            </a:r>
          </a:p>
        </p:txBody>
      </p:sp>
      <p:sp>
        <p:nvSpPr>
          <p:cNvPr id="3" name="Content Placeholder 2">
            <a:extLst>
              <a:ext uri="{FF2B5EF4-FFF2-40B4-BE49-F238E27FC236}">
                <a16:creationId xmlns:a16="http://schemas.microsoft.com/office/drawing/2014/main" id="{6B0FFD0C-CE07-E20F-6C08-1E98C493B258}"/>
              </a:ext>
            </a:extLst>
          </p:cNvPr>
          <p:cNvSpPr>
            <a:spLocks noGrp="1"/>
          </p:cNvSpPr>
          <p:nvPr>
            <p:ph idx="1"/>
          </p:nvPr>
        </p:nvSpPr>
        <p:spPr>
          <a:xfrm>
            <a:off x="628650" y="944273"/>
            <a:ext cx="7886700" cy="1286309"/>
          </a:xfrm>
        </p:spPr>
        <p:txBody>
          <a:bodyPr/>
          <a:lstStyle/>
          <a:p>
            <a:r>
              <a:rPr lang="en-GB" dirty="0"/>
              <a:t> There exists a positive integer </a:t>
            </a:r>
            <a:r>
              <a:rPr lang="en-GB" i="1" dirty="0"/>
              <a:t>N</a:t>
            </a:r>
            <a:r>
              <a:rPr lang="en-GB" dirty="0"/>
              <a:t> such that </a:t>
            </a:r>
            <a:br>
              <a:rPr lang="en-GB" dirty="0"/>
            </a:br>
            <a:r>
              <a:rPr lang="en-GB" dirty="0"/>
              <a:t>  for all integers </a:t>
            </a:r>
            <a:r>
              <a:rPr lang="en-GB" i="1" dirty="0"/>
              <a:t>M</a:t>
            </a:r>
            <a:r>
              <a:rPr lang="en-GB" dirty="0"/>
              <a:t> &gt; </a:t>
            </a:r>
            <a:r>
              <a:rPr lang="en-GB" i="1" dirty="0"/>
              <a:t>N, </a:t>
            </a:r>
            <a:br>
              <a:rPr lang="en-GB" i="1" dirty="0"/>
            </a:br>
            <a:r>
              <a:rPr lang="en-GB" i="1" dirty="0"/>
              <a:t>   </a:t>
            </a:r>
            <a:r>
              <a:rPr lang="en-GB" dirty="0"/>
              <a:t>there exists an integer </a:t>
            </a:r>
            <a:r>
              <a:rPr lang="en-GB" i="1" dirty="0"/>
              <a:t>K</a:t>
            </a:r>
            <a:r>
              <a:rPr lang="en-GB" dirty="0"/>
              <a:t> such that</a:t>
            </a:r>
            <a:br>
              <a:rPr lang="en-GB" dirty="0"/>
            </a:br>
            <a:r>
              <a:rPr lang="en-GB" dirty="0"/>
              <a:t>    2</a:t>
            </a:r>
            <a:r>
              <a:rPr lang="en-GB" i="1" baseline="30000" dirty="0"/>
              <a:t>K</a:t>
            </a:r>
            <a:r>
              <a:rPr lang="en-GB" dirty="0"/>
              <a:t> &lt; M &lt; </a:t>
            </a:r>
            <a:r>
              <a:rPr lang="en-GB" i="1" dirty="0"/>
              <a:t>K</a:t>
            </a:r>
            <a:r>
              <a:rPr lang="en-GB" dirty="0"/>
              <a:t>!    </a:t>
            </a:r>
          </a:p>
        </p:txBody>
      </p:sp>
      <p:sp>
        <p:nvSpPr>
          <p:cNvPr id="4" name="Content Placeholder 2">
            <a:extLst>
              <a:ext uri="{FF2B5EF4-FFF2-40B4-BE49-F238E27FC236}">
                <a16:creationId xmlns:a16="http://schemas.microsoft.com/office/drawing/2014/main" id="{ADA5887A-82BA-9AA9-27B2-9EFF5624331F}"/>
              </a:ext>
            </a:extLst>
          </p:cNvPr>
          <p:cNvSpPr txBox="1">
            <a:spLocks/>
          </p:cNvSpPr>
          <p:nvPr/>
        </p:nvSpPr>
        <p:spPr>
          <a:xfrm>
            <a:off x="822614" y="3826018"/>
            <a:ext cx="7886700" cy="22362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STIXGeneral-Regular" pitchFamily="2" charset="2"/>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Wingdings" pitchFamily="2" charset="2"/>
              <a:buChar char="v"/>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To prove: For all x there exists y …</a:t>
            </a:r>
          </a:p>
          <a:p>
            <a:pPr lvl="1"/>
            <a:r>
              <a:rPr lang="en-GB"/>
              <a:t>Let x</a:t>
            </a:r>
            <a:r>
              <a:rPr lang="en-GB" baseline="-25000"/>
              <a:t>0</a:t>
            </a:r>
            <a:r>
              <a:rPr lang="en-GB"/>
              <a:t> be an (arbitrary) x. Now find a y. </a:t>
            </a:r>
          </a:p>
          <a:p>
            <a:pPr lvl="1"/>
            <a:r>
              <a:rPr lang="en-GB"/>
              <a:t>‘if P then Q’ with propositions is one thing;</a:t>
            </a:r>
            <a:br>
              <a:rPr lang="en-GB"/>
            </a:br>
            <a:r>
              <a:rPr lang="en-GB"/>
              <a:t>with predicates it is an order of magnitude more difficult</a:t>
            </a:r>
          </a:p>
          <a:p>
            <a:r>
              <a:rPr lang="en-GB"/>
              <a:t>Finding examples that satisfy one property but which do not satisfy another can be extra tricky, especially when the second implies the first (but not vice versa).</a:t>
            </a:r>
          </a:p>
          <a:p>
            <a:endParaRPr lang="en-GB" dirty="0"/>
          </a:p>
        </p:txBody>
      </p:sp>
      <p:sp>
        <p:nvSpPr>
          <p:cNvPr id="5" name="Rounded Rectangle 4">
            <a:extLst>
              <a:ext uri="{FF2B5EF4-FFF2-40B4-BE49-F238E27FC236}">
                <a16:creationId xmlns:a16="http://schemas.microsoft.com/office/drawing/2014/main" id="{0537BEF6-04C7-A9CD-254D-30EC96A23620}"/>
              </a:ext>
            </a:extLst>
          </p:cNvPr>
          <p:cNvSpPr/>
          <p:nvPr/>
        </p:nvSpPr>
        <p:spPr>
          <a:xfrm>
            <a:off x="822614" y="2230582"/>
            <a:ext cx="4857750" cy="1420091"/>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For </a:t>
            </a:r>
            <a:r>
              <a:rPr lang="en-GB" sz="2000" i="1" dirty="0">
                <a:solidFill>
                  <a:srgbClr val="FFFF00"/>
                </a:solidFill>
              </a:rPr>
              <a:t>N</a:t>
            </a:r>
            <a:r>
              <a:rPr lang="en-GB" sz="2000" dirty="0">
                <a:solidFill>
                  <a:srgbClr val="FFFF00"/>
                </a:solidFill>
              </a:rPr>
              <a:t>= 4:  2</a:t>
            </a:r>
            <a:r>
              <a:rPr lang="en-GB" sz="2000" baseline="30000" dirty="0">
                <a:solidFill>
                  <a:srgbClr val="FFFF00"/>
                </a:solidFill>
              </a:rPr>
              <a:t>4</a:t>
            </a:r>
            <a:r>
              <a:rPr lang="en-GB" sz="2000" dirty="0">
                <a:solidFill>
                  <a:srgbClr val="FFFF00"/>
                </a:solidFill>
              </a:rPr>
              <a:t> = 16 &lt;  18 &lt; 4! = 24</a:t>
            </a:r>
            <a:br>
              <a:rPr lang="en-GB" sz="2000" dirty="0">
                <a:solidFill>
                  <a:srgbClr val="FFFF00"/>
                </a:solidFill>
              </a:rPr>
            </a:br>
            <a:r>
              <a:rPr lang="en-GB" sz="2000" dirty="0">
                <a:solidFill>
                  <a:srgbClr val="FFFF00"/>
                </a:solidFill>
              </a:rPr>
              <a:t>and if 2</a:t>
            </a:r>
            <a:r>
              <a:rPr lang="en-GB" sz="2000" i="1" baseline="30000" dirty="0">
                <a:solidFill>
                  <a:srgbClr val="FFFF00"/>
                </a:solidFill>
              </a:rPr>
              <a:t>n</a:t>
            </a:r>
            <a:r>
              <a:rPr lang="en-GB" sz="2000" dirty="0">
                <a:solidFill>
                  <a:srgbClr val="FFFF00"/>
                </a:solidFill>
              </a:rPr>
              <a:t> &lt; n! then 2</a:t>
            </a:r>
            <a:r>
              <a:rPr lang="en-GB" sz="2000" i="1" baseline="30000" dirty="0">
                <a:solidFill>
                  <a:srgbClr val="FFFF00"/>
                </a:solidFill>
              </a:rPr>
              <a:t>n</a:t>
            </a:r>
            <a:r>
              <a:rPr lang="en-GB" sz="2000" baseline="30000" dirty="0">
                <a:solidFill>
                  <a:srgbClr val="FFFF00"/>
                </a:solidFill>
              </a:rPr>
              <a:t>+1</a:t>
            </a:r>
            <a:r>
              <a:rPr lang="en-GB" sz="2000" dirty="0">
                <a:solidFill>
                  <a:srgbClr val="FFFF00"/>
                </a:solidFill>
              </a:rPr>
              <a:t> =2x2</a:t>
            </a:r>
            <a:r>
              <a:rPr lang="en-GB" sz="2000" i="1" baseline="30000" dirty="0">
                <a:solidFill>
                  <a:srgbClr val="FFFF00"/>
                </a:solidFill>
              </a:rPr>
              <a:t>n</a:t>
            </a:r>
            <a:r>
              <a:rPr lang="en-GB" sz="2000" dirty="0">
                <a:solidFill>
                  <a:srgbClr val="FFFF00"/>
                </a:solidFill>
              </a:rPr>
              <a:t> &lt;2x</a:t>
            </a:r>
            <a:r>
              <a:rPr lang="en-GB" sz="2000" i="1" dirty="0">
                <a:solidFill>
                  <a:srgbClr val="FFFF00"/>
                </a:solidFill>
              </a:rPr>
              <a:t>n</a:t>
            </a:r>
            <a:r>
              <a:rPr lang="en-GB" sz="2000" dirty="0">
                <a:solidFill>
                  <a:srgbClr val="FFFF00"/>
                </a:solidFill>
              </a:rPr>
              <a:t>! &lt; (</a:t>
            </a:r>
            <a:r>
              <a:rPr lang="en-GB" sz="2000" i="1" dirty="0">
                <a:solidFill>
                  <a:srgbClr val="FFFF00"/>
                </a:solidFill>
              </a:rPr>
              <a:t>n</a:t>
            </a:r>
            <a:r>
              <a:rPr lang="en-GB" sz="2000" dirty="0">
                <a:solidFill>
                  <a:srgbClr val="FFFF00"/>
                </a:solidFill>
              </a:rPr>
              <a:t>+1)! </a:t>
            </a:r>
          </a:p>
          <a:p>
            <a:pPr algn="ctr"/>
            <a:r>
              <a:rPr lang="en-GB" sz="2000" dirty="0">
                <a:solidFill>
                  <a:srgbClr val="FFFF00"/>
                </a:solidFill>
              </a:rPr>
              <a:t>But for </a:t>
            </a:r>
            <a:r>
              <a:rPr lang="en-GB" sz="2000" i="1" dirty="0">
                <a:solidFill>
                  <a:srgbClr val="FFFF00"/>
                </a:solidFill>
              </a:rPr>
              <a:t>N</a:t>
            </a:r>
            <a:r>
              <a:rPr lang="en-GB" sz="2000" dirty="0">
                <a:solidFill>
                  <a:srgbClr val="FFFF00"/>
                </a:solidFill>
              </a:rPr>
              <a:t> = 3: 2</a:t>
            </a:r>
            <a:r>
              <a:rPr lang="en-GB" sz="2000" baseline="30000" dirty="0">
                <a:solidFill>
                  <a:srgbClr val="FFFF00"/>
                </a:solidFill>
              </a:rPr>
              <a:t>3</a:t>
            </a:r>
            <a:r>
              <a:rPr lang="en-GB" sz="2000" dirty="0">
                <a:solidFill>
                  <a:srgbClr val="FFFF00"/>
                </a:solidFill>
              </a:rPr>
              <a:t> = 8 but 3! = 6</a:t>
            </a:r>
            <a:br>
              <a:rPr lang="en-GB" sz="2000" dirty="0">
                <a:solidFill>
                  <a:srgbClr val="FFFF00"/>
                </a:solidFill>
              </a:rPr>
            </a:br>
            <a:r>
              <a:rPr lang="en-GB" sz="2000" dirty="0">
                <a:solidFill>
                  <a:srgbClr val="FFFF00"/>
                </a:solidFill>
              </a:rPr>
              <a:t>so </a:t>
            </a:r>
            <a:r>
              <a:rPr lang="en-GB" sz="2000" i="1" dirty="0">
                <a:solidFill>
                  <a:srgbClr val="FFFF00"/>
                </a:solidFill>
              </a:rPr>
              <a:t>N</a:t>
            </a:r>
            <a:r>
              <a:rPr lang="en-GB" sz="2000" dirty="0">
                <a:solidFill>
                  <a:srgbClr val="FFFF00"/>
                </a:solidFill>
              </a:rPr>
              <a:t> = 3</a:t>
            </a:r>
          </a:p>
        </p:txBody>
      </p:sp>
    </p:spTree>
    <p:extLst>
      <p:ext uri="{BB962C8B-B14F-4D97-AF65-F5344CB8AC3E}">
        <p14:creationId xmlns:p14="http://schemas.microsoft.com/office/powerpoint/2010/main" val="851653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CB92-ACFF-ED67-64B9-E239F6E06CC9}"/>
              </a:ext>
            </a:extLst>
          </p:cNvPr>
          <p:cNvSpPr>
            <a:spLocks noGrp="1"/>
          </p:cNvSpPr>
          <p:nvPr>
            <p:ph type="title"/>
          </p:nvPr>
        </p:nvSpPr>
        <p:spPr/>
        <p:txBody>
          <a:bodyPr/>
          <a:lstStyle/>
          <a:p>
            <a:r>
              <a:rPr lang="en-GB" dirty="0"/>
              <a:t>On a Queries Website</a:t>
            </a:r>
          </a:p>
        </p:txBody>
      </p:sp>
      <p:pic>
        <p:nvPicPr>
          <p:cNvPr id="6" name="Picture 5">
            <a:extLst>
              <a:ext uri="{FF2B5EF4-FFF2-40B4-BE49-F238E27FC236}">
                <a16:creationId xmlns:a16="http://schemas.microsoft.com/office/drawing/2014/main" id="{FE5636DE-2D60-E38D-1B24-98AA2795C078}"/>
              </a:ext>
            </a:extLst>
          </p:cNvPr>
          <p:cNvPicPr>
            <a:picLocks noChangeAspect="1"/>
          </p:cNvPicPr>
          <p:nvPr/>
        </p:nvPicPr>
        <p:blipFill>
          <a:blip r:embed="rId2"/>
          <a:stretch>
            <a:fillRect/>
          </a:stretch>
        </p:blipFill>
        <p:spPr>
          <a:xfrm>
            <a:off x="677726" y="900389"/>
            <a:ext cx="6235741" cy="1027063"/>
          </a:xfrm>
          <a:prstGeom prst="rect">
            <a:avLst/>
          </a:prstGeom>
        </p:spPr>
      </p:pic>
      <p:pic>
        <p:nvPicPr>
          <p:cNvPr id="7" name="Picture 6">
            <a:extLst>
              <a:ext uri="{FF2B5EF4-FFF2-40B4-BE49-F238E27FC236}">
                <a16:creationId xmlns:a16="http://schemas.microsoft.com/office/drawing/2014/main" id="{152332DF-6563-1B9B-840E-AD16DE66DFFE}"/>
              </a:ext>
            </a:extLst>
          </p:cNvPr>
          <p:cNvPicPr>
            <a:picLocks/>
          </p:cNvPicPr>
          <p:nvPr/>
        </p:nvPicPr>
        <p:blipFill>
          <a:blip r:embed="rId3"/>
          <a:stretch>
            <a:fillRect/>
          </a:stretch>
        </p:blipFill>
        <p:spPr>
          <a:xfrm>
            <a:off x="1171656" y="2248177"/>
            <a:ext cx="2180971" cy="755081"/>
          </a:xfrm>
          <a:prstGeom prst="rect">
            <a:avLst/>
          </a:prstGeom>
        </p:spPr>
      </p:pic>
      <p:pic>
        <p:nvPicPr>
          <p:cNvPr id="8" name="Picture 7">
            <a:extLst>
              <a:ext uri="{FF2B5EF4-FFF2-40B4-BE49-F238E27FC236}">
                <a16:creationId xmlns:a16="http://schemas.microsoft.com/office/drawing/2014/main" id="{D4BBE460-AB2D-A9E0-C339-F5B4AC1E5ED1}"/>
              </a:ext>
            </a:extLst>
          </p:cNvPr>
          <p:cNvPicPr>
            <a:picLocks noChangeAspect="1"/>
          </p:cNvPicPr>
          <p:nvPr/>
        </p:nvPicPr>
        <p:blipFill>
          <a:blip r:embed="rId4"/>
          <a:stretch>
            <a:fillRect/>
          </a:stretch>
        </p:blipFill>
        <p:spPr>
          <a:xfrm>
            <a:off x="3850731" y="1940214"/>
            <a:ext cx="3187700" cy="2990850"/>
          </a:xfrm>
          <a:prstGeom prst="rect">
            <a:avLst/>
          </a:prstGeom>
        </p:spPr>
      </p:pic>
      <p:sp>
        <p:nvSpPr>
          <p:cNvPr id="13" name="Rounded Rectangle 12">
            <a:extLst>
              <a:ext uri="{FF2B5EF4-FFF2-40B4-BE49-F238E27FC236}">
                <a16:creationId xmlns:a16="http://schemas.microsoft.com/office/drawing/2014/main" id="{79DE84D0-ED2A-40DC-8FB5-8A48699E145D}"/>
              </a:ext>
            </a:extLst>
          </p:cNvPr>
          <p:cNvSpPr/>
          <p:nvPr/>
        </p:nvSpPr>
        <p:spPr>
          <a:xfrm>
            <a:off x="90701" y="3133993"/>
            <a:ext cx="3996386" cy="876155"/>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One example can be misunderstood as ‘the only example’</a:t>
            </a:r>
          </a:p>
        </p:txBody>
      </p:sp>
      <p:sp>
        <p:nvSpPr>
          <p:cNvPr id="19" name="Rounded Rectangle 18">
            <a:extLst>
              <a:ext uri="{FF2B5EF4-FFF2-40B4-BE49-F238E27FC236}">
                <a16:creationId xmlns:a16="http://schemas.microsoft.com/office/drawing/2014/main" id="{32EA1040-15AA-9A03-3510-19198C4DF4DB}"/>
              </a:ext>
            </a:extLst>
          </p:cNvPr>
          <p:cNvSpPr/>
          <p:nvPr/>
        </p:nvSpPr>
        <p:spPr>
          <a:xfrm>
            <a:off x="468718" y="3906153"/>
            <a:ext cx="2770310" cy="71352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Class of examples</a:t>
            </a:r>
          </a:p>
        </p:txBody>
      </p:sp>
      <p:pic>
        <p:nvPicPr>
          <p:cNvPr id="20" name="Picture 19">
            <a:extLst>
              <a:ext uri="{FF2B5EF4-FFF2-40B4-BE49-F238E27FC236}">
                <a16:creationId xmlns:a16="http://schemas.microsoft.com/office/drawing/2014/main" id="{20FB6F70-1DA6-78DE-F33E-7546934AB77A}"/>
              </a:ext>
            </a:extLst>
          </p:cNvPr>
          <p:cNvPicPr>
            <a:picLocks/>
          </p:cNvPicPr>
          <p:nvPr/>
        </p:nvPicPr>
        <p:blipFill>
          <a:blip r:embed="rId5"/>
          <a:stretch>
            <a:fillRect/>
          </a:stretch>
        </p:blipFill>
        <p:spPr>
          <a:xfrm>
            <a:off x="1171656" y="4931064"/>
            <a:ext cx="1263400" cy="778458"/>
          </a:xfrm>
          <a:prstGeom prst="rect">
            <a:avLst/>
          </a:prstGeom>
        </p:spPr>
      </p:pic>
      <p:sp>
        <p:nvSpPr>
          <p:cNvPr id="21" name="TextBox 20">
            <a:extLst>
              <a:ext uri="{FF2B5EF4-FFF2-40B4-BE49-F238E27FC236}">
                <a16:creationId xmlns:a16="http://schemas.microsoft.com/office/drawing/2014/main" id="{D09B48D2-F077-FF0D-B8E9-CA7717B7DD7B}"/>
              </a:ext>
            </a:extLst>
          </p:cNvPr>
          <p:cNvSpPr txBox="1"/>
          <p:nvPr/>
        </p:nvSpPr>
        <p:spPr>
          <a:xfrm>
            <a:off x="2701636" y="4990554"/>
            <a:ext cx="4821382" cy="707886"/>
          </a:xfrm>
          <a:prstGeom prst="rect">
            <a:avLst/>
          </a:prstGeom>
          <a:noFill/>
        </p:spPr>
        <p:txBody>
          <a:bodyPr wrap="square" rtlCol="0">
            <a:spAutoFit/>
          </a:bodyPr>
          <a:lstStyle/>
          <a:p>
            <a:pPr algn="l"/>
            <a:r>
              <a:rPr lang="en-GB" sz="2000" dirty="0">
                <a:latin typeface="Chalkboard" charset="0"/>
                <a:ea typeface="Chalkboard" charset="0"/>
                <a:cs typeface="Chalkboard" charset="0"/>
              </a:rPr>
              <a:t>What relationships between parameters achieve a counter-example?</a:t>
            </a:r>
          </a:p>
        </p:txBody>
      </p:sp>
      <p:sp>
        <p:nvSpPr>
          <p:cNvPr id="22" name="TextBox 21">
            <a:extLst>
              <a:ext uri="{FF2B5EF4-FFF2-40B4-BE49-F238E27FC236}">
                <a16:creationId xmlns:a16="http://schemas.microsoft.com/office/drawing/2014/main" id="{01E8C647-3D9D-2C93-C3A4-19575A9C72BB}"/>
              </a:ext>
            </a:extLst>
          </p:cNvPr>
          <p:cNvSpPr txBox="1"/>
          <p:nvPr/>
        </p:nvSpPr>
        <p:spPr>
          <a:xfrm>
            <a:off x="7259782" y="900389"/>
            <a:ext cx="1734378" cy="730292"/>
          </a:xfrm>
          <a:prstGeom prst="rect">
            <a:avLst/>
          </a:prstGeom>
          <a:noFill/>
        </p:spPr>
        <p:txBody>
          <a:bodyPr wrap="square" rtlCol="0">
            <a:spAutoFit/>
          </a:bodyPr>
          <a:lstStyle/>
          <a:p>
            <a:pPr algn="ctr"/>
            <a:r>
              <a:rPr lang="en-GB" sz="2000" dirty="0">
                <a:latin typeface="Chalkboard" charset="0"/>
                <a:ea typeface="Chalkboard" charset="0"/>
                <a:cs typeface="Chalkboard" charset="0"/>
              </a:rPr>
              <a:t>You intuition is wrong</a:t>
            </a:r>
          </a:p>
        </p:txBody>
      </p:sp>
      <p:sp>
        <p:nvSpPr>
          <p:cNvPr id="23" name="TextBox 22">
            <a:extLst>
              <a:ext uri="{FF2B5EF4-FFF2-40B4-BE49-F238E27FC236}">
                <a16:creationId xmlns:a16="http://schemas.microsoft.com/office/drawing/2014/main" id="{68D84885-8123-ED98-2D9B-9E9022930D28}"/>
              </a:ext>
            </a:extLst>
          </p:cNvPr>
          <p:cNvSpPr txBox="1"/>
          <p:nvPr/>
        </p:nvSpPr>
        <p:spPr>
          <a:xfrm>
            <a:off x="7335154" y="1852020"/>
            <a:ext cx="1734378" cy="1015663"/>
          </a:xfrm>
          <a:prstGeom prst="rect">
            <a:avLst/>
          </a:prstGeom>
          <a:noFill/>
        </p:spPr>
        <p:txBody>
          <a:bodyPr wrap="square" rtlCol="0">
            <a:spAutoFit/>
          </a:bodyPr>
          <a:lstStyle/>
          <a:p>
            <a:pPr algn="ctr"/>
            <a:r>
              <a:rPr lang="en-GB" sz="2000" dirty="0">
                <a:latin typeface="Chalkboard" charset="0"/>
                <a:ea typeface="Chalkboard" charset="0"/>
                <a:cs typeface="Chalkboard" charset="0"/>
              </a:rPr>
              <a:t>But what is leading you astray?</a:t>
            </a:r>
          </a:p>
        </p:txBody>
      </p:sp>
    </p:spTree>
    <p:extLst>
      <p:ext uri="{BB962C8B-B14F-4D97-AF65-F5344CB8AC3E}">
        <p14:creationId xmlns:p14="http://schemas.microsoft.com/office/powerpoint/2010/main" val="1934913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4D63-6AB7-99BB-51A3-AC42261ED033}"/>
              </a:ext>
            </a:extLst>
          </p:cNvPr>
          <p:cNvSpPr>
            <a:spLocks noGrp="1"/>
          </p:cNvSpPr>
          <p:nvPr>
            <p:ph type="title"/>
          </p:nvPr>
        </p:nvSpPr>
        <p:spPr/>
        <p:txBody>
          <a:bodyPr/>
          <a:lstStyle/>
          <a:p>
            <a:r>
              <a:rPr lang="en-GB" dirty="0"/>
              <a:t>Gluing</a:t>
            </a:r>
          </a:p>
        </p:txBody>
      </p:sp>
      <p:pic>
        <p:nvPicPr>
          <p:cNvPr id="15" name="Picture 14">
            <a:extLst>
              <a:ext uri="{FF2B5EF4-FFF2-40B4-BE49-F238E27FC236}">
                <a16:creationId xmlns:a16="http://schemas.microsoft.com/office/drawing/2014/main" id="{63CFAEA9-0465-D45E-9775-6AA873436965}"/>
              </a:ext>
            </a:extLst>
          </p:cNvPr>
          <p:cNvPicPr>
            <a:picLocks noChangeAspect="1"/>
          </p:cNvPicPr>
          <p:nvPr/>
        </p:nvPicPr>
        <p:blipFill>
          <a:blip r:embed="rId2"/>
          <a:stretch>
            <a:fillRect/>
          </a:stretch>
        </p:blipFill>
        <p:spPr>
          <a:xfrm>
            <a:off x="4646196" y="993149"/>
            <a:ext cx="4196988" cy="4179537"/>
          </a:xfrm>
          <a:prstGeom prst="rect">
            <a:avLst/>
          </a:prstGeom>
        </p:spPr>
      </p:pic>
      <p:pic>
        <p:nvPicPr>
          <p:cNvPr id="19" name="Picture 18">
            <a:extLst>
              <a:ext uri="{FF2B5EF4-FFF2-40B4-BE49-F238E27FC236}">
                <a16:creationId xmlns:a16="http://schemas.microsoft.com/office/drawing/2014/main" id="{6C69BAB4-0A64-E520-32ED-BEC13D812BFC}"/>
              </a:ext>
            </a:extLst>
          </p:cNvPr>
          <p:cNvPicPr>
            <a:picLocks noChangeAspect="1"/>
          </p:cNvPicPr>
          <p:nvPr/>
        </p:nvPicPr>
        <p:blipFill>
          <a:blip r:embed="rId3"/>
          <a:stretch>
            <a:fillRect/>
          </a:stretch>
        </p:blipFill>
        <p:spPr>
          <a:xfrm>
            <a:off x="309491" y="993148"/>
            <a:ext cx="4196989" cy="4179538"/>
          </a:xfrm>
          <a:prstGeom prst="rect">
            <a:avLst/>
          </a:prstGeom>
        </p:spPr>
      </p:pic>
      <p:pic>
        <p:nvPicPr>
          <p:cNvPr id="17" name="Picture 16">
            <a:extLst>
              <a:ext uri="{FF2B5EF4-FFF2-40B4-BE49-F238E27FC236}">
                <a16:creationId xmlns:a16="http://schemas.microsoft.com/office/drawing/2014/main" id="{269E9C91-2DB3-9656-DFAB-B972ECBACE7C}"/>
              </a:ext>
            </a:extLst>
          </p:cNvPr>
          <p:cNvPicPr>
            <a:picLocks/>
          </p:cNvPicPr>
          <p:nvPr/>
        </p:nvPicPr>
        <p:blipFill>
          <a:blip r:embed="rId4"/>
          <a:stretch>
            <a:fillRect/>
          </a:stretch>
        </p:blipFill>
        <p:spPr>
          <a:xfrm>
            <a:off x="6642899" y="3651553"/>
            <a:ext cx="376195" cy="774093"/>
          </a:xfrm>
          <a:prstGeom prst="rect">
            <a:avLst/>
          </a:prstGeom>
        </p:spPr>
      </p:pic>
      <p:pic>
        <p:nvPicPr>
          <p:cNvPr id="21" name="Picture 20">
            <a:extLst>
              <a:ext uri="{FF2B5EF4-FFF2-40B4-BE49-F238E27FC236}">
                <a16:creationId xmlns:a16="http://schemas.microsoft.com/office/drawing/2014/main" id="{2A8BAED4-5AD1-3B24-09A5-372E70E2BF9F}"/>
              </a:ext>
            </a:extLst>
          </p:cNvPr>
          <p:cNvPicPr>
            <a:picLocks/>
          </p:cNvPicPr>
          <p:nvPr/>
        </p:nvPicPr>
        <p:blipFill>
          <a:blip r:embed="rId4"/>
          <a:stretch>
            <a:fillRect/>
          </a:stretch>
        </p:blipFill>
        <p:spPr>
          <a:xfrm>
            <a:off x="1878386" y="3690949"/>
            <a:ext cx="376195" cy="774093"/>
          </a:xfrm>
          <a:prstGeom prst="rect">
            <a:avLst/>
          </a:prstGeom>
        </p:spPr>
      </p:pic>
      <p:pic>
        <p:nvPicPr>
          <p:cNvPr id="22" name="Picture 21">
            <a:extLst>
              <a:ext uri="{FF2B5EF4-FFF2-40B4-BE49-F238E27FC236}">
                <a16:creationId xmlns:a16="http://schemas.microsoft.com/office/drawing/2014/main" id="{BF5F358C-E35F-5F3D-A6F6-038A028C5BF7}"/>
              </a:ext>
            </a:extLst>
          </p:cNvPr>
          <p:cNvPicPr>
            <a:picLocks/>
          </p:cNvPicPr>
          <p:nvPr/>
        </p:nvPicPr>
        <p:blipFill>
          <a:blip r:embed="rId5"/>
          <a:stretch>
            <a:fillRect/>
          </a:stretch>
        </p:blipFill>
        <p:spPr>
          <a:xfrm>
            <a:off x="4717142" y="5332715"/>
            <a:ext cx="230348" cy="195578"/>
          </a:xfrm>
          <a:prstGeom prst="rect">
            <a:avLst/>
          </a:prstGeom>
        </p:spPr>
      </p:pic>
      <p:pic>
        <p:nvPicPr>
          <p:cNvPr id="20" name="Picture 19">
            <a:extLst>
              <a:ext uri="{FF2B5EF4-FFF2-40B4-BE49-F238E27FC236}">
                <a16:creationId xmlns:a16="http://schemas.microsoft.com/office/drawing/2014/main" id="{114C9EA7-41A7-A27D-6157-745E2AF58CAF}"/>
              </a:ext>
            </a:extLst>
          </p:cNvPr>
          <p:cNvPicPr>
            <a:picLocks noChangeAspect="1"/>
          </p:cNvPicPr>
          <p:nvPr/>
        </p:nvPicPr>
        <p:blipFill>
          <a:blip r:embed="rId6"/>
          <a:stretch>
            <a:fillRect/>
          </a:stretch>
        </p:blipFill>
        <p:spPr>
          <a:xfrm>
            <a:off x="2634008" y="900576"/>
            <a:ext cx="4258068" cy="4179538"/>
          </a:xfrm>
          <a:prstGeom prst="rect">
            <a:avLst/>
          </a:prstGeom>
        </p:spPr>
      </p:pic>
      <p:pic>
        <p:nvPicPr>
          <p:cNvPr id="24" name="Picture 23">
            <a:extLst>
              <a:ext uri="{FF2B5EF4-FFF2-40B4-BE49-F238E27FC236}">
                <a16:creationId xmlns:a16="http://schemas.microsoft.com/office/drawing/2014/main" id="{ABB884EF-086D-BB00-CFDC-4B224DC78A7E}"/>
              </a:ext>
            </a:extLst>
          </p:cNvPr>
          <p:cNvPicPr>
            <a:picLocks/>
          </p:cNvPicPr>
          <p:nvPr/>
        </p:nvPicPr>
        <p:blipFill>
          <a:blip r:embed="rId7"/>
          <a:stretch>
            <a:fillRect/>
          </a:stretch>
        </p:blipFill>
        <p:spPr>
          <a:xfrm>
            <a:off x="2602589" y="2114326"/>
            <a:ext cx="780884" cy="642727"/>
          </a:xfrm>
          <a:prstGeom prst="rect">
            <a:avLst/>
          </a:prstGeom>
        </p:spPr>
      </p:pic>
      <p:pic>
        <p:nvPicPr>
          <p:cNvPr id="25" name="Picture 24">
            <a:extLst>
              <a:ext uri="{FF2B5EF4-FFF2-40B4-BE49-F238E27FC236}">
                <a16:creationId xmlns:a16="http://schemas.microsoft.com/office/drawing/2014/main" id="{281E6597-51EE-31FA-DDAF-D0E3643ECA92}"/>
              </a:ext>
            </a:extLst>
          </p:cNvPr>
          <p:cNvPicPr>
            <a:picLocks/>
          </p:cNvPicPr>
          <p:nvPr/>
        </p:nvPicPr>
        <p:blipFill>
          <a:blip r:embed="rId8"/>
          <a:stretch>
            <a:fillRect/>
          </a:stretch>
        </p:blipFill>
        <p:spPr>
          <a:xfrm>
            <a:off x="5831639" y="3445149"/>
            <a:ext cx="999358" cy="611035"/>
          </a:xfrm>
          <a:prstGeom prst="rect">
            <a:avLst/>
          </a:prstGeom>
        </p:spPr>
      </p:pic>
    </p:spTree>
    <p:extLst>
      <p:ext uri="{BB962C8B-B14F-4D97-AF65-F5344CB8AC3E}">
        <p14:creationId xmlns:p14="http://schemas.microsoft.com/office/powerpoint/2010/main" val="418465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267CD-89C9-3546-E7C5-FC8C2E480855}"/>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DA4C4650-3CA4-6526-9107-3E52BFDCE66A}"/>
              </a:ext>
            </a:extLst>
          </p:cNvPr>
          <p:cNvPicPr>
            <a:picLocks noChangeAspect="1"/>
          </p:cNvPicPr>
          <p:nvPr/>
        </p:nvPicPr>
        <p:blipFill>
          <a:blip r:embed="rId2"/>
          <a:stretch>
            <a:fillRect/>
          </a:stretch>
        </p:blipFill>
        <p:spPr>
          <a:xfrm>
            <a:off x="1435100" y="558800"/>
            <a:ext cx="6273800" cy="6299200"/>
          </a:xfrm>
          <a:prstGeom prst="rect">
            <a:avLst/>
          </a:prstGeom>
        </p:spPr>
      </p:pic>
      <p:pic>
        <p:nvPicPr>
          <p:cNvPr id="5" name="Picture 4">
            <a:extLst>
              <a:ext uri="{FF2B5EF4-FFF2-40B4-BE49-F238E27FC236}">
                <a16:creationId xmlns:a16="http://schemas.microsoft.com/office/drawing/2014/main" id="{6FE76EB4-468E-EBDB-A40C-B64D4F8D3D0D}"/>
              </a:ext>
            </a:extLst>
          </p:cNvPr>
          <p:cNvPicPr>
            <a:picLocks/>
          </p:cNvPicPr>
          <p:nvPr/>
        </p:nvPicPr>
        <p:blipFill>
          <a:blip r:embed="rId3"/>
          <a:stretch>
            <a:fillRect/>
          </a:stretch>
        </p:blipFill>
        <p:spPr>
          <a:xfrm>
            <a:off x="2656078" y="1536419"/>
            <a:ext cx="696722" cy="721872"/>
          </a:xfrm>
          <a:prstGeom prst="rect">
            <a:avLst/>
          </a:prstGeom>
        </p:spPr>
      </p:pic>
    </p:spTree>
    <p:extLst>
      <p:ext uri="{BB962C8B-B14F-4D97-AF65-F5344CB8AC3E}">
        <p14:creationId xmlns:p14="http://schemas.microsoft.com/office/powerpoint/2010/main" val="46453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A0D3-DB8D-93C3-1B50-EEF8A90801D7}"/>
              </a:ext>
            </a:extLst>
          </p:cNvPr>
          <p:cNvSpPr>
            <a:spLocks noGrp="1"/>
          </p:cNvSpPr>
          <p:nvPr>
            <p:ph type="title"/>
          </p:nvPr>
        </p:nvSpPr>
        <p:spPr/>
        <p:txBody>
          <a:bodyPr/>
          <a:lstStyle/>
          <a:p>
            <a:r>
              <a:rPr lang="en-GB" dirty="0"/>
              <a:t>Accessible Example Space</a:t>
            </a:r>
          </a:p>
        </p:txBody>
      </p:sp>
      <p:sp>
        <p:nvSpPr>
          <p:cNvPr id="3" name="Content Placeholder 2">
            <a:extLst>
              <a:ext uri="{FF2B5EF4-FFF2-40B4-BE49-F238E27FC236}">
                <a16:creationId xmlns:a16="http://schemas.microsoft.com/office/drawing/2014/main" id="{1DAAFBB3-762A-9D55-ADB9-E39203FABDFF}"/>
              </a:ext>
            </a:extLst>
          </p:cNvPr>
          <p:cNvSpPr>
            <a:spLocks noGrp="1"/>
          </p:cNvSpPr>
          <p:nvPr>
            <p:ph idx="1"/>
          </p:nvPr>
        </p:nvSpPr>
        <p:spPr>
          <a:xfrm>
            <a:off x="628650" y="944273"/>
            <a:ext cx="7886700" cy="2802227"/>
          </a:xfrm>
        </p:spPr>
        <p:txBody>
          <a:bodyPr/>
          <a:lstStyle/>
          <a:p>
            <a:r>
              <a:rPr lang="en-GB" dirty="0"/>
              <a:t>Images</a:t>
            </a:r>
          </a:p>
          <a:p>
            <a:pPr lvl="1"/>
            <a:r>
              <a:rPr lang="en-GB" dirty="0"/>
              <a:t>Shapes using </a:t>
            </a:r>
          </a:p>
          <a:p>
            <a:pPr marL="914400" lvl="2" indent="0">
              <a:buNone/>
            </a:pPr>
            <a:r>
              <a:rPr lang="en-GB" dirty="0">
                <a:latin typeface="Chalkboard" panose="03050602040202020205" pitchFamily="66" charset="77"/>
              </a:rPr>
              <a:t>asymptotes (vertical, horizontal</a:t>
            </a:r>
          </a:p>
          <a:p>
            <a:pPr marL="914400" lvl="2" indent="0">
              <a:buNone/>
            </a:pPr>
            <a:r>
              <a:rPr lang="en-GB" dirty="0">
                <a:latin typeface="Chalkboard" panose="03050602040202020205" pitchFamily="66" charset="77"/>
              </a:rPr>
              <a:t>local and global maxima and minima</a:t>
            </a:r>
          </a:p>
          <a:p>
            <a:r>
              <a:rPr lang="en-GB" dirty="0"/>
              <a:t>Objects:</a:t>
            </a:r>
          </a:p>
          <a:p>
            <a:pPr lvl="1"/>
            <a:r>
              <a:rPr lang="en-GB" dirty="0"/>
              <a:t>Polynomials, Exponentials, Quotients</a:t>
            </a:r>
          </a:p>
          <a:p>
            <a:r>
              <a:rPr lang="en-GB" dirty="0"/>
              <a:t>Constructions</a:t>
            </a:r>
          </a:p>
          <a:p>
            <a:pPr lvl="1"/>
            <a:r>
              <a:rPr lang="en-GB" dirty="0"/>
              <a:t>Gluing at a point; matching values, derivatives, …</a:t>
            </a:r>
          </a:p>
        </p:txBody>
      </p:sp>
      <p:sp>
        <p:nvSpPr>
          <p:cNvPr id="4" name="Content Placeholder 2">
            <a:extLst>
              <a:ext uri="{FF2B5EF4-FFF2-40B4-BE49-F238E27FC236}">
                <a16:creationId xmlns:a16="http://schemas.microsoft.com/office/drawing/2014/main" id="{E20294CE-6F97-9E7E-537F-53AC304A2E33}"/>
              </a:ext>
            </a:extLst>
          </p:cNvPr>
          <p:cNvSpPr txBox="1">
            <a:spLocks/>
          </p:cNvSpPr>
          <p:nvPr/>
        </p:nvSpPr>
        <p:spPr>
          <a:xfrm>
            <a:off x="628650" y="3982747"/>
            <a:ext cx="7886700" cy="6527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STIXGeneral-Regular" pitchFamily="2" charset="2"/>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Wingdings" pitchFamily="2" charset="2"/>
              <a:buChar char="v"/>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Concept Images vs Concept Definitions</a:t>
            </a:r>
          </a:p>
        </p:txBody>
      </p:sp>
      <p:sp>
        <p:nvSpPr>
          <p:cNvPr id="5" name="Content Placeholder 2">
            <a:extLst>
              <a:ext uri="{FF2B5EF4-FFF2-40B4-BE49-F238E27FC236}">
                <a16:creationId xmlns:a16="http://schemas.microsoft.com/office/drawing/2014/main" id="{EBBF1F57-6879-7111-58CD-E6A647907728}"/>
              </a:ext>
            </a:extLst>
          </p:cNvPr>
          <p:cNvSpPr txBox="1">
            <a:spLocks/>
          </p:cNvSpPr>
          <p:nvPr/>
        </p:nvSpPr>
        <p:spPr>
          <a:xfrm>
            <a:off x="628650" y="5087647"/>
            <a:ext cx="7886700" cy="65275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STIXGeneral-Regular" pitchFamily="2" charset="2"/>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Wingdings" pitchFamily="2" charset="2"/>
              <a:buChar char="v"/>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Construction Tasks</a:t>
            </a:r>
          </a:p>
          <a:p>
            <a:pPr lvl="1"/>
            <a:r>
              <a:rPr lang="en-GB" dirty="0"/>
              <a:t>For homework, an impossible construction to give meaning to the </a:t>
            </a:r>
            <a:r>
              <a:rPr lang="en-GB"/>
              <a:t>next theorem</a:t>
            </a:r>
            <a:endParaRPr lang="en-GB" dirty="0"/>
          </a:p>
        </p:txBody>
      </p:sp>
    </p:spTree>
    <p:extLst>
      <p:ext uri="{BB962C8B-B14F-4D97-AF65-F5344CB8AC3E}">
        <p14:creationId xmlns:p14="http://schemas.microsoft.com/office/powerpoint/2010/main" val="3817654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4658-ECD5-12D9-8315-C6D7B4D5F152}"/>
              </a:ext>
            </a:extLst>
          </p:cNvPr>
          <p:cNvSpPr>
            <a:spLocks noGrp="1"/>
          </p:cNvSpPr>
          <p:nvPr>
            <p:ph type="title"/>
          </p:nvPr>
        </p:nvSpPr>
        <p:spPr/>
        <p:txBody>
          <a:bodyPr/>
          <a:lstStyle/>
          <a:p>
            <a:r>
              <a:rPr lang="en-GB" dirty="0"/>
              <a:t>Considerations</a:t>
            </a:r>
          </a:p>
        </p:txBody>
      </p:sp>
      <p:sp>
        <p:nvSpPr>
          <p:cNvPr id="3" name="Content Placeholder 2">
            <a:extLst>
              <a:ext uri="{FF2B5EF4-FFF2-40B4-BE49-F238E27FC236}">
                <a16:creationId xmlns:a16="http://schemas.microsoft.com/office/drawing/2014/main" id="{118FC389-CE47-BE0D-6639-2EF76EAE2C0D}"/>
              </a:ext>
            </a:extLst>
          </p:cNvPr>
          <p:cNvSpPr>
            <a:spLocks noGrp="1"/>
          </p:cNvSpPr>
          <p:nvPr>
            <p:ph idx="1"/>
          </p:nvPr>
        </p:nvSpPr>
        <p:spPr/>
        <p:txBody>
          <a:bodyPr/>
          <a:lstStyle/>
          <a:p>
            <a:r>
              <a:rPr lang="en-GB" dirty="0"/>
              <a:t>Concept Image vs Concept Definition</a:t>
            </a:r>
          </a:p>
          <a:p>
            <a:r>
              <a:rPr lang="en-GB" dirty="0"/>
              <a:t>Over generalisation (in language; in maths)</a:t>
            </a:r>
          </a:p>
          <a:p>
            <a:r>
              <a:rPr lang="en-GB" dirty="0"/>
              <a:t>Generalisation arises from stressing and consequently ignoring (</a:t>
            </a:r>
            <a:r>
              <a:rPr lang="en-GB" dirty="0" err="1"/>
              <a:t>Gattegno</a:t>
            </a:r>
            <a:r>
              <a:rPr lang="en-GB" dirty="0"/>
              <a:t>)</a:t>
            </a:r>
          </a:p>
          <a:p>
            <a:r>
              <a:rPr lang="en-GB" dirty="0"/>
              <a:t>If proof is seen as a mathematician’s game but not really necessary, then examples might lead to untested false generalisations</a:t>
            </a:r>
          </a:p>
          <a:p>
            <a:r>
              <a:rPr lang="en-GB" dirty="0"/>
              <a:t>Davidov: humans start from the general and </a:t>
            </a:r>
            <a:r>
              <a:rPr lang="en-GB"/>
              <a:t>the specialise</a:t>
            </a:r>
            <a:endParaRPr lang="en-GB" dirty="0"/>
          </a:p>
        </p:txBody>
      </p:sp>
    </p:spTree>
    <p:extLst>
      <p:ext uri="{BB962C8B-B14F-4D97-AF65-F5344CB8AC3E}">
        <p14:creationId xmlns:p14="http://schemas.microsoft.com/office/powerpoint/2010/main" val="343696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27A88-1A3F-E548-8407-E04E6E39EF38}"/>
              </a:ext>
            </a:extLst>
          </p:cNvPr>
          <p:cNvSpPr>
            <a:spLocks noGrp="1"/>
          </p:cNvSpPr>
          <p:nvPr>
            <p:ph type="title"/>
          </p:nvPr>
        </p:nvSpPr>
        <p:spPr/>
        <p:txBody>
          <a:bodyPr>
            <a:normAutofit/>
          </a:bodyPr>
          <a:lstStyle/>
          <a:p>
            <a:r>
              <a:rPr lang="en-GB" dirty="0"/>
              <a:t>Reflection on Experience</a:t>
            </a:r>
          </a:p>
        </p:txBody>
      </p:sp>
      <p:sp>
        <p:nvSpPr>
          <p:cNvPr id="3" name="Content Placeholder 2">
            <a:extLst>
              <a:ext uri="{FF2B5EF4-FFF2-40B4-BE49-F238E27FC236}">
                <a16:creationId xmlns:a16="http://schemas.microsoft.com/office/drawing/2014/main" id="{A4B974FA-3C4D-9C43-84BE-C1C66D8AC5B1}"/>
              </a:ext>
            </a:extLst>
          </p:cNvPr>
          <p:cNvSpPr>
            <a:spLocks noGrp="1"/>
          </p:cNvSpPr>
          <p:nvPr>
            <p:ph idx="1"/>
          </p:nvPr>
        </p:nvSpPr>
        <p:spPr>
          <a:xfrm>
            <a:off x="628650" y="944273"/>
            <a:ext cx="7886700" cy="634917"/>
          </a:xfrm>
        </p:spPr>
        <p:txBody>
          <a:bodyPr/>
          <a:lstStyle/>
          <a:p>
            <a:r>
              <a:rPr lang="en-GB" dirty="0"/>
              <a:t>In what essentially different ways can a continuous function fail to be differentiable at a single point?</a:t>
            </a:r>
          </a:p>
        </p:txBody>
      </p:sp>
      <p:pic>
        <p:nvPicPr>
          <p:cNvPr id="9" name="Picture 8">
            <a:extLst>
              <a:ext uri="{FF2B5EF4-FFF2-40B4-BE49-F238E27FC236}">
                <a16:creationId xmlns:a16="http://schemas.microsoft.com/office/drawing/2014/main" id="{CD4FD70F-81F2-7D45-BD83-82121AA31C27}"/>
              </a:ext>
            </a:extLst>
          </p:cNvPr>
          <p:cNvPicPr>
            <a:picLocks noChangeAspect="1"/>
          </p:cNvPicPr>
          <p:nvPr/>
        </p:nvPicPr>
        <p:blipFill>
          <a:blip r:embed="rId2"/>
          <a:stretch>
            <a:fillRect/>
          </a:stretch>
        </p:blipFill>
        <p:spPr>
          <a:xfrm>
            <a:off x="4647711" y="3093072"/>
            <a:ext cx="1729139" cy="1419442"/>
          </a:xfrm>
          <a:prstGeom prst="rect">
            <a:avLst/>
          </a:prstGeom>
        </p:spPr>
      </p:pic>
      <p:pic>
        <p:nvPicPr>
          <p:cNvPr id="11" name="Picture 10">
            <a:extLst>
              <a:ext uri="{FF2B5EF4-FFF2-40B4-BE49-F238E27FC236}">
                <a16:creationId xmlns:a16="http://schemas.microsoft.com/office/drawing/2014/main" id="{48C0E7C8-E123-FD46-A4C3-B6655303F19C}"/>
              </a:ext>
            </a:extLst>
          </p:cNvPr>
          <p:cNvPicPr>
            <a:picLocks noChangeAspect="1"/>
          </p:cNvPicPr>
          <p:nvPr/>
        </p:nvPicPr>
        <p:blipFill>
          <a:blip r:embed="rId3"/>
          <a:stretch>
            <a:fillRect/>
          </a:stretch>
        </p:blipFill>
        <p:spPr>
          <a:xfrm>
            <a:off x="532669" y="1615501"/>
            <a:ext cx="1729146" cy="1419449"/>
          </a:xfrm>
          <a:prstGeom prst="rect">
            <a:avLst/>
          </a:prstGeom>
        </p:spPr>
      </p:pic>
      <p:pic>
        <p:nvPicPr>
          <p:cNvPr id="12" name="Picture 11">
            <a:extLst>
              <a:ext uri="{FF2B5EF4-FFF2-40B4-BE49-F238E27FC236}">
                <a16:creationId xmlns:a16="http://schemas.microsoft.com/office/drawing/2014/main" id="{D6595A5C-B86E-B048-A5F2-034533BDFB17}"/>
              </a:ext>
            </a:extLst>
          </p:cNvPr>
          <p:cNvPicPr>
            <a:picLocks noChangeAspect="1"/>
          </p:cNvPicPr>
          <p:nvPr/>
        </p:nvPicPr>
        <p:blipFill>
          <a:blip r:embed="rId4"/>
          <a:stretch>
            <a:fillRect/>
          </a:stretch>
        </p:blipFill>
        <p:spPr>
          <a:xfrm>
            <a:off x="534595" y="3127499"/>
            <a:ext cx="1729139" cy="1419442"/>
          </a:xfrm>
          <a:prstGeom prst="rect">
            <a:avLst/>
          </a:prstGeom>
        </p:spPr>
      </p:pic>
      <p:pic>
        <p:nvPicPr>
          <p:cNvPr id="13" name="Picture 12">
            <a:extLst>
              <a:ext uri="{FF2B5EF4-FFF2-40B4-BE49-F238E27FC236}">
                <a16:creationId xmlns:a16="http://schemas.microsoft.com/office/drawing/2014/main" id="{8FEE01B4-0B89-EF42-BB4A-2CB792D20959}"/>
              </a:ext>
            </a:extLst>
          </p:cNvPr>
          <p:cNvPicPr>
            <a:picLocks noChangeAspect="1"/>
          </p:cNvPicPr>
          <p:nvPr/>
        </p:nvPicPr>
        <p:blipFill>
          <a:blip r:embed="rId5"/>
          <a:stretch>
            <a:fillRect/>
          </a:stretch>
        </p:blipFill>
        <p:spPr>
          <a:xfrm>
            <a:off x="2582831" y="1583899"/>
            <a:ext cx="1729148" cy="1419450"/>
          </a:xfrm>
          <a:prstGeom prst="rect">
            <a:avLst/>
          </a:prstGeom>
        </p:spPr>
      </p:pic>
      <p:pic>
        <p:nvPicPr>
          <p:cNvPr id="14" name="Picture 13">
            <a:extLst>
              <a:ext uri="{FF2B5EF4-FFF2-40B4-BE49-F238E27FC236}">
                <a16:creationId xmlns:a16="http://schemas.microsoft.com/office/drawing/2014/main" id="{9921F15B-1A88-3148-9C0C-100B5912E581}"/>
              </a:ext>
            </a:extLst>
          </p:cNvPr>
          <p:cNvPicPr>
            <a:picLocks noChangeAspect="1"/>
          </p:cNvPicPr>
          <p:nvPr/>
        </p:nvPicPr>
        <p:blipFill>
          <a:blip r:embed="rId6"/>
          <a:stretch>
            <a:fillRect/>
          </a:stretch>
        </p:blipFill>
        <p:spPr>
          <a:xfrm>
            <a:off x="4632995" y="1551193"/>
            <a:ext cx="1729148" cy="1419450"/>
          </a:xfrm>
          <a:prstGeom prst="rect">
            <a:avLst/>
          </a:prstGeom>
        </p:spPr>
      </p:pic>
      <p:pic>
        <p:nvPicPr>
          <p:cNvPr id="17" name="Picture 16">
            <a:extLst>
              <a:ext uri="{FF2B5EF4-FFF2-40B4-BE49-F238E27FC236}">
                <a16:creationId xmlns:a16="http://schemas.microsoft.com/office/drawing/2014/main" id="{E4812C9F-7BC5-854F-991F-49C5278730B9}"/>
              </a:ext>
            </a:extLst>
          </p:cNvPr>
          <p:cNvPicPr>
            <a:picLocks noChangeAspect="1"/>
          </p:cNvPicPr>
          <p:nvPr/>
        </p:nvPicPr>
        <p:blipFill>
          <a:blip r:embed="rId7"/>
          <a:stretch>
            <a:fillRect/>
          </a:stretch>
        </p:blipFill>
        <p:spPr>
          <a:xfrm>
            <a:off x="2612264" y="3177237"/>
            <a:ext cx="1729140" cy="1419443"/>
          </a:xfrm>
          <a:prstGeom prst="rect">
            <a:avLst/>
          </a:prstGeom>
        </p:spPr>
      </p:pic>
      <p:pic>
        <p:nvPicPr>
          <p:cNvPr id="41" name="Picture 40">
            <a:extLst>
              <a:ext uri="{FF2B5EF4-FFF2-40B4-BE49-F238E27FC236}">
                <a16:creationId xmlns:a16="http://schemas.microsoft.com/office/drawing/2014/main" id="{C78F233C-21BD-0D4E-9BB8-6F88EB706E76}"/>
              </a:ext>
            </a:extLst>
          </p:cNvPr>
          <p:cNvPicPr>
            <a:picLocks noChangeAspect="1"/>
          </p:cNvPicPr>
          <p:nvPr/>
        </p:nvPicPr>
        <p:blipFill>
          <a:blip r:embed="rId8"/>
          <a:stretch>
            <a:fillRect/>
          </a:stretch>
        </p:blipFill>
        <p:spPr>
          <a:xfrm>
            <a:off x="6683159" y="1555319"/>
            <a:ext cx="1729148" cy="1419450"/>
          </a:xfrm>
          <a:prstGeom prst="rect">
            <a:avLst/>
          </a:prstGeom>
        </p:spPr>
      </p:pic>
      <p:pic>
        <p:nvPicPr>
          <p:cNvPr id="42" name="Picture 41">
            <a:extLst>
              <a:ext uri="{FF2B5EF4-FFF2-40B4-BE49-F238E27FC236}">
                <a16:creationId xmlns:a16="http://schemas.microsoft.com/office/drawing/2014/main" id="{AFE7F23E-D0F5-8B4B-A54E-DA0CEBB52A0C}"/>
              </a:ext>
            </a:extLst>
          </p:cNvPr>
          <p:cNvPicPr>
            <a:picLocks noChangeAspect="1"/>
          </p:cNvPicPr>
          <p:nvPr/>
        </p:nvPicPr>
        <p:blipFill>
          <a:blip r:embed="rId9"/>
          <a:stretch>
            <a:fillRect/>
          </a:stretch>
        </p:blipFill>
        <p:spPr>
          <a:xfrm>
            <a:off x="6683158" y="3082615"/>
            <a:ext cx="1729141" cy="1419444"/>
          </a:xfrm>
          <a:prstGeom prst="rect">
            <a:avLst/>
          </a:prstGeom>
        </p:spPr>
      </p:pic>
      <p:sp>
        <p:nvSpPr>
          <p:cNvPr id="19" name="Rounded Rectangle 18">
            <a:extLst>
              <a:ext uri="{FF2B5EF4-FFF2-40B4-BE49-F238E27FC236}">
                <a16:creationId xmlns:a16="http://schemas.microsoft.com/office/drawing/2014/main" id="{E9C2CC51-7E81-E240-A357-50D2BC847CFF}"/>
              </a:ext>
            </a:extLst>
          </p:cNvPr>
          <p:cNvSpPr/>
          <p:nvPr/>
        </p:nvSpPr>
        <p:spPr>
          <a:xfrm>
            <a:off x="1772944" y="4137727"/>
            <a:ext cx="5477287" cy="63491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did you do to make sense of these objects?</a:t>
            </a:r>
          </a:p>
        </p:txBody>
      </p:sp>
      <p:sp>
        <p:nvSpPr>
          <p:cNvPr id="7" name="Rounded Rectangle 6">
            <a:extLst>
              <a:ext uri="{FF2B5EF4-FFF2-40B4-BE49-F238E27FC236}">
                <a16:creationId xmlns:a16="http://schemas.microsoft.com/office/drawing/2014/main" id="{34C6B523-FE57-3471-D3F7-70886D2B2443}"/>
              </a:ext>
            </a:extLst>
          </p:cNvPr>
          <p:cNvSpPr/>
          <p:nvPr/>
        </p:nvSpPr>
        <p:spPr>
          <a:xfrm>
            <a:off x="559119" y="4791219"/>
            <a:ext cx="1854070" cy="39633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initial Gazing</a:t>
            </a:r>
          </a:p>
        </p:txBody>
      </p:sp>
      <p:sp>
        <p:nvSpPr>
          <p:cNvPr id="8" name="Rounded Rectangle 7">
            <a:extLst>
              <a:ext uri="{FF2B5EF4-FFF2-40B4-BE49-F238E27FC236}">
                <a16:creationId xmlns:a16="http://schemas.microsoft.com/office/drawing/2014/main" id="{2C1D229A-5F18-7CE5-685B-90E33D08E4B6}"/>
              </a:ext>
            </a:extLst>
          </p:cNvPr>
          <p:cNvSpPr/>
          <p:nvPr/>
        </p:nvSpPr>
        <p:spPr>
          <a:xfrm>
            <a:off x="728760" y="5171903"/>
            <a:ext cx="2091931" cy="39633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Discerning Details</a:t>
            </a:r>
          </a:p>
        </p:txBody>
      </p:sp>
      <p:sp>
        <p:nvSpPr>
          <p:cNvPr id="10" name="Rounded Rectangle 9">
            <a:extLst>
              <a:ext uri="{FF2B5EF4-FFF2-40B4-BE49-F238E27FC236}">
                <a16:creationId xmlns:a16="http://schemas.microsoft.com/office/drawing/2014/main" id="{2930AABA-6B92-EC68-BE8E-B93A2F90D749}"/>
              </a:ext>
            </a:extLst>
          </p:cNvPr>
          <p:cNvSpPr/>
          <p:nvPr/>
        </p:nvSpPr>
        <p:spPr>
          <a:xfrm>
            <a:off x="924850" y="5523831"/>
            <a:ext cx="2903231" cy="39633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Recognising Relationships</a:t>
            </a:r>
          </a:p>
        </p:txBody>
      </p:sp>
      <p:sp>
        <p:nvSpPr>
          <p:cNvPr id="15" name="Rounded Rectangle 14">
            <a:extLst>
              <a:ext uri="{FF2B5EF4-FFF2-40B4-BE49-F238E27FC236}">
                <a16:creationId xmlns:a16="http://schemas.microsoft.com/office/drawing/2014/main" id="{9914EE22-607C-4E94-251D-B1A8DE250549}"/>
              </a:ext>
            </a:extLst>
          </p:cNvPr>
          <p:cNvSpPr/>
          <p:nvPr/>
        </p:nvSpPr>
        <p:spPr>
          <a:xfrm>
            <a:off x="1120941" y="5875758"/>
            <a:ext cx="2571166" cy="396329"/>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Perceiving Properties</a:t>
            </a:r>
          </a:p>
        </p:txBody>
      </p:sp>
      <p:sp>
        <p:nvSpPr>
          <p:cNvPr id="16" name="Rounded Rectangle 15">
            <a:extLst>
              <a:ext uri="{FF2B5EF4-FFF2-40B4-BE49-F238E27FC236}">
                <a16:creationId xmlns:a16="http://schemas.microsoft.com/office/drawing/2014/main" id="{6F040DA3-0563-F9D4-E99D-59C9CB6AB934}"/>
              </a:ext>
            </a:extLst>
          </p:cNvPr>
          <p:cNvSpPr/>
          <p:nvPr/>
        </p:nvSpPr>
        <p:spPr>
          <a:xfrm>
            <a:off x="1270889" y="6227687"/>
            <a:ext cx="4213060" cy="39633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Reasoning on the basis of  Properties</a:t>
            </a:r>
          </a:p>
        </p:txBody>
      </p:sp>
      <p:sp>
        <p:nvSpPr>
          <p:cNvPr id="20" name="Rounded Rectangle 19">
            <a:extLst>
              <a:ext uri="{FF2B5EF4-FFF2-40B4-BE49-F238E27FC236}">
                <a16:creationId xmlns:a16="http://schemas.microsoft.com/office/drawing/2014/main" id="{65863169-45C2-B92B-C6C2-DB95ECD7B720}"/>
              </a:ext>
            </a:extLst>
          </p:cNvPr>
          <p:cNvSpPr/>
          <p:nvPr/>
        </p:nvSpPr>
        <p:spPr>
          <a:xfrm>
            <a:off x="5693657" y="5114650"/>
            <a:ext cx="2891223" cy="713106"/>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Telling yourself a story</a:t>
            </a:r>
          </a:p>
          <a:p>
            <a:pPr algn="ctr"/>
            <a:r>
              <a:rPr lang="en-GB" sz="2000" dirty="0">
                <a:solidFill>
                  <a:srgbClr val="0432FF"/>
                </a:solidFill>
              </a:rPr>
              <a:t>Personal Narrative</a:t>
            </a:r>
          </a:p>
        </p:txBody>
      </p:sp>
    </p:spTree>
    <p:extLst>
      <p:ext uri="{BB962C8B-B14F-4D97-AF65-F5344CB8AC3E}">
        <p14:creationId xmlns:p14="http://schemas.microsoft.com/office/powerpoint/2010/main" val="273569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8" grpId="0" animBg="1"/>
      <p:bldP spid="10" grpId="0" animBg="1"/>
      <p:bldP spid="15" grpId="0" animBg="1"/>
      <p:bldP spid="1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5FAF-9F95-1778-F17C-77686276AC54}"/>
              </a:ext>
            </a:extLst>
          </p:cNvPr>
          <p:cNvSpPr>
            <a:spLocks noGrp="1"/>
          </p:cNvSpPr>
          <p:nvPr>
            <p:ph type="title"/>
          </p:nvPr>
        </p:nvSpPr>
        <p:spPr/>
        <p:txBody>
          <a:bodyPr/>
          <a:lstStyle/>
          <a:p>
            <a:r>
              <a:rPr lang="en-GB" dirty="0"/>
              <a:t>Using Symbols</a:t>
            </a:r>
          </a:p>
        </p:txBody>
      </p:sp>
      <p:sp>
        <p:nvSpPr>
          <p:cNvPr id="4" name="Rounded Rectangle 3">
            <a:extLst>
              <a:ext uri="{FF2B5EF4-FFF2-40B4-BE49-F238E27FC236}">
                <a16:creationId xmlns:a16="http://schemas.microsoft.com/office/drawing/2014/main" id="{054C178F-0195-2F8A-5043-182B493B2B2B}"/>
              </a:ext>
            </a:extLst>
          </p:cNvPr>
          <p:cNvSpPr/>
          <p:nvPr/>
        </p:nvSpPr>
        <p:spPr>
          <a:xfrm>
            <a:off x="226860" y="2192800"/>
            <a:ext cx="2474768" cy="594360"/>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rgbClr val="0432FF"/>
                  </a:solidFill>
                </a:ln>
                <a:solidFill>
                  <a:srgbClr val="0432FF"/>
                </a:solidFill>
              </a:rPr>
              <a:t>Some conjectures:</a:t>
            </a:r>
          </a:p>
        </p:txBody>
      </p:sp>
      <p:sp>
        <p:nvSpPr>
          <p:cNvPr id="6" name="Rounded Rectangle 5">
            <a:extLst>
              <a:ext uri="{FF2B5EF4-FFF2-40B4-BE49-F238E27FC236}">
                <a16:creationId xmlns:a16="http://schemas.microsoft.com/office/drawing/2014/main" id="{DA01A8FD-1839-ACA1-B996-B61790182F62}"/>
              </a:ext>
            </a:extLst>
          </p:cNvPr>
          <p:cNvSpPr/>
          <p:nvPr/>
        </p:nvSpPr>
        <p:spPr>
          <a:xfrm>
            <a:off x="309988" y="2681432"/>
            <a:ext cx="4996304" cy="892909"/>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rgbClr val="0432FF"/>
                  </a:solidFill>
                </a:ln>
                <a:solidFill>
                  <a:srgbClr val="0432FF"/>
                </a:solidFill>
              </a:rPr>
              <a:t>For a moment you were simply aware of a complex of symbols, particularly summations</a:t>
            </a:r>
          </a:p>
        </p:txBody>
      </p:sp>
      <p:sp>
        <p:nvSpPr>
          <p:cNvPr id="7" name="Rounded Rectangle 6">
            <a:extLst>
              <a:ext uri="{FF2B5EF4-FFF2-40B4-BE49-F238E27FC236}">
                <a16:creationId xmlns:a16="http://schemas.microsoft.com/office/drawing/2014/main" id="{6AC7A13C-16DE-3806-9D38-F2E96CE584B7}"/>
              </a:ext>
            </a:extLst>
          </p:cNvPr>
          <p:cNvSpPr/>
          <p:nvPr/>
        </p:nvSpPr>
        <p:spPr>
          <a:xfrm>
            <a:off x="443346" y="3505329"/>
            <a:ext cx="5871190" cy="1027357"/>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rgbClr val="0432FF"/>
                  </a:solidFill>
                </a:ln>
                <a:solidFill>
                  <a:srgbClr val="0432FF"/>
                </a:solidFill>
              </a:rPr>
              <a:t>At some point you picked out a detail </a:t>
            </a:r>
            <a:br>
              <a:rPr lang="en-GB" dirty="0">
                <a:ln>
                  <a:solidFill>
                    <a:srgbClr val="0432FF"/>
                  </a:solidFill>
                </a:ln>
                <a:solidFill>
                  <a:srgbClr val="0432FF"/>
                </a:solidFill>
              </a:rPr>
            </a:br>
            <a:r>
              <a:rPr lang="en-GB" dirty="0">
                <a:ln>
                  <a:solidFill>
                    <a:srgbClr val="0432FF"/>
                  </a:solidFill>
                </a:ln>
                <a:solidFill>
                  <a:srgbClr val="0432FF"/>
                </a:solidFill>
              </a:rPr>
              <a:t>(a summation probably) </a:t>
            </a:r>
            <a:br>
              <a:rPr lang="en-GB" dirty="0">
                <a:ln>
                  <a:solidFill>
                    <a:srgbClr val="0432FF"/>
                  </a:solidFill>
                </a:ln>
                <a:solidFill>
                  <a:srgbClr val="0432FF"/>
                </a:solidFill>
              </a:rPr>
            </a:br>
            <a:r>
              <a:rPr lang="en-GB" dirty="0">
                <a:ln>
                  <a:solidFill>
                    <a:srgbClr val="0432FF"/>
                  </a:solidFill>
                </a:ln>
                <a:solidFill>
                  <a:srgbClr val="0432FF"/>
                </a:solidFill>
              </a:rPr>
              <a:t>and re-expressed it verbally, or even algebraically</a:t>
            </a:r>
          </a:p>
        </p:txBody>
      </p:sp>
      <p:sp>
        <p:nvSpPr>
          <p:cNvPr id="8" name="Rounded Rectangle 7">
            <a:extLst>
              <a:ext uri="{FF2B5EF4-FFF2-40B4-BE49-F238E27FC236}">
                <a16:creationId xmlns:a16="http://schemas.microsoft.com/office/drawing/2014/main" id="{D2C0D288-4F3B-CC12-E28F-F2869ACD8010}"/>
              </a:ext>
            </a:extLst>
          </p:cNvPr>
          <p:cNvSpPr/>
          <p:nvPr/>
        </p:nvSpPr>
        <p:spPr>
          <a:xfrm>
            <a:off x="628650" y="4480927"/>
            <a:ext cx="5259532" cy="693718"/>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rgbClr val="0432FF"/>
                  </a:solidFill>
                </a:ln>
                <a:solidFill>
                  <a:srgbClr val="0432FF"/>
                </a:solidFill>
              </a:rPr>
              <a:t>Repeating this, you eventually recognised relationships between some details</a:t>
            </a:r>
          </a:p>
        </p:txBody>
      </p:sp>
      <p:sp>
        <p:nvSpPr>
          <p:cNvPr id="9" name="Rounded Rectangle 8">
            <a:extLst>
              <a:ext uri="{FF2B5EF4-FFF2-40B4-BE49-F238E27FC236}">
                <a16:creationId xmlns:a16="http://schemas.microsoft.com/office/drawing/2014/main" id="{3B9D5D87-7D8C-4374-48B3-233AA531FFBF}"/>
              </a:ext>
            </a:extLst>
          </p:cNvPr>
          <p:cNvSpPr/>
          <p:nvPr/>
        </p:nvSpPr>
        <p:spPr>
          <a:xfrm>
            <a:off x="804423" y="5103903"/>
            <a:ext cx="5302107" cy="742992"/>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rgbClr val="0432FF"/>
                  </a:solidFill>
                </a:ln>
                <a:solidFill>
                  <a:srgbClr val="0432FF"/>
                </a:solidFill>
              </a:rPr>
              <a:t>At some point you made use of properties that you know hold in general</a:t>
            </a:r>
          </a:p>
        </p:txBody>
      </p:sp>
      <p:sp>
        <p:nvSpPr>
          <p:cNvPr id="11" name="Rounded Rectangle 10">
            <a:extLst>
              <a:ext uri="{FF2B5EF4-FFF2-40B4-BE49-F238E27FC236}">
                <a16:creationId xmlns:a16="http://schemas.microsoft.com/office/drawing/2014/main" id="{7274F69A-C830-68EE-D5F3-B9C9846B494D}"/>
              </a:ext>
            </a:extLst>
          </p:cNvPr>
          <p:cNvSpPr/>
          <p:nvPr/>
        </p:nvSpPr>
        <p:spPr>
          <a:xfrm>
            <a:off x="6511636" y="2706985"/>
            <a:ext cx="2189019" cy="82674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n>
                  <a:solidFill>
                    <a:srgbClr val="FFFF00"/>
                  </a:solidFill>
                </a:ln>
                <a:solidFill>
                  <a:srgbClr val="FFFF00"/>
                </a:solidFill>
              </a:rPr>
              <a:t>Holding Wholes (gazing)</a:t>
            </a:r>
          </a:p>
        </p:txBody>
      </p:sp>
      <p:sp>
        <p:nvSpPr>
          <p:cNvPr id="12" name="Rounded Rectangle 11">
            <a:extLst>
              <a:ext uri="{FF2B5EF4-FFF2-40B4-BE49-F238E27FC236}">
                <a16:creationId xmlns:a16="http://schemas.microsoft.com/office/drawing/2014/main" id="{900B8E64-E846-025E-FA2E-333D7A8C98FD}"/>
              </a:ext>
            </a:extLst>
          </p:cNvPr>
          <p:cNvSpPr/>
          <p:nvPr/>
        </p:nvSpPr>
        <p:spPr>
          <a:xfrm>
            <a:off x="6620121" y="3485238"/>
            <a:ext cx="2189019" cy="82674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n>
                  <a:solidFill>
                    <a:srgbClr val="FFFF00"/>
                  </a:solidFill>
                </a:ln>
                <a:solidFill>
                  <a:srgbClr val="FFFF00"/>
                </a:solidFill>
              </a:rPr>
              <a:t>Discerning Details</a:t>
            </a:r>
          </a:p>
        </p:txBody>
      </p:sp>
      <p:sp>
        <p:nvSpPr>
          <p:cNvPr id="13" name="Rounded Rectangle 12">
            <a:extLst>
              <a:ext uri="{FF2B5EF4-FFF2-40B4-BE49-F238E27FC236}">
                <a16:creationId xmlns:a16="http://schemas.microsoft.com/office/drawing/2014/main" id="{8DB496E9-304C-57BA-5138-4F1D2DA91695}"/>
              </a:ext>
            </a:extLst>
          </p:cNvPr>
          <p:cNvSpPr/>
          <p:nvPr/>
        </p:nvSpPr>
        <p:spPr>
          <a:xfrm>
            <a:off x="6697610" y="4239901"/>
            <a:ext cx="2189019" cy="82674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n>
                  <a:solidFill>
                    <a:srgbClr val="FFFF00"/>
                  </a:solidFill>
                </a:ln>
                <a:solidFill>
                  <a:srgbClr val="FFFF00"/>
                </a:solidFill>
              </a:rPr>
              <a:t>Recognising Relationships</a:t>
            </a:r>
          </a:p>
        </p:txBody>
      </p:sp>
      <p:sp>
        <p:nvSpPr>
          <p:cNvPr id="15" name="Rounded Rectangle 14">
            <a:extLst>
              <a:ext uri="{FF2B5EF4-FFF2-40B4-BE49-F238E27FC236}">
                <a16:creationId xmlns:a16="http://schemas.microsoft.com/office/drawing/2014/main" id="{CD013FD8-5743-F222-A862-641C0F7112C5}"/>
              </a:ext>
            </a:extLst>
          </p:cNvPr>
          <p:cNvSpPr/>
          <p:nvPr/>
        </p:nvSpPr>
        <p:spPr>
          <a:xfrm>
            <a:off x="6776736" y="5020151"/>
            <a:ext cx="2189019" cy="82674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n>
                  <a:solidFill>
                    <a:srgbClr val="FFFF00"/>
                  </a:solidFill>
                </a:ln>
                <a:solidFill>
                  <a:srgbClr val="FFFF00"/>
                </a:solidFill>
              </a:rPr>
              <a:t>Perceiving Properties</a:t>
            </a:r>
          </a:p>
        </p:txBody>
      </p:sp>
      <p:sp>
        <p:nvSpPr>
          <p:cNvPr id="16" name="Rounded Rectangle 15">
            <a:extLst>
              <a:ext uri="{FF2B5EF4-FFF2-40B4-BE49-F238E27FC236}">
                <a16:creationId xmlns:a16="http://schemas.microsoft.com/office/drawing/2014/main" id="{5C8F9F10-E065-11F5-05FA-3D8EFFB99274}"/>
              </a:ext>
            </a:extLst>
          </p:cNvPr>
          <p:cNvSpPr/>
          <p:nvPr/>
        </p:nvSpPr>
        <p:spPr>
          <a:xfrm>
            <a:off x="6892228" y="5782906"/>
            <a:ext cx="2189019" cy="1112922"/>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n>
                  <a:solidFill>
                    <a:srgbClr val="FFFF00"/>
                  </a:solidFill>
                </a:ln>
                <a:solidFill>
                  <a:srgbClr val="FFFF00"/>
                </a:solidFill>
              </a:rPr>
              <a:t>Reasoning on the basis of agreed properties</a:t>
            </a:r>
          </a:p>
        </p:txBody>
      </p:sp>
      <p:sp>
        <p:nvSpPr>
          <p:cNvPr id="17" name="Rounded Rectangle 16">
            <a:extLst>
              <a:ext uri="{FF2B5EF4-FFF2-40B4-BE49-F238E27FC236}">
                <a16:creationId xmlns:a16="http://schemas.microsoft.com/office/drawing/2014/main" id="{828880C5-E792-FE4D-B811-32639701EF7A}"/>
              </a:ext>
            </a:extLst>
          </p:cNvPr>
          <p:cNvSpPr/>
          <p:nvPr/>
        </p:nvSpPr>
        <p:spPr>
          <a:xfrm>
            <a:off x="5306292" y="214382"/>
            <a:ext cx="3818640" cy="1926449"/>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Conjecture:</a:t>
            </a:r>
            <a:br>
              <a:rPr lang="en-GB" sz="2000" dirty="0">
                <a:solidFill>
                  <a:srgbClr val="FFFF00"/>
                </a:solidFill>
              </a:rPr>
            </a:br>
            <a:r>
              <a:rPr lang="en-GB" sz="2000" dirty="0">
                <a:solidFill>
                  <a:srgbClr val="FFFF00"/>
                </a:solidFill>
              </a:rPr>
              <a:t>you might have had a taste of what it might be like for your students to encounter stuff you put on a board or screen</a:t>
            </a:r>
          </a:p>
          <a:p>
            <a:pPr algn="ctr"/>
            <a:r>
              <a:rPr lang="en-GB" sz="2000" dirty="0">
                <a:solidFill>
                  <a:srgbClr val="FFFF00"/>
                </a:solidFill>
              </a:rPr>
              <a:t>What to attend to, and how? </a:t>
            </a:r>
          </a:p>
        </p:txBody>
      </p:sp>
      <p:sp>
        <p:nvSpPr>
          <p:cNvPr id="3" name="Rounded Rectangle 2">
            <a:extLst>
              <a:ext uri="{FF2B5EF4-FFF2-40B4-BE49-F238E27FC236}">
                <a16:creationId xmlns:a16="http://schemas.microsoft.com/office/drawing/2014/main" id="{A14EE8B2-4969-A628-BF0C-047878D37A9A}"/>
              </a:ext>
            </a:extLst>
          </p:cNvPr>
          <p:cNvSpPr/>
          <p:nvPr/>
        </p:nvSpPr>
        <p:spPr>
          <a:xfrm>
            <a:off x="939926" y="5752702"/>
            <a:ext cx="4878029" cy="586665"/>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rgbClr val="0432FF"/>
                  </a:solidFill>
                </a:ln>
                <a:solidFill>
                  <a:srgbClr val="0432FF"/>
                </a:solidFill>
              </a:rPr>
              <a:t>Which enabled you to reason algebraically</a:t>
            </a:r>
          </a:p>
        </p:txBody>
      </p:sp>
      <p:sp>
        <p:nvSpPr>
          <p:cNvPr id="5" name="Rounded Rectangle 4">
            <a:extLst>
              <a:ext uri="{FF2B5EF4-FFF2-40B4-BE49-F238E27FC236}">
                <a16:creationId xmlns:a16="http://schemas.microsoft.com/office/drawing/2014/main" id="{CAA1CA25-F592-22CF-0D0C-598BFEDBA1BF}"/>
              </a:ext>
            </a:extLst>
          </p:cNvPr>
          <p:cNvSpPr/>
          <p:nvPr/>
        </p:nvSpPr>
        <p:spPr>
          <a:xfrm>
            <a:off x="6106531" y="679600"/>
            <a:ext cx="2414447" cy="1046429"/>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So what might a student ‘do’ with this example?</a:t>
            </a:r>
          </a:p>
        </p:txBody>
      </p:sp>
      <p:pic>
        <p:nvPicPr>
          <p:cNvPr id="18" name="Picture 17">
            <a:extLst>
              <a:ext uri="{FF2B5EF4-FFF2-40B4-BE49-F238E27FC236}">
                <a16:creationId xmlns:a16="http://schemas.microsoft.com/office/drawing/2014/main" id="{72229231-895B-DC36-D943-10B755712863}"/>
              </a:ext>
            </a:extLst>
          </p:cNvPr>
          <p:cNvPicPr>
            <a:picLocks noChangeAspect="1"/>
          </p:cNvPicPr>
          <p:nvPr/>
        </p:nvPicPr>
        <p:blipFill>
          <a:blip r:embed="rId3"/>
          <a:stretch>
            <a:fillRect/>
          </a:stretch>
        </p:blipFill>
        <p:spPr>
          <a:xfrm>
            <a:off x="1464244" y="842400"/>
            <a:ext cx="2515709" cy="1298431"/>
          </a:xfrm>
          <a:prstGeom prst="rect">
            <a:avLst/>
          </a:prstGeom>
        </p:spPr>
      </p:pic>
      <p:sp>
        <p:nvSpPr>
          <p:cNvPr id="19" name="Rounded Rectangle 18">
            <a:extLst>
              <a:ext uri="{FF2B5EF4-FFF2-40B4-BE49-F238E27FC236}">
                <a16:creationId xmlns:a16="http://schemas.microsoft.com/office/drawing/2014/main" id="{E16F8351-FD3F-5A10-CB2F-7EFA427DD3AB}"/>
              </a:ext>
            </a:extLst>
          </p:cNvPr>
          <p:cNvSpPr/>
          <p:nvPr/>
        </p:nvSpPr>
        <p:spPr>
          <a:xfrm>
            <a:off x="5947461" y="2098832"/>
            <a:ext cx="2414448" cy="557579"/>
          </a:xfrm>
          <a:prstGeom prst="roundRect">
            <a:avLst/>
          </a:prstGeom>
          <a:solidFill>
            <a:srgbClr val="F2D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It all takes time!!</a:t>
            </a:r>
          </a:p>
        </p:txBody>
      </p:sp>
    </p:spTree>
    <p:extLst>
      <p:ext uri="{BB962C8B-B14F-4D97-AF65-F5344CB8AC3E}">
        <p14:creationId xmlns:p14="http://schemas.microsoft.com/office/powerpoint/2010/main" val="409381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par>
                                <p:cTn id="63" presetID="1" presetClass="exit"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1" grpId="0" animBg="1"/>
      <p:bldP spid="12" grpId="0" animBg="1"/>
      <p:bldP spid="13" grpId="0" animBg="1"/>
      <p:bldP spid="15" grpId="0" animBg="1"/>
      <p:bldP spid="16" grpId="0" animBg="1"/>
      <p:bldP spid="17" grpId="0" animBg="1"/>
      <p:bldP spid="17" grpId="1" animBg="1"/>
      <p:bldP spid="3" grpId="0" animBg="1"/>
      <p:bldP spid="5"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5FAF-9F95-1778-F17C-77686276AC54}"/>
              </a:ext>
            </a:extLst>
          </p:cNvPr>
          <p:cNvSpPr>
            <a:spLocks noGrp="1"/>
          </p:cNvSpPr>
          <p:nvPr>
            <p:ph type="title"/>
          </p:nvPr>
        </p:nvSpPr>
        <p:spPr/>
        <p:txBody>
          <a:bodyPr/>
          <a:lstStyle/>
          <a:p>
            <a:r>
              <a:rPr lang="en-GB" dirty="0"/>
              <a:t>Using Symbols</a:t>
            </a:r>
          </a:p>
        </p:txBody>
      </p:sp>
      <p:sp>
        <p:nvSpPr>
          <p:cNvPr id="5" name="Rounded Rectangle 4">
            <a:extLst>
              <a:ext uri="{FF2B5EF4-FFF2-40B4-BE49-F238E27FC236}">
                <a16:creationId xmlns:a16="http://schemas.microsoft.com/office/drawing/2014/main" id="{CAA1CA25-F592-22CF-0D0C-598BFEDBA1BF}"/>
              </a:ext>
            </a:extLst>
          </p:cNvPr>
          <p:cNvSpPr/>
          <p:nvPr/>
        </p:nvSpPr>
        <p:spPr>
          <a:xfrm>
            <a:off x="6106531" y="679600"/>
            <a:ext cx="2414447" cy="1046429"/>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So what might a student ‘do’ with this example?</a:t>
            </a:r>
          </a:p>
        </p:txBody>
      </p:sp>
      <p:pic>
        <p:nvPicPr>
          <p:cNvPr id="19" name="Picture 18">
            <a:extLst>
              <a:ext uri="{FF2B5EF4-FFF2-40B4-BE49-F238E27FC236}">
                <a16:creationId xmlns:a16="http://schemas.microsoft.com/office/drawing/2014/main" id="{7FFCA2A3-CB3B-9581-10CC-8FCA3CCC24A3}"/>
              </a:ext>
            </a:extLst>
          </p:cNvPr>
          <p:cNvPicPr>
            <a:picLocks noChangeAspect="1"/>
          </p:cNvPicPr>
          <p:nvPr/>
        </p:nvPicPr>
        <p:blipFill>
          <a:blip r:embed="rId3"/>
          <a:stretch>
            <a:fillRect/>
          </a:stretch>
        </p:blipFill>
        <p:spPr>
          <a:xfrm>
            <a:off x="1492905" y="2545356"/>
            <a:ext cx="3627540" cy="1136990"/>
          </a:xfrm>
          <a:prstGeom prst="rect">
            <a:avLst/>
          </a:prstGeom>
        </p:spPr>
      </p:pic>
      <p:sp>
        <p:nvSpPr>
          <p:cNvPr id="20" name="TextBox 19">
            <a:extLst>
              <a:ext uri="{FF2B5EF4-FFF2-40B4-BE49-F238E27FC236}">
                <a16:creationId xmlns:a16="http://schemas.microsoft.com/office/drawing/2014/main" id="{7FD77C38-CD56-2F24-10EF-29561D3FB0FC}"/>
              </a:ext>
            </a:extLst>
          </p:cNvPr>
          <p:cNvSpPr txBox="1"/>
          <p:nvPr/>
        </p:nvSpPr>
        <p:spPr>
          <a:xfrm>
            <a:off x="1416401" y="4026888"/>
            <a:ext cx="3292889" cy="400110"/>
          </a:xfrm>
          <a:prstGeom prst="rect">
            <a:avLst/>
          </a:prstGeom>
          <a:noFill/>
        </p:spPr>
        <p:txBody>
          <a:bodyPr wrap="none" rtlCol="0">
            <a:spAutoFit/>
          </a:bodyPr>
          <a:lstStyle/>
          <a:p>
            <a:pPr algn="l"/>
            <a:r>
              <a:rPr lang="en-GB" sz="2000" i="1" dirty="0">
                <a:latin typeface="Chalkboard" charset="0"/>
                <a:ea typeface="Chalkboard" charset="0"/>
                <a:cs typeface="Chalkboard" charset="0"/>
              </a:rPr>
              <a:t>n</a:t>
            </a:r>
            <a:r>
              <a:rPr lang="en-GB" sz="2000" dirty="0">
                <a:latin typeface="Chalkboard" charset="0"/>
                <a:ea typeface="Chalkboard" charset="0"/>
                <a:cs typeface="Chalkboard" charset="0"/>
              </a:rPr>
              <a:t> = 3: 3 + 4 + 5 + 6 = 3x6</a:t>
            </a:r>
          </a:p>
        </p:txBody>
      </p:sp>
      <p:sp>
        <p:nvSpPr>
          <p:cNvPr id="21" name="TextBox 20">
            <a:extLst>
              <a:ext uri="{FF2B5EF4-FFF2-40B4-BE49-F238E27FC236}">
                <a16:creationId xmlns:a16="http://schemas.microsoft.com/office/drawing/2014/main" id="{F34DA7C2-E644-67B7-4117-B137A2F3C4EC}"/>
              </a:ext>
            </a:extLst>
          </p:cNvPr>
          <p:cNvSpPr txBox="1"/>
          <p:nvPr/>
        </p:nvSpPr>
        <p:spPr>
          <a:xfrm>
            <a:off x="1416401" y="4462216"/>
            <a:ext cx="3961341" cy="400110"/>
          </a:xfrm>
          <a:prstGeom prst="rect">
            <a:avLst/>
          </a:prstGeom>
          <a:noFill/>
        </p:spPr>
        <p:txBody>
          <a:bodyPr wrap="none" rtlCol="0">
            <a:spAutoFit/>
          </a:bodyPr>
          <a:lstStyle/>
          <a:p>
            <a:pPr algn="l"/>
            <a:r>
              <a:rPr lang="en-GB" sz="2000" i="1" dirty="0">
                <a:latin typeface="Chalkboard" charset="0"/>
                <a:ea typeface="Chalkboard" charset="0"/>
                <a:cs typeface="Chalkboard" charset="0"/>
              </a:rPr>
              <a:t>n</a:t>
            </a:r>
            <a:r>
              <a:rPr lang="en-GB" sz="2000" dirty="0">
                <a:latin typeface="Chalkboard" charset="0"/>
                <a:ea typeface="Chalkboard" charset="0"/>
                <a:cs typeface="Chalkboard" charset="0"/>
              </a:rPr>
              <a:t> = 4: 6 + 7 + 8 + 9 + 10 = 4x10</a:t>
            </a:r>
          </a:p>
        </p:txBody>
      </p:sp>
      <p:pic>
        <p:nvPicPr>
          <p:cNvPr id="22" name="Picture 21">
            <a:extLst>
              <a:ext uri="{FF2B5EF4-FFF2-40B4-BE49-F238E27FC236}">
                <a16:creationId xmlns:a16="http://schemas.microsoft.com/office/drawing/2014/main" id="{16319DA9-E783-9180-5372-4C730AFB827F}"/>
              </a:ext>
            </a:extLst>
          </p:cNvPr>
          <p:cNvPicPr>
            <a:picLocks noChangeAspect="1"/>
          </p:cNvPicPr>
          <p:nvPr/>
        </p:nvPicPr>
        <p:blipFill>
          <a:blip r:embed="rId4"/>
          <a:stretch>
            <a:fillRect/>
          </a:stretch>
        </p:blipFill>
        <p:spPr>
          <a:xfrm>
            <a:off x="1492906" y="5259896"/>
            <a:ext cx="6351744" cy="516649"/>
          </a:xfrm>
          <a:prstGeom prst="rect">
            <a:avLst/>
          </a:prstGeom>
        </p:spPr>
      </p:pic>
      <p:pic>
        <p:nvPicPr>
          <p:cNvPr id="23" name="Picture 22">
            <a:extLst>
              <a:ext uri="{FF2B5EF4-FFF2-40B4-BE49-F238E27FC236}">
                <a16:creationId xmlns:a16="http://schemas.microsoft.com/office/drawing/2014/main" id="{9EAD715E-9BAD-8943-546B-E7639F36B07E}"/>
              </a:ext>
            </a:extLst>
          </p:cNvPr>
          <p:cNvPicPr>
            <a:picLocks noChangeAspect="1"/>
          </p:cNvPicPr>
          <p:nvPr/>
        </p:nvPicPr>
        <p:blipFill>
          <a:blip r:embed="rId5"/>
          <a:stretch>
            <a:fillRect/>
          </a:stretch>
        </p:blipFill>
        <p:spPr>
          <a:xfrm>
            <a:off x="1096090" y="1006692"/>
            <a:ext cx="2596015" cy="1339879"/>
          </a:xfrm>
          <a:prstGeom prst="rect">
            <a:avLst/>
          </a:prstGeom>
        </p:spPr>
      </p:pic>
    </p:spTree>
    <p:extLst>
      <p:ext uri="{BB962C8B-B14F-4D97-AF65-F5344CB8AC3E}">
        <p14:creationId xmlns:p14="http://schemas.microsoft.com/office/powerpoint/2010/main" val="4329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9A06A379-DDCC-B149-9061-8F0487BBF0F1}"/>
              </a:ext>
            </a:extLst>
          </p:cNvPr>
          <p:cNvSpPr>
            <a:spLocks noGrp="1" noChangeArrowheads="1"/>
          </p:cNvSpPr>
          <p:nvPr>
            <p:ph type="title"/>
          </p:nvPr>
        </p:nvSpPr>
        <p:spPr/>
        <p:txBody>
          <a:bodyPr>
            <a:normAutofit/>
          </a:bodyPr>
          <a:lstStyle/>
          <a:p>
            <a:pPr>
              <a:defRPr/>
            </a:pPr>
            <a:r>
              <a:rPr lang="en-US"/>
              <a:t>Phenomena</a:t>
            </a:r>
          </a:p>
        </p:txBody>
      </p:sp>
      <p:sp>
        <p:nvSpPr>
          <p:cNvPr id="15362" name="Rectangle 2">
            <a:extLst>
              <a:ext uri="{FF2B5EF4-FFF2-40B4-BE49-F238E27FC236}">
                <a16:creationId xmlns:a16="http://schemas.microsoft.com/office/drawing/2014/main" id="{2D2EA42C-BB1C-F04C-A84E-07456EB926E4}"/>
              </a:ext>
            </a:extLst>
          </p:cNvPr>
          <p:cNvSpPr>
            <a:spLocks noGrp="1" noChangeArrowheads="1"/>
          </p:cNvSpPr>
          <p:nvPr>
            <p:ph type="body" idx="1"/>
          </p:nvPr>
        </p:nvSpPr>
        <p:spPr>
          <a:xfrm>
            <a:off x="152400" y="774700"/>
            <a:ext cx="8572500" cy="3320782"/>
          </a:xfrm>
        </p:spPr>
        <p:txBody>
          <a:bodyPr/>
          <a:lstStyle/>
          <a:p>
            <a:pPr>
              <a:buFont typeface="STIXGeneral-Regular" pitchFamily="2" charset="2"/>
              <a:buChar char="⭐"/>
              <a:defRPr/>
            </a:pPr>
            <a:r>
              <a:rPr lang="en-US" dirty="0"/>
              <a:t>Students often ignore conditions when applying theorems</a:t>
            </a:r>
          </a:p>
          <a:p>
            <a:pPr>
              <a:defRPr/>
            </a:pPr>
            <a:r>
              <a:rPr lang="en-US" dirty="0"/>
              <a:t>Students often ask for more examples ...</a:t>
            </a:r>
          </a:p>
          <a:p>
            <a:pPr>
              <a:buFont typeface="STIXGeneral-Regular" pitchFamily="2" charset="2"/>
              <a:buChar char="⭐"/>
              <a:defRPr/>
            </a:pPr>
            <a:r>
              <a:rPr lang="en-US" dirty="0"/>
              <a:t>Students often have a very limited notion of mathematical concepts ...</a:t>
            </a:r>
          </a:p>
          <a:p>
            <a:pPr lvl="1">
              <a:defRPr/>
            </a:pPr>
            <a:r>
              <a:rPr lang="en-US" dirty="0"/>
              <a:t>But do they know what to do with the examples they have?</a:t>
            </a:r>
          </a:p>
          <a:p>
            <a:pPr lvl="1">
              <a:defRPr/>
            </a:pPr>
            <a:r>
              <a:rPr lang="en-US" dirty="0"/>
              <a:t>What do students need to do with the examples they are given?</a:t>
            </a:r>
          </a:p>
          <a:p>
            <a:pPr lvl="1">
              <a:defRPr/>
            </a:pPr>
            <a:r>
              <a:rPr lang="en-US" dirty="0"/>
              <a:t>What is it about some examples that makes them useful for students?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3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3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3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3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bldLvl="5"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3A775BF3-32D5-5A4C-AC6A-DD3B568E9600}"/>
              </a:ext>
            </a:extLst>
          </p:cNvPr>
          <p:cNvSpPr>
            <a:spLocks noGrp="1" noChangeArrowheads="1"/>
          </p:cNvSpPr>
          <p:nvPr>
            <p:ph type="title"/>
          </p:nvPr>
        </p:nvSpPr>
        <p:spPr/>
        <p:txBody>
          <a:bodyPr>
            <a:normAutofit/>
          </a:bodyPr>
          <a:lstStyle/>
          <a:p>
            <a:pPr>
              <a:defRPr/>
            </a:pPr>
            <a:r>
              <a:rPr lang="en-US"/>
              <a:t>What do students say?</a:t>
            </a:r>
          </a:p>
        </p:txBody>
      </p:sp>
      <p:sp>
        <p:nvSpPr>
          <p:cNvPr id="16386" name="Rectangle 2">
            <a:extLst>
              <a:ext uri="{FF2B5EF4-FFF2-40B4-BE49-F238E27FC236}">
                <a16:creationId xmlns:a16="http://schemas.microsoft.com/office/drawing/2014/main" id="{E3ED09A1-A089-A94B-9855-705EE72BC675}"/>
              </a:ext>
            </a:extLst>
          </p:cNvPr>
          <p:cNvSpPr>
            <a:spLocks noGrp="1" noChangeArrowheads="1"/>
          </p:cNvSpPr>
          <p:nvPr>
            <p:ph type="body" idx="1"/>
          </p:nvPr>
        </p:nvSpPr>
        <p:spPr>
          <a:xfrm>
            <a:off x="152400" y="1016000"/>
            <a:ext cx="9004300" cy="5156200"/>
          </a:xfrm>
        </p:spPr>
        <p:txBody>
          <a:bodyPr/>
          <a:lstStyle/>
          <a:p>
            <a:pPr>
              <a:buFont typeface="STIXGeneral-Regular" pitchFamily="2" charset="2"/>
              <a:buChar char="⭐"/>
            </a:pPr>
            <a:r>
              <a:rPr lang="en-US" altLang="en-US" dirty="0">
                <a:ea typeface="ＭＳ Ｐゴシック" panose="020B0600070205080204" pitchFamily="34" charset="-128"/>
              </a:rPr>
              <a:t>“I seek out worked examples and model answers”</a:t>
            </a:r>
          </a:p>
          <a:p>
            <a:pPr>
              <a:buFont typeface="STIXGeneral-Regular" pitchFamily="2" charset="2"/>
              <a:buChar char="⭐"/>
            </a:pPr>
            <a:r>
              <a:rPr lang="en-US" altLang="en-US" dirty="0">
                <a:ea typeface="ＭＳ Ｐゴシック" panose="020B0600070205080204" pitchFamily="34" charset="-128"/>
              </a:rPr>
              <a:t>“I practice and copy in order to </a:t>
            </a:r>
            <a:r>
              <a:rPr lang="en-US" altLang="en-US" dirty="0" err="1">
                <a:ea typeface="ＭＳ Ｐゴシック" panose="020B0600070205080204" pitchFamily="34" charset="-128"/>
              </a:rPr>
              <a:t>memorise</a:t>
            </a:r>
            <a:r>
              <a:rPr lang="en-US" altLang="en-US" dirty="0">
                <a:ea typeface="ＭＳ Ｐゴシック" panose="020B0600070205080204" pitchFamily="34" charset="-128"/>
              </a:rPr>
              <a:t>”</a:t>
            </a:r>
          </a:p>
          <a:p>
            <a:pPr>
              <a:buFont typeface="STIXGeneral-Regular" pitchFamily="2" charset="2"/>
              <a:buChar char="⭐"/>
            </a:pPr>
            <a:r>
              <a:rPr lang="en-US" altLang="en-US" dirty="0">
                <a:ea typeface="ＭＳ Ｐゴシック" panose="020B0600070205080204" pitchFamily="34" charset="-128"/>
              </a:rPr>
              <a:t>“I skip examples when short of time”</a:t>
            </a:r>
          </a:p>
          <a:p>
            <a:pPr>
              <a:buFont typeface="STIXGeneral-Regular" pitchFamily="2" charset="2"/>
              <a:buChar char="⭐"/>
            </a:pPr>
            <a:r>
              <a:rPr lang="en-US" altLang="en-US" dirty="0">
                <a:ea typeface="ＭＳ Ｐゴシック" panose="020B0600070205080204" pitchFamily="34" charset="-128"/>
              </a:rPr>
              <a:t>“I compare my own attempts with model answers”</a:t>
            </a:r>
          </a:p>
          <a:p>
            <a:pPr>
              <a:buFont typeface="STIXGeneral-Regular" pitchFamily="2" charset="2"/>
              <a:buChar char="⭐"/>
            </a:pPr>
            <a:r>
              <a:rPr lang="en-US" altLang="en-US" dirty="0">
                <a:solidFill>
                  <a:srgbClr val="FF0000"/>
                </a:solidFill>
                <a:ea typeface="ＭＳ Ｐゴシック" panose="020B0600070205080204" pitchFamily="34" charset="-128"/>
              </a:rPr>
              <a:t>NO mention of mathematical objects other than worked examples</a:t>
            </a:r>
            <a:r>
              <a:rPr lang="en-US" altLang="en-US" dirty="0">
                <a:solidFill>
                  <a:schemeClr val="tx2"/>
                </a:solidFill>
                <a:ea typeface="ＭＳ Ｐゴシック" panose="020B0600070205080204" pitchFamily="34" charset="-128"/>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bldLvl="5" autoUpdateAnimBg="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B7942"/>
        </a:solidFill>
        <a:ln>
          <a:solidFill>
            <a:schemeClr val="tx1"/>
          </a:solidFill>
        </a:ln>
      </a:spPr>
      <a:bodyPr rtlCol="0" anchor="ctr"/>
      <a:lstStyle>
        <a:defPPr algn="ctr">
          <a:defRPr sz="2000">
            <a:solidFill>
              <a:srgbClr val="FFFF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err="1" smtClean="0">
            <a:latin typeface="Chalkboard" charset="0"/>
            <a:ea typeface="Chalkboard" charset="0"/>
            <a:cs typeface="Chalkboard" charset="0"/>
          </a:defRPr>
        </a:defPPr>
      </a:lstStyle>
    </a:txDef>
  </a:objectDefaults>
  <a:extraClrSchemeLst/>
  <a:extLst>
    <a:ext uri="{05A4C25C-085E-4340-85A3-A5531E510DB2}">
      <thm15:themeFamily xmlns:thm15="http://schemas.microsoft.com/office/thememl/2012/main" name="Blank" id="{266CBBC0-D244-7347-801A-1958D987A020}" vid="{EDE611A9-898C-6240-80DA-EB3238CCAF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6BC7AE-E412-CF4E-B384-55D082D52B03}">
  <we:reference id="wa104381909" version="3.1.0.0" store="en-GB" storeType="OMEX"/>
  <we:alternateReferences>
    <we:reference id="wa104381909" version="3.1.0.0" store="WA104381909" storeType="OMEX"/>
  </we:alternateReferences>
  <we:properties>
    <we:property name="EQUATION_HISTORY" value="&quot;[{\&quot;mathml\&quot;:\&quot;&lt;math style=\\\&quot;font-family:stix;font-size:16px;\\\&quot; xmlns=\\\&quot;http://www.w3.org/1998/Math/MathML\\\&quot;&gt;&lt;mstyle mathsize=\\\&quot;16px\\\&quot;&gt;&lt;mi&gt;f&lt;/mi&gt;&lt;mfenced&gt;&lt;mi&gt;x&lt;/mi&gt;&lt;/mfenced&gt;&lt;mo&gt;=&lt;/mo&gt;&lt;mfrac&gt;&lt;msup&gt;&lt;mi&gt;e&lt;/mi&gt;&lt;mi&gt;x&lt;/mi&gt;&lt;/msup&gt;&lt;mrow&gt;&lt;msup&gt;&lt;mi&gt;e&lt;/mi&gt;&lt;mi&gt;x&lt;/mi&gt;&lt;/msup&gt;&lt;mo&gt;+&lt;/mo&gt;&lt;mn&gt;1&lt;/mn&gt;&lt;/mrow&gt;&lt;/mfrac&gt;&lt;/mstyle&gt;&lt;/math&gt;\&quot;,\&quot;base64Image\&quot;:\&quot;iVBORw0KGgoAAAANSUhEUgAAAocAAADgCAYAAABxeswpAAAACXBIWXMAAA7EAAAOxAGVKw4bAAAABGJhU0UAAACFXfblMQAAG+BJREFUeNrt3Q9kV+3/x/G3zCQTSZLcRpKZJJLcMhNJkkkkyS2J5JYkcUuSZCRJkkiSSUZmMkkkmVtukckkiWQmmUiSmRn393p/z9ndZ6dz/fl89tnnc/48H1x+v2/7fM4513XOvfPadc51XSIAAKDM2k05bMo9U16bMmnKlCnDpqysYjvrTekz5Zsp06a8M2U/zQsAAJB9m03pjQPcv47yNHB7Fxzb2EpzAwAAZNMyU97Hoe2TKYOm9Jsy6gh3Gz3b7PcEzEs0OwAAQHbpo95VKf8+YAl3Fx3b6vMEw3+FR8sAAAC5tNYS7l5aPn8m/vkbUzpMaTVlrykjFd/V9xZbaFoAAIB8GkkJhzMpAW97RTBclrIdfRTNu4YAAAA5d1nSew93VHxGRzBPxGU1TQYAAFBcPZZweLLiM8/if9tFcwEAABRbmyUcPoh/fiL+37doKgAAgHJIm/tw3JQ1Ek2QPR6HSAAAAJTAPUnvPXwR/98emggAAKA8Dot9zsJHNA8AAEC5bLQEQ53SZi3NAwAAUD5TKeFwiGYBAAAop8cp4fAjzQIAAFBOvZL+WLmVpgEAACgf22TYu2kaAACA8jloCYfnaRoAAID50fWHD5hy15QnpnyVaMDHtPycVHrAlOOmrMjA8a6KjzEtHD7hdAIAAFRPQ95pU16Lfc7AtKKh8WyTj/2J5/gWcXoBAADC6BJzuu7wdCJUDUvUe7g8/pwO7DhiyndLCGvW2sXH4/1PmHLGcmxbOM0AAABuGvquSjSitzJIfTCl2/G9E2LvpdvR4Dqsk+gx9+zAkw7LcZ3gdAMAANjtk6inLRmi9D3CNs93VzrC4YMG1kEfFb+K93ut4t+/Nfm4AAAAcmOpKfctwe5GFduxhcPvDazL+Xif+o5kS8W/D6Qc11dOPQAAwFz6CPZdHYKhKxxON6gum+P9/YjrVcn22HudZ5stXCIAAKAsusQ+1cvDKre12hEOJxtQlyWmvI/3d8gRHJPloGObx+JtLuZSAQAARbdTfg7aSJY34n/HMGm/IxyONKA+t+J99Vt+ru8iTqUcW5/l853x53u5VAAAQBmC4bTY5/9bV8M2Bxzh8PoC12d2FZSPEr0/aTOUcmwfUz6nwVgftb8Veg0BAEDB/S72HkMtp2vYpj5SnnFss2sex6vv/Olk2vqY+7Ip7Ymfd8f10f375i08azm+rYnPPYq3t4nLBQAAFJkGqy+OEPe6xu1eX4Bt2ratoU0HyuySaJDJbNA9FbCtLssxjko0Fc+KOISGbg8AACC3dMDGG3EveVdLT9l6cfcabp/ncU+Jf6m++4HbWuQJx7NlkMsFAAAU3d06BaxKunTeqGObd+pw3L5w+FSqm27msmd7L+IgDQAAUFj7PIFIe/7W1rDdPsc2dZWSegzmuObYx0AN+9DlAScs23sm1Y/SBgAAyJVlpnz2hMP+GrZ7wbE9nRtwZR3rcE6i0cPai6jvGA6bcmAe21sj0cjlybhob+ERLhUAAFAG18X/jl217xr2Orb1ps7BEAAAAHXSIe7BIlr+qWJ7+gj3nmNbOtKXx7IAAAAZNSj+XsPQx6nau2gb7axrGR+nuQEAALKrIyAY6iopvgEdOoBDB4XYeiC1t7Cd5gYAAMi2mwHh8J7j+zpo44rYV1PRx9FdNDMAAED2tYp7ibzZsiPxPR3ZfNiU547vPCYUAgAA5MuhgGD4Kf6sPn7W9wV1Mmnbo+MPEk1dw+NjAACAHHoYEA7HTRkT9yTWGgg30ZwAAAD5pesHTweEw8qik0vrxNI3TNlrylKaEQAAoBi6A8LgN1NOmrLHlHVxoAQAAEABnQwIh7doJgAAgHLoDwiHe2kmAACAchgOCIcdNBMAAEA5fAsIhy00EwAAQDlMBYRDAAAAlMQM4RAAAACz6DkEAADAf0LeOVy5QPtebkoPpwAAACA7HklzprLpNOVjvP1uTgMAAEA2XAkIh3fqvE/tLfweb/u5MBoaAAAgM7YFhENde3lVnfbXW7HdEWFdZgAAgMwZCwiI/fPcx2pT/q7Y3qgpK2h6AACA7AlZX1nL2Rq3f0zmDnx5STAEAADIrkUS9eSFBMQ+iUYZh9BH1iOJ7w+Z0kaTAwAAZNtaU74GBsQfplw3ZXci6LXGgfCvlLA5E/87AAAAcmJLFQGxmqK9hxtoXgAAgPxpl+idwHqEwvemHKJJAQAA8k9D3bsaAqFOe/NQorkMF9GMAAAAxbLZlHOmDJoybsqkROsxa9ERyKPxzy5K9A4iE1oDAAAAAAAAAIAm0iWWemiGultGuwIAkE86d9RlU55INNWAvu+hL/7qfFM6TcBdid73KOILwHtN+RzXdw2XQl3pi+OzE9OupjkAAMg2DXonTPko4SPFxuKQWAQ6C/9ARd2eSdTThfo5XdG++nL5AZoEAIBs0slIk9MIfDDlT1NWxZ/R2ejPWELimZzXf7spExX1uS+MglsoO035XtHW2gu9mGYBACA7jkq01FBl2LtnuWG3iL0XsTun9e9N1OMGl8SC25gI4zo9xW80CwAAzXcuJeTdcXz+lCMcPs5Z3fUx8rNEHa5ySTSMhsGxirbXsLiVZgEAoHlOpgS8V+J+nPrBEQ4nc1R3HWiSfLfyCpdEw61KBEQd+MRoZgAAmmBHSrjTR8udnu/9W4BwqO9XTiSO/TaXRFMD4qfE+WCgCgAADbQiJRxpuRbwXVfP4VAO6q5T9HxPHPcgl0TTdZjyJXFe9tMsAAA0xkNJX7x8ZcB3T1qCoT4O7Mx4vXXAzI/Ecb8URspmhb5vmBwYtZtmAQBgYfVYwt2tKrZxNfFdfSS4LeP11kfJyR7DicBAjMY5Jr++qrCJZgEAYGHoJNe2x8Ibq9xWuyn7TNkl2Z8PsF1+fYyuPVRdXBKZ1J84V7pazSqaBQCA+jtmCYajBa6zrnDyPqXOF7gcMn3OkgNUXgqTkgMAUFfaazhmCYd/FbjeQyn1HeFyyLzdUtuAKQAAEOiA2EcZrylonf+S2qbrQTakDZzaQbMAAFAfLyzB8E1B67tBfh35Su9TvqxNOYf6uHkpTQMAwPysF3uvYRGXi1sUh95kXXUam+VcDrlyS+Y3sh4AAKS46giHuwpY3/OWuvZyKeTOOsu53EzTAABQG+1F+2y5werE10UbAfqbRBNy1zrJN7LniTCoCACAutku9l7DvwtY3z5LXe9zKeTWQcs5PUjTAABQvVuOcHilYHXtdNR1J5dCbrVK1PObPKc6ofsimgcAgOp8cQSmPQWra7+lnj8IEbn30HJuj9I0AACE63YEQy0rClTXNY569nMp5N4Ry7l9T9MAABDONUp5omB1veKo6yEuhUKH/z00DwAAYT46bqgDBaqnjrh2PT5fU5LzrY/Otbf4fHx+x02ZlOh9vaemtM9z+7pt7YX9Gm9zIv4DpFFzR9pG3Q/znzoAAH6bxP1I+XyB6rrXUc8vBT/PLXH9NbT98Jxz/WOhrYZ96BRAjx3b1QnHFzegrg8cx7CO/+QBAGU25gkB9S7tGW+PQSlHD2mlLlPuSNQzWM25PFvDHxkTAds92YA6n3XsnwnOAQCltarBwfBHxttDe86mHcd/qWDnf59EU7gk6zkVeD7HqtjX76Z8C9xuI+aR3CPuXlEAAEppf4PD4cOMt0eP5/j3F+z8H4rDsJ6X46ZskZ/T9Ogj44sB53RLwH46JHq3MPQ6aUQ4XO05BpbUAwDA4oDnJnq7QHW97qlrV8HOrQ7+8C15+EDm976pTnFU7asLfzao/jOOY7hQkHO8vcF/ADazDPLrGgAa46aUpzfttaeurSU8/xs9bfLU8V3thXye+Gx7/O/a43hH0tc5Xtygun1w1OsV4ZBwCABI90LyPcAklAY/V0/SVImvgfeedrGtGFM5X6TtUbE+cr4m0WCfM1LbCOhaPXTUa6aBIZVwSDgEgNxY5AlMRZraxXcTHS/xdXDD0zYbU76zs+LnQxmtV5+nXrsJh4RDAMBcv3t+GT8oUF2PeOo6VOLrYK+nbQ4kPq/vGc5OWaPzFrZltF6XpPjzdxIOAQB1dVSaPx9do/h6kR6U+DpY6mmbu4nPP5KfUxdleULpQ556FWFeS8IhAKCu7kt5Ru8OVRmAyuado21GLIHrSMbrtE+K/yoB4RAA0LBAoPPjLSpQXX3Trdws+bVwT9yDN3RKHJ1UfXY+w8c5qNNuzzmfKdg1jvr5l0KhUBpQMmeJ54CfF+yXvW9VkKslvxn+4Wkf7aGafZz8XaJJprNuZ8B/mGvJQSAcUigUwmFYr8qVAv2iXxRwgo6U/Ga4XvzzHc7+/8dzUqdtAed9JzkIhEMKhUI4jJzzHHBPgX7RLwk4QYe4H8pkQDuN5Kg+IWuL7+W0g3BIoVAIh5FBzwEvK9Av+mUBJ+gP7ofOSaNdcx5mVVtAfQ5y2kE4pFAohMPIN8fBvi/YL/ouwmFdepPzts52SDg8zGkH4ZBCoRAORX7zHOy9gv2iD5nug3AoskuK9apByOsERzjtAAD4538r2vt3IQMTCIf+9aeP5rA+vvN+kdMOAIDINc8Ns7Ng9e0kHAZ77WijvpzVZbHQcwgAQJDnjpvlZAHrG/LuGaOVI7cdbTRawPPOO4cAgNLTOf+mpdjrzSa1CD1IofZ72mlpwcIho5UBAKW3yXOzPFvQes946n2DS+P/jklxBqWETGHEPIcAgNI77LlZ7ihovSc89b7FpfH/UezfpTjLDIZMYcQKKQCA0rvnuFFq71pLQev9yBMS7nJpyIuAMPUiR/XZEVCfvK+tHDJNU1HKIP+JAsDCGHX88n1Z4Hr3eW48D0p+XZxL/JFQhD8gfOuHa10WEQ4JhwBQZr557G4WuO4nPDeexyW+LjZXXBf6WPkPKcajWN98nhMFOHeEQwDAvOyU8r6c71v941NJrwldReR9RTscEP+I9vM5qduhEoQNwiEAYF5Oe375rip4CHLVfaqk18QdSV87+YmjrZ7kpG4XpDiDawiHhEMAWBADUu6es7eem09rya6HPRV1fyPRiiKzznmCdB7e1fO9Z7qPcEg4BICy++z4xXu/BPW/5bn5bCvRtbDSlC9xvX+Ysi7xc9961FtzUMeHUvyecsIhAGBeYcD1i/fPErTBXk8b7C/R9fBU3OtK64hk13uHp3JQx4+O4//ArwQAQNn5gtHmErTBYk/guVSSa+GkhPUYD8v8l1nUeQTPy9xH1o2gj73LOjIfAIAglyT/75DVg2sy7DI8tlofn2+tr45SbnN8ttfRVpMB+9J3OF/Hn9/T4HqulXKuBAQAQLDHkv/Rp/Xgmt7kS8Hrrr13byv+INjg+bxv+h/f929K895ndfWUfy/RH0MAAFhNOW6WF0vUDjqljevR8uoC171y9O6xgM/re4euR7MnHN89EH9m3JSlTairq9fzNr8OAABlt17cPUC7S9Yed6Q4g1KWSTS5eYfnc2eltqUC/5bq11neJNFj52aOAHe9PvA7vxIAAGV3UIqxVm69bHK0x90c1UNHmFf2guoj46MpnztV8RkdwVtNT94Vzx8WWxKf13f9ZqdM6m1Su+gjY1tP+Wt+HQAA4O4p+6ekbfKPpT0+5+T4tzrO6TuJVsPpMaVf5r5rt77K/fjm0RszpTP+rL7nNxH/+/OMts1hfh0AACDySpi+JanH0SYbc3D8d6X6SYR31bAf7YX7WuV+tHdyeRPbxrZs3rgwEAUAAO+ggjJP6TFqaZPeHBz7/SoD28F57OtqFfvRnsM1GT2vJ/h1AACAexk0HTRQ5p6UPWLvYcq6U4FhTd9JPDDPfekI7h8B+9JH8hua3C4bxN6bSa8hAADGccfNvJ/mkZeSzxHcOmfhP+J/H7CrTvs74NmXjmrOwlrF1yzHt5dLHQCAyANZmEeNRbHR0jbPc3Ds+sqA9iDqlDLaC6wjdHXQia6brI9QW+u8Px2Z/DDex+y+dBm9noy0h47CTuvhfMZlDgDAT2Nif9zYRvP8320Jm6YF2XY+5RxqWFxD0wAAEFkm9l7DIZrnPzqydiKljYZpmtxYIem9hn/SNAAA/LRHeKQcyja1TQ9Nkwtpvb+PaBYAAOa6ZAk8+q5YC80TFDB0lCuP37MtbdJrfZ1iOU0DAMBcw5ZweJ2mSbVE0ufIu0HTZFZbHOCTUzRtoGkAAJjLNfl1J81jpYMXvqS02XaaJpPSJgPfTbMAAPAr2/uGTOvh1y3RaO7kyh8raZpM+TPl+j5CswAAkM42PUs3TRNkf0rb6aTTvKuZDbryT7Jn/DTNAgBAOl0m7Isl3CDcMWFVmSzS1yK+Js7LKZoFAFAWbVL9aNkdkt5ruJXmrNrRlHbspVmapl2iNZx5lAwAKB0Ncm8rboDjEq1vGyJtybwBmrRm2u48wmy+30z5JHNHJTMPJQCgFDrjG19a759vJOaqlCCj8xquplnnRd9xSz7KPEmzNDQYjle0vfYebqJZAABlMST2lU2ee757WRjBuVDWmfIu0bZ/0SwN+WOp8lGyzt+5gmYBAJTJpCMcfnV8T3sHpxKfH6Q560rf/+xLtPEVmmXBdMvcHtsLNAkAgHA4t9x3fG8g8dnXwtJvC2V/IrToKOZWmqWu/pCf802OCdMwAQBK7KkjHG62fCc57coHYdLmhbYyDoWz73WupUnqRqdjmh2QdZM/cgAAZbfdEQ7TJmE+nPjMK4JhQ+lgFZZsW5j/Dph+CQCA2EVLOLxuymKJelb0Mdtg4ue3458DAACgYPSdq89i70VMrn6yjSYDAAD4zzKJOtxuFalSOsjhkETvtulL+TpYRUck6ztu+m6iTl3DfG8AAAA/LTXlvCk/5OfYAAAAAJSMDmA8Z8o3+XVBEAAAAJTEElPOyq+rmREOAQAASkQH4Z425Yu4x2YQDgEAAApMx2SckvCBu4RDAAAyoF2iuXjvSbRq1+ygSl0jvZr5eNdLtHSpvkemKyfpOvf7ad5S0vmeT1YRCgmHAAA0ma7k1RsHONfN+mng9i44tsFE+eWh8zsfN2W8ylBIOAQAoEl0Prn38Y34k0SLNOg0bKOOG/ZGzzb7PTf8SzR7KUKhLhE8Fp/zGVP+lmjRjyumvCAcAgCQXfqod1XKvw9YbtgXHdvqC7jh82i5+N7Kz6WBT5iyIuUzdwiHAADky1rLDful5fNn4p+/MaVDosEHe00ZqfiuvrfYQtMWnk5k3en5zErCIQAA+TOScsOeSQl42yuC4bKU7eijaN41RNJbwiEAAPly2XLT3lHxGe0BmojLapoMVXhIOAQAIF96LDftkxWfeRb/266CtoH2kt6wlH1cIvMySDgEACBf2iw37Qfxz0/E//tWgdug1RFebnCJEA4BACibtLkPdd66NRJNkD0eh0jCIQiHAACUwD3LjXt2rrqegtefcEg4BAAAFQ47bt6PSlB/wiHhEAAAVNhouXHrlDZrCYcgHAIAUD5TKTfuoZLUnXBIOAQAAAmPU27cHwmHhEPCIQAA5dQr6Y+VWwmHIBwCAFA+tsmwdxMOQTgEAKB8Dlpu3ucJhyAcAgAwP7r+8AFT7pryxJSvEg34mJafk0oPmHLclBUZON5V8TGm3byfEA5BOAQAoHoa8k6b8tpzM0wWDY1nm3zsTzzHt4hwCMIhAABhdIk5XXd4OnHTG5ao93B5RQA5Et8M026SzVq7+Hi8/wlTzliObQvhEIRDAADcNPRdlWhEb+XN7oMp3Y7vnXDcKHc0uA7rJHrMPTvwpMNyXCcIhyAcAgBgt0+inrbkjU7fI2zzfHel40b5oIF10EfFr+L9Xqv4929NPi7CIeEQAIDcWGrK/TqEiCzcKM/H+9R3JFsq/n0g5bi+Eg5BOAQAYC59BPuuTgHCdqOcblBdNsf7+xHXq5Ltsfc6zzZbCIcgHAIAyqJL7FO9PKxyW6sdN8rJBtRliSnv4/0dcgTHZDno2OaxeJuLCYcgHAIAim6n/By0kSxvxP+OYdJ+x41ypAH1uRXvq9/yc30XcSrl2Posn++MP9+b43NMOCQcAgAQHAynxT7/37oatjnguFFeX+D6zK6C8lGi9ydthlKO7WPK5zQY66P2t5LfXkPCIeEQAIAgv4u9x1DL6Rq2qY+UZxzb7JrH8eo7fzqZtj7mvmxKe+Ln3XF9dP++eQvPWo5va+Jzj+Ltbcr5uSYcEg4BAHDSYPXFcUN7XeN2ry/ANm3bnomDzS6JBpnMBt1TAdvqshzjqERT8ayIQ2jo9giHhEPCIQAgt3TAxhvPDa2WnrL14u413D7P454S/1J99wO3tcgTjmfLYEHOOeGQcAgAgNXdOgWsZPgYdWzzTh2O2xcOn0p1081c9mzvRRykCYcgHAIACmuf50amPX9ra9hun2ObukpJPQZzXHPsY6CGfejygBOW7T2T6kdpEw4Jh4RDAECuLDPls+dG1l/Ddi84tqdzA66sYx3OSTR6WHsR9R3DYVMOzGN7ayQauTwZF+0tPNLAc7Jd/I+2i1JuEw4BAMiW6wE38GrfNex1bOtNnYNhEREOCYcAADRFh7gHi2j5p4rt6SPce45t6UjfNpqdcEg4JBwCAPJ5A9MS+jhVexdto511LePjNDfhkHBIOAQAZFdHwI1bV0nxDejQARw6KMTWA6m9he00N+GQcEg4BABk282AG/c9x/d10MYVsa+moo+ju2hmwiHhkHAIAMi+VnEvkTdbdiS+pyObD5vy3PGdx4RCwiHhkHAIAMiXQwE37U/xZ/Xxs74vqJNJ2x4df5Bo6hoeH+fvjwTmOSQcAgDw3/rArjJuypi4J7HWQLiJ5iQcgnAIAMgvXT94Wqp79KeTSw/HgWGvKUtpRsIhCIcAgGLoDgiD30w5acoeU9bFgRKEQxAOAQAFdDIgHN6imQiHNA/hEABQDv0B4XAvzUQ4pHkIhwCAchgOCIcdNBPhkOYhHAIAyuFbQDhsoZkIhzQP4RAAUA5TAeEQhEPCIeEQAFASM4RDEA4JhwAAzKLnEIRDwiEAAP8Jeedw5QLte7kpPZwCwiHhkHAIAMiOR9KcqWw6TfkYb7+b00A4JBwCAJANVwLC4Z0677Mnvhnqtp8Lo6EJh8U3RDgEAOTFtoBwqGsvr6rT/nortjsirMtMOCyHd4RDAECejAUExP557mO1KX9XbG/UlBU0PeGwBJaIf1YA/TlrlgMAMiNkfWUtZ2vc/jGZO/DlJcGQcFgiRwL/+9pGUwEAskJ7LEYDb2B9Eo0yDqE3u5HE9/XdqzaanHBYEnqtfwj8b+spzQUAyJK1pnwNvIn9MOW6KbsTQa81DoR/pYTNmfjfQTgsC50Cajjwv6nKdubxMgAgM7ZUERCrKdp7uIHmJRyWwLL4j6Yb8R9Rtfz3olM8nTdlR3xOAABoqnaJ3gmsRyh8b8ohmpRwWGBbTfkc/1E1JfX/w+rfeLtf4/3so8kBAM2ioc43/YZt2puHEs1lyOMxwmHRbV+gQGgrf9DkAIBm22zKOYlWeBg3ZVKingwtOgJ5NP7ZRYkepzGhNeEQAAAAhEMAAAAQDgEAAFDYcDhlKddoHtj8Dz5PMi5Bwa7eAAABA3RFWHRNYXRoTUwAPG1hdGggeG1sbnM9Imh0dHA6Ly93d3cudzMub3JnLzE5OTgvTWF0aC9NYXRoTUwiPjxtc3R5bGUgbWF0aHNpemU9IjE2cHgiPjxtaT5mPC9taT48bWZlbmNlZD48bWk+eDwvbWk+PC9tZmVuY2VkPjxtbz49PC9tbz48bWZyYWM+PG1zdXA+PG1pPmU8L21pPjxtaT54PC9taT48L21zdXA+PG1yb3c+PG1zdXA+PG1pPmU8L21pPjxtaT54PC9taT48L21zdXA+PG1vPis8L21vPjxtbj4xPC9tbj48L21yb3c+PC9tZnJhYz48L21zdHlsZT48L21hdGg+GyhsPgAAAABJRU5ErkJggg==\&quot;,\&quot;slideId\&quot;:383,\&quot;accessibleText\&quot;:\&quot;f open parentheses x close parentheses equals fraction numerator e to the power of x over denominator e to the power of x plus 1 end fraction\&quot;,\&quot;imageHeight\&quot;:24.216216216216218},{\&quot;mathml\&quot;:\&quot;&lt;math style=\\\&quot;font-family:stix;font-size:16px;\\\&quot; xmlns=\\\&quot;http://www.w3.org/1998/Math/MathML\\\&quot;&gt;&lt;mstyle mathsize=\\\&quot;16px\\\&quot;&gt;&lt;mfrac&gt;&lt;mrow&gt;&lt;mi&gt;a&lt;/mi&gt;&lt;msup&gt;&lt;mi&gt;e&lt;/mi&gt;&lt;mrow&gt;&lt;mi&gt;&amp;#x3BB;&lt;/mi&gt;&lt;mi&gt;x&lt;/mi&gt;&lt;/mrow&gt;&lt;/msup&gt;&lt;mo&gt;+&lt;/mo&gt;&lt;mi&gt;b&lt;/mi&gt;&lt;/mrow&gt;&lt;mrow&gt;&lt;mi&gt;c&lt;/mi&gt;&lt;msup&gt;&lt;mi&gt;e&lt;/mi&gt;&lt;mrow&gt;&lt;mi&gt;&amp;#x3BC;&lt;/mi&gt;&lt;mi&gt;x&lt;/mi&gt;&lt;/mrow&gt;&lt;/msup&gt;&lt;mo&gt;+&lt;/mo&gt;&lt;mi&gt;d&lt;/mi&gt;&lt;/mrow&gt;&lt;/mfrac&gt;&lt;/mstyle&gt;&lt;/math&gt;\&quot;,\&quot;base64Image\&quot;:\&quot;iVBORw0KGgoAAAANSUhEUgAAAYwAAAD0CAYAAACIPxFSAAAACXBIWXMAAA7EAAAOxAGVKw4bAAAABGJhU0UAAACZSfe5fgAAH21JREFUeNrtnQ+ElU0XwI+VJIkkSRJJkiSSJFmRJMmKJEkSSZIkkiRJJHkliSRZSSRJkkiS5BWvJPmsSJIkkZVkraXvHneunm7P/HmeZ+bu/fP7Md7va++dmTv/zsw5Z86IAKRlXS09qaWRWvpcS0dpEgAAaOZYLf3KSVdpGgAAaLDDIiwaaRNNBAAAs2rpu0dgvKKZAADgskdYNNJSmgoAoHeZXUtjRiD8mxEKK2vpQ5PAOERzAQD0LseNMHhYSxOb/rYwI0w03aK5AAB6lyFzkphq+fs9wY4BANDzLDaCYLPjM7syAuMHTQYA0JscrqU3ns+szgiMEZoMAKA3WSN147aLyRmBMUaTAQCAjT5OGNCFY3oGzQCQBgQGdKpgUDvdQC2drKWbUnfy0JPyF5oHIK3A+E5TQJuhruBLjVDYW0tXaulOLX2UP13CmxMu4gCJBcYwTQFtxB0Ji1CQl/bSfABpjvWNSfaR5oA24lQt/a+WvtXSz4ICYxHNBxCfrJfUA5oD2nxzo55/7zzC4itNBZCGRZmJdpfmgA5gr0dg3KSJANKwITPRbkTMd67Ub5Ffl3rIEVUpqBfW01qaWSAf9YIZlLp9ZVTqXjBb6baeZrtHYOyhiQDS8ETivby3vJZOm0XdNaEfBeZ30pHHKrquZznpGV8LaSKA+BxvmmhnSuYzrZbemjw+Sd27RdUCr6X82xs3PYvCGbqvZ7ntGBefaB6A+KzMmWw7K+SnaqJZBSb3KUdeg+L3gkEt1bsMO8bFIM0DEBc9EXzImWybE5Q13zKxX1g+f9T8/Y1RLUw09XqZ+a7aQSbQjT3JQjYSAO1xpF+fqLyXOWWN5Sz6azPCYlpOPqrGwnbR27g8pMYs4wYASrLbMeEWJCrzrKW8dZnPqOfUF5Nm001QcLOj6T+aByDucd51YzaVmmeTpbyDmc88Nv+2oUvbXtv2oiVtYWgG0ecZv6dpIoA4qC0gz2tpVNJHqp0i7gBxB8z/v9zl7W9b6C4yPINYLW77xRqaCCAOF3Mm2DP5HWYhdTiFvLsZGrtqntk1fjSCBYEBNlz3L36aEwgAVCRPJaQnCvVg+iHFLtOV5bploj83/93UAyc8BEY1njna8A7NA1CdWeb00DzBjpi/N94UuJ24Hrsck/1+D/QDAqMak8X9/sU+mgigOk9yJternEXsWuJ6LBW7K+R8BAZ42CyEAwFIynHLAt14K2COtNbDZCSnPvd6pC8QGNW44mi/DzQPQDVWiD8kx7rMv+9oQZ0e5NTnPQIDgRHAW0f7XaN5AMpjC/2hr5dl71pkjeGbW1Cv05YTz0QEBjiYJ2511GaaCKA8tywTa2XT57LvCrTiwpztAt9GBAY4cEUn0A3HVJoIIO7kOp/z2QPS2ktPtodvTiAwoMQGSNO/NE93od4xR0yn6+UtvWAzav6rN48vSV3f3owaZneayaQ+/Goc/WC+t36cfovGONomdZ3pQ6k/Tj+S+T16+UzdU/fX0oxxqN8CyQ+doHaCvEtxlzOfSV3fWaa98ib9QwQGOPjuaLtTgXlMl7prt74qqV6CP8y8HTX56z2kf6R+mxxajHbOMfE/1t4cJiIbafKu47NzW/hbdCE9bAbZrwJpxLRBKxck24NF6yzfuZH5zKTE9Xvoaatuv6WLwCjHCs886/d8f6HZcI4WmLs8A9xCQXEmZ5c7ZnbeW80uvbE4zDGLceNimd76bRhlbUHGXrXot8wzO/DmgfbUnDKmZxaC3Y5dUKviI12Q4h4kWaGccsHeb8rQSLRHLfVcgcCAHI5JuXAgugE6K+7Lfr50V7o7XM24steicrgi/nDVc4w6p6HPXuboxLMtEHr/5Ay0d57dzAFHndclrrPNmPw5I9jyyLq5tkJNtlHsD+AcQGBADk8c7Xbbsdl7U0FQNNtIEBoRUd30Y8kPLFdEH9hvvvdtHBffLWYXnDcwfYNmpkfdloqZkh/6I8Td8G1igaG7v//kb6P7cIvbCIHRmUzwnBD25nxnpWM+VDlpQATWWRZYDRJWxojasBPYOnw0kepE3fJuRJjMtgH3fRx2YCGxoYYDVVKHpJzr6wn5rUbM3v/IewTnGwIDmhjwLOTND36tkr9Vwzo/djRpOWaYzeGjAkJjG91RDdspQDuhrAH1qqfTUgSp00E3FGki/3IIuhTY9LvfzMnDR9ZOZPNln2HqX9QzbbnJ90fOxD4g5V786+R3vBEYxbngaLPmCAFLm4SFOoCE2MV2BAqMt3RHec5ZGvWpVPO2OeLptIORf8dqsbt6Fj2Gzha3cS42KxzH9V2BeWQN+msdp4TRgov15Iy6a6dDmDSn7Y4895o8J3XonEFgFGfI0WZXM59Ttfhn+fPOURFNxNFAocEDTSW4KHZXtKoPsJ/wdNiSiL9jvdg9sdRgVtTQtdVR75eR+8AW+qPouxY+YTzD7NqKBghs3O+4afm7Tua8QISDls8vMp/v5Cc4ERjFmOVZCwYy7fpC3HYNH32O+ZRNF+iWOCcL1YXPi5D/JUdnxXwRbr3Y/bJHAlQjedxu4UCz2VtU/VPkjkp20c5zV77nOCXY2J5RGbhCNtyTsECEU8xm5H8dfLpAYBTHpSoay2zosmvG7grlnQoQGI/plnAOBkj7qgw6yrgZqYyV4n5I/nCJPGeL25sj5u1RV1ydoiq74ZyFa6o5WdzMbAYawQFVLaV2E1XXnc0RTv2mbcfErz+22V9WNX3uvslvWYfPHwRGMW462uuZ+UzWnfx4xfI2BgiM73RLGBukNaGFXbe7Y4Tfnitul7uylwIvJMgzj+yTqjFi6jwImCSnHb9zzCx2Oj4OZATxoYCyV1vKU2PlTCO07hbID4HRXXxztNdJMz4aczmGS/b0gLkwSreELVK2W8xqaJoWsaz3js6aXTFvNcT6LvOU2cUu9pwu1kZccF45BnIZNZrvGP5V/rz4NxIwqW4Elt0nYf7y3fJWMwIjnGWeMaFagoYK+K3EuVjXh8CI04ivEu/6JaPusC28MVzarkVa6JoXgdcS5slRlfOOcsoexxdKmGExVGA8kmLeVGc9+T03gh6B0VscFrfH4UDmhBtTVekTGD/pGjdnpHVhhfsdZVWNx7TFMxDKvivtsrnoDedYRtp1HpVXlcuMtrsv+wsKrdslfq+eXr6I3cDYTSEZEBjhuAJVqk3rk8R/VjjkhMFTsA6WehovdrA4VziQKi9qTZM/fbRjGdRPivuSz8wO6ecJZqc/bHZQOiFXOT6vp5khc9rQzzeCMZZFvevumbx+mlPF7hb+/rUSN4xEO6crHTIeXZFlG6fcdxL3pcYp0jvq0SS8ktbeuL7jKK+KneRCwEAoeqw97cjrTQcJC0BgtBsbAn/L2sjlrgso8xLTJZ99Et847DsOjkh8L6OF4g9vXES1piqX60I4ZAQGAiMV/wT8jgcJyg0JEbKF6fI3kz0qnCcJynRJ9/OJTi1FL/ssE7uXlbq67mfoIDAQGEk1G420KEG51wLKncV0+ZvDLT4KihnItvI2VThdhLjJ+Qy1043QGnOcKuYybBAYCIzKzAz4DTcTlf3WU+4rpsrfqMHpi7Q2YqOWOSx276Wyhq1LAYPvuuP7aozVUCg/Haos3v9FYCAw4rE14DcsTFDugoByjzFV/ma3p9EOJyhzm7j98MswUdzhP2yPMalxfZe4X/l6gKBAYCAwknDTU/+Hico9FtB2aBFyeC7uuwopvH+eSvznWHcGDIBPGdWV2h8eOdRO6sJ3kkEDFeAehh+f+3t/onJfj5Og6mh8x7IUkRp9dz02lsz3boDA0CdkXSGN/zNCYhlDAxAYyVnsma9DicpdGbBW9NM9f+N7i2JfgjKve040ZV5YUxfd0YJH9RFz0tGJq5cEpzIcAIHRUg565miqAJQ3POW+oGvy+c/TcHNafKIpa7/oDxAQw2aADph69NH9gMAYV+5J69Xhc8R/T4tX9nKY6mm0dwnKvOUp81yinUqM2FQACIx4+LQCjxKVe96zTtxn2OazWcq7n5bBZ7uocv/iZkDem+lyQGC0DT5PtRSxxeZ4hJR6Wc5j2OZzqsUd9lL80WPLhrV+KuPjyw2AwCjHac9aMD1Bmdc9a8RBhqwdXwiN9RHLakSl1QuCtgt7ryvkPxwgMCbQ5YDAaBtc9tNnCcpb5VkfnjBc3fjit8R6VS/7ep8rwGEVG0PIq3AACIz2wGc/PRG5PLWXuF7e1I0s0aY9/PB0Wl+kCdMQTPrwkOtRoypRIX1eDwgMQGC0D75wILFj1x0Xt/prFUO1+q48Bo1okI03eC9L+fe7p3DCAARGV3DNs4DHdHlf5tlQbmeYhpF6gT0kvy/ILTH/9tpxJHShBngN67HA8vcQG0aqI6ca5zYxnACBEcwncUdbiMVUcUekPcIQDccXqK+Kl0L2yLnH/NtkR1m3HHk13H9/ij1kx30ZH7dajdH/XgglAAiMUHxPEAxGLMsVLugkw7MYHyVNTCfdbTd8nS81/XvRiLjrM3m5FvxzAQLjauT209/TMOarhwVeWIDA8LPfM08PRCrnpBC2PCo+t9oLJfLcJX8GLszqIl1+1xty8urPnIKOe8pdI2EPJ8V6PSv7W14KcagAgRFr3RmIUMZeR/67GJbl8MWDVy+qUL2/7q7PexZR10BpNmivzuzeQ4+oHyT9y11qmH8mf94dmcFQAgRGEH3iV4VXjeNke+bgqxAjqhIhoTqeits7SVGXtKyP85BlEXWpwLInkc2ZQfW4gKonJJ5UleOo7lqyxvUXCAtAYBRitaR1TrE9Na0vZc5hOFbnZUAHqlFX9Y7Zh4T0f+9o2m033sC1LaIu19dBcxS91nRKmVLgt/SJ/1GUbHmhRv01Oe10r2DdAIGBwKg7wPjmZpl5pd/JC/uh7rQnhMjU0Yj5VKWeBly3w4vk9b+Su3e9Vf4tsAxVuamdZmPTIJ1ohMSRHAE0JrjiAQKjLNsC5uXyEmvYe8kPL7KIIRifKxGExZmAckYC86pqF1hRQGgUSXrKWMJwAQRGpfZ4JnG8GVW99UjyX+nbwtBLh9oIHpRcRNV2sTKwnBcSZjOJEcNqbmB5IUkv/uxkmAACI1qbnBV3mPHbtbTOfLbBTKMNOCP5l/F0Q7cd9VPrOC7hz5yqoNhVsHMOiDscwKkEnb3T7DiKCgltB730s4kBCAiMJKgW4aiE2VFt6bPUvTOXMdTGB5XiR8xR77tRI6nHkl7lv2OESpXOOWh2B418VfDopbvUj5YsN3XX3/DRlD1ikno+vTZ/O2V2MVzCAwRG61AHlM3m9KCu7/+aeTmSWSvULVYjOgyajSD2CQBAYAAAAAIDgQEAAFaBMWJJ52keAAAAAAAAAAAAAAAAAAAAAAAAAAAAAAAAAAAAAAAAAAAAAAAAAAAAAAAAAAAAAAAAAAAAAAAAAAAAAAAAAAAAAAAAAAAAAAAAAAAAAAAAAAAAAAAAAAAAAAAAAAAAAAAAAAAAAAAAAAAAAAAAAAAAAACADuMXiUQikbouITBIJBKJhMAgkUgkEgKDRCKRSAgMEolEIiEwSCQSiYTAAAAAAAAAAAAAAAAAAAAAAAAAAAAAAAAAAAAAAAAAAAAAAAAAAAAAAAAAAAAAAAAAAAAAAAAAAAAAAAAAAAAAAAAAAAAAAAAAAAAAAAAAAAAAAAAAAAAAAAAAAAAAAAAAAAAAAAAAAAAAAAAAAAAAAAAAAAAAAAAAAAAAAAAAAAAAAAAAAAAAAACA7mQGTQAAAFn6amlpLW2ppXO1dKeWftTSr1paR/MAAPQWk2tpTS0N1NLuWrpiBMPbWhozwiEvTafpAAB6gz0egeBKr2k+AIDeYWMtvaylb7U0UlBgXKT5AAB6l4kZIeITGAM0FwAALPEIC1VjTaGZoFdZVEs7ctLsEnnNraVdtXS9ll7V0k9z3H9aSzML5LO4lgZrabiWRmtpqJa20lXQAiZ5BMYLmgg6jTtmIc6mtyXzuinVvECW19Jps6i7JtqjwPxOOvJYRddDYiZ7xvFZmgg6iT7JN9INlszvu5TzAplmhJR+/pMRYjfNd22TbWlJ4dVIZ+h+SMwazxjcSBNBJ7HSMpC3lchruSWvC4HfVzXRrJx/v23J95Qjr0HxGxtRS0Fq9onbfjGBJoJO4ohlMM8pkdcxSeMFMl+K6X+Pmr+/qaWFUvdY2Sx/eqw8ZbJCC7jlEBjPaB7oNO7lDOT3JfN6YtlFTYxQz5eBO7S1GWExLScfVWNhu4BW8d0hME7RPNBJxLRfTJD8m66xdlFnLZMuG4NHPae+mDSb7oVxZrm4VaLEj4KOwma/KKPbH0i8i9pkyf9g5jOPzb9t6NL+UqF80ZK2MJzbjmMOYTFqNmwAHYPNflFmd37RkteaSHWdYsn/lvn7AfP/L3dxf00Uwkt0Ek+kuls4QNsQ037xtgW7qLy7GR9raZ7UL/V9lO6+NYvA6Bx0HLqCER6niaCTiGm/WGCZFPci1/m6pZzn5r+burzPEBidw2Zx2y9W0ETQSaySePaL45a8DkWu8y7HBLzfA32GwOgcrjr66gfNA52GzX4xq8RJ5YMlr2WR67xU7Beg5iMwoI345OirmzQPdBp59ot3JfLZYpkUw4nqnadGu9cjfYbA6AwWilsdtYsmgk4ipv3iZYt3UQ8knqEegQEpOOQRGNwRgo4ilv1io2NS7ElU99OS7jY5AgNi8NDRT0M0D3QasewXrkiyqWwKtgt8vRD1E4HR/ujlylFHP12giaDTuBdh57PbfO9faa2KaLtlIp5AYEAbMCBuddQmmqh1qDFpZy1dk7ob5VepX9hSia46eX2A/a7UH81Z3CZ1Vn3lNlPnh/L7kfhR+X3ZTMN376+lGS2oj81+cbVAHnop6bPU7z88lXhvafiYZdovbyI+RGBARHQubjXzVkPODGfmrQYU1Fvc6k7eHODyorjDgRAhOTF6KeyM2bX+Kph0MVs6ToPtsNSfFS1SXx2QxxLXzWa/KBKL6Jz8Dp7WyncmHnrarttj8yAw0m+mdhlhMBY4ZzXQ5ZJMHm8dn31ME6djpWWB+Gwmh96knJlZJHQyqR67Wa+uHb+nRXXWEBWX5W8d5lNzypieqetusYc+ThkPyWa/CD3dNO5CXKmlvVLtOdYi7M9M0KPSm7dnERhpmGQ2eJ9z2vU/qQe4XJpZa1TTcV7+VMFq38z3CJcjNHV85hu1Up6OfXvALnKmpbN2JqyzLpD/5OxK9F5Dv+N7B6T1oY+r2C90UrwxaqHpkh9c7XWCOusp86f8Nm7b/NwPIDCgILou5F2yeyH+d1Oy9ordjg1UqousPc8h+Vu/PmbUNH0FFpe8ztIFJ4X/8xaz620uT+0SvkB4Mx2D61aiI3ee/eJK4PfPZibHdMux/XyCOv+Xk/dwi9oMgdGdzJV8+9tPs/CHci4z3+86+ucbTR53h/5Y8vWDRV9Hc12aORuxzlNr6UaEyWur6/cE7VzFftGwVzQeRNojrfECOWHyVXtQ1mB4uwcnJQIjDjukHs+puQ31pLGkYF6zMvPV5U5LOJBIqG4wLxbRZ3NaKIorBv2biCqSoUgT1+VRERub/WJhwG7sqzmdNPrkkYRfoNst5V7ea7xY9iNnLNjUeb4x08leKgiMakwwp+m89vsgxe8hNXgrfuP4dpq/Ousk3/Cr/1ZG32dTk2Q9aaqyWuyunXcL5jXbUdefCdr7nqUs1y3paUbQZo12ky3t/MSyIdDfUjT+/+TMRNzpECZFJuZek+ckBEZPajGeid3TaV6FvO8HCIxZdEE1NjmOcGVv7W7zdFrVRXi9/Da+5p1eij7es9VR15eR29tmv/jlOIZPyUyy55l/t8X6bxYKM8zO7X8ldvaXPUf5ovGwFpnPn+aE0XPMMmPQtiZUNUb7BMYbuqAaGxwngTMV8t3h6bgHFYXFqOPkUkZ9dltaF0JglaOskzmfV4N8w9isJ6o5mb+dt+Sztmlxe2b6ueiEbNzmVnfFqQVPTO8tgm/ILBqTOnjeIDDKCQvXHa4Yd4Yeetad83RDtYXLtkt/JdUuX831qKTK+umvdNRZ0+ESec721HV15HY/4ihL67HfnAImmv/9VeyG7PsBqq27FmGkZRwzfz9r+ixLv2nrsYD+Omapx6qc+pYRXAiMzkZPuG9bsJB/8wiMjXRF+QX9q2PRWhKhjCOWE8COBHVuCLkyXEiQpxTcjYekPNuD7cLhAnMSaey4ngT87jGz2Omp80BGMIe81rfaUo/X5oQ0IyO4DnXB/EFghDMlc0K2jZFYDhAjQjiQJIP9VYtUMLrDVG+IG2bBm1syHzW8vpH4l3EWe04XayO3fZ9nUNvSJUt+owHf/SD5t8dD6nGjwO/6GpDfnS6aQwiM6hskHb+LIpUz2TP2HtEV5XAF5VK3yeltWOdrkRa25knvCgt+NcHvWGWZNGWEhfJO/PF15pfYjTUmWJEd2VlPfs/NpEZg9A7HS5yay7LBU9ZhuqM4azyNeqoN67zFU+ey70gPOvLUI3QKo2yemu6M5ZSjwnu3J78dnqO+60R33vHd2yV+/3TJv2nfCPY2pYvmEQLDT79n3g5FVhHt9pS3lC4pPsjfeY6HM9qsznr34LNnIJS5uXnSkZ8a52Ym+j15Rmo9kmssnPdm1//W7NZDw6dsMrv3nyZpmIV9Eua0cNxM3JHMd7dV+H3zjAqiUZfnAUIvJmulnH2oE9OVNl5rdN5+9NR/Q+QyrzvK+sryX5xjng682oZ1vhAwcYraLk6L2087lbDIs18wkBEY3Sgwrnjq/iRBmUMSV2Xd06jE/+7pxJVtVueF4o+F/2+B/CZ5diF3E6tNVglxbRAY3S8wViXY5PmY6SlvG1Mj7uniXRvW+U7AwAtVdywTu5eV2gr2t+D35Nkv9jA0ERhdJjB8j5Wl8Fby2S+mMzWKqUK+eBr0nzY8XfgmzKj4DbM6UM47Tip6qpjbot9ks18AAqNbBMb2gHr3JyjX5br7kmlRjE0Bnbiuzep8KaDO1x3fV+Orxsf/6VBlrW7h78mzXwwzNBEYXSYwhjx1TnERdrK4XdPPMi2KcStgp95ObzBPFHf4D5uQUztN4x1gVwyr1ePwm/L0urcYmgiMLhIYAwF13jcO6qi1TItiO1vfxbAnbVbnnQED71NGdaX2h0cOtZPaZ062UPWUx9EWTR5o3aaGexh/8jRgYzo1QbnPxR0Vu4/hGo7vol477lTuBtRZfbw/iPvinQqJdglyl/eK4RKGJwKjS5gfMGfvJih3qfRGKJpx3dk2px1tVN+QE1FeQMOnZqJuTrSLqbq4NJ9+fjA0ERhdxImAeZripbvr0noVWFdzM6AjN7RRffsD6qvG4oNS15ku6IAjZ55ul/sXCIxu4qX4w/dMi1ym7wmFkCePoYl/AxbgeW1U34MB9b3cBUJ7L0MTgdElzAyYsylcW69K590ta3u+B3RmO718FnIi2txB7a/qsTwV22yGJgKjS9gSMGdjhx0KiQJxhWFanLGAzmwnngbUt5OOmXm3u58zLBEYXcR5ab394n5AmQMM0+4XGMMB9e2UV7P0dPGZgYzA6HJCQvjEvAuxOaC8MfnzmWIIJORVNeqbhgEzmbKJR+gRGN3GUMCcjRXLKeS5g19GUwE9sGPvtBMRIDB6XWD8CJizsTwZb8vvC3mu8k4wRMvxOKAzF3PCAEBglGS0RXN2n/y+lPvaU95qhmg5rsv4eB3puxLq0qtRcIt4YYWciFI9cKTH5k0MGUBgtJ1WoN8IJk2+290h4UD0pclbgp3jL3YFdGZsvboKi4a3U9E4VSHeDykEnIYZfy/pwi8DAqNbCQkUOqvi3Pxm8tHIFRs8Zd0LXBOfMYz/Zl5AZ76PWJ4apZ5n8i1q7Donrffp1lPF94yAm8CwAQRGMK8k3SZP1eVfmhb4Q56yDjvyW2c+owJoDsM4nxfSmvAgqip6memQMo8DhQRLHK24Y8mSfd9b6z6V4QIIjELckDSBB9UO8dV8/0tmzvsu966x5KdPUDcM9KieHYS8gvW/ijvrFVIPOd7QIVYxOn0IqG/VWEyzzY6lkZ8a0WYwVACBUZg9EhYktEjkaD1FNGwjY03ryXMp7vW5VH6rtc4wfP28kXRhzo9lOndEqr/edzBwAB4rmb/Gccoa118gLACBUUmzEGL41g2lL26dhvxvjn/XfEvcF+6o2eC9KiMsCPoZyLLATr1VQC0zYE4mje9+dxwHi9Anfre5RhqUcDuJ1q05qqYayKYwPACBUYlrgfNV1wi9I5EN76NvaeireXkvZR7MKcvnxnvGrCG6jh2R3676esVgEkM3nN2Bnar6wlPmGJg93ukufKPU9f7vm77zQeI+CDQ/syvwJdVLXjB1m9I0qdeYQdMsgMbMvwMgMKozW8ICnRZJeyxljZXI66HU3/6GEuqY2G8L302k0llRQGgUSS+F1+4AgRGbLZHmpxq6XWrt4YL5DQr3LSrRn3NCKJP0mdRtieuqj6S8iDQQ30r9vXAABEYatklYtAbXHQqfB2So+uuH8O5M1AF/SMI8kpqTGtD3S2vvK+hCP1SirqPmBKRudDwGDwiM9Kg7/ZOC8/SJhF+YDVFXXzebTUik+tGr8rfNLvyH2SWMmP+tF3PUu+CglLtbEZPlpq53zAnnZ6auelR9bf6mNpiNwiU8QGCMF0vNPLxv5mbzmnLDnADKLOz6NLOqmr6bPPW/D6Rul0RQAAACAwAAEBgAANDFAmPEkngkC0rzf3HsZ/GPjLFyAAABQXRFWHRNYXRoTUwAPG1hdGggeG1sbnM9Imh0dHA6Ly93d3cudzMub3JnLzE5OTgvTWF0aC9NYXRoTUwiPjxtc3R5bGUgbWF0aHNpemU9IjE2cHgiPjxtZnJhYz48bXJvdz48bWk+YTwvbWk+PG1zdXA+PG1pPmU8L21pPjxtcm93PjxtaT4mI3gzQkI7PC9taT48bWk+eDwvbWk+PC9tcm93PjwvbXN1cD48bW8+KzwvbW8+PG1pPmI8L21pPjwvbXJvdz48bXJvdz48bWk+YzwvbWk+PG1zdXA+PG1pPmU8L21pPjxtcm93PjxtaT4mI3gzQkM7PC9taT48bWk+eDwvbWk+PC9tcm93PjwvbXN1cD48bW8+KzwvbW8+PG1pPmQ8L21pPjwvbXJvdz48L21mcmFjPjwvbXN0eWxlPjwvbWF0aD49GaRZAAAAAElFTkSuQmCC\&quot;,\&quot;slideId\&quot;:383,\&quot;accessibleText\&quot;:\&quot;fraction numerator a e to the power of lambda x end exponent plus b over denominator c e to the power of mu x end exponent plus d end fraction\&quot;,\&quot;imageHeight\&quot;:26.37837837837838},{\&quot;mathml\&quot;:\&quot;&lt;math style=\\\&quot;font-family:stix;font-size:16px;\\\&quot; xmlns=\\\&quot;http://www.w3.org/1998/Math/MathML\\\&quot;&gt;&lt;mstyle mathsize=\\\&quot;16px\\\&quot;&gt;&lt;mo&gt;-&lt;/mo&gt;&lt;mn&gt;2&lt;/mn&gt;&lt;mo&gt;-&lt;/mo&gt;&lt;mfrac&gt;&lt;mn&gt;1&lt;/mn&gt;&lt;mi&gt;x&lt;/mi&gt;&lt;/mfrac&gt;&lt;/mstyle&gt;&lt;/math&gt;\&quot;,\&quot;base64Image\&quot;:\&quot;iVBORw0KGgoAAAANSUhEUgAAAV4AAADWCAYAAACZv+obAAAACXBIWXMAAA7EAAAOxAGVKw4bAAAABGJhU0UAAACNUy1tAwAACcxJREFUeNrt3XGkVdkeB/AlSXJFkiQjRkaSREZGRiIZSa5LkidjxMgYSeafMXKNzH/JGGMYScaTSEbyjOiPMZLEk5Ekw0jyJJGRkSR6a9n7aN8z5+69z7n7nG77fD78yL3nnnXvWud87dZZe60QAN4ey2Idj/WjrgAYrqWxpmP9HetVrKe6BGA4JmIdi/VXHrivBC/AcCyJ9VWsJ12BK3gBGrY41hexHs8SuIIXoCGLYh2N9bAicAUvwBwtjHWkj8AVvAADWhDr81gP+gxcwQswQOAeinU/D9CXsa7GOhXrRKxrghegWXfy4PxvrMOxVvR4zGnBC9CcdBPE+orHrBS8AG/uyljwAozIRcELMFo/C14AwQsgeAEQvACCFwDBCyB4ARC8AIIXQPACIHgBBC8AghdA8AIgeAEEL4DgFbwAghdA8AIgeAEELwCCF0DwAghewQsgeAEELwCCF0DwAiB4AQQvgOAVvACCF0DwAiB4AQQvAIIXQPACCF7BCyB4AQQvAIIXQPACIHgBBC+A4BW8AIIXoEUuCV6A0boreAFGZ0mslxXBm76/QFcBNONgReh2aruuApi7iVh/1gzeK7oLYG5WxvqtZuh26vtgygGgL8ti7c4D9O8+Q7dT92JNx9oZa5EuBZhpa6yHsZ7Eej5g0FbV8/z5Uzt7dTkw7nYMKWxnqwO6HAAAAAAAAACAdtoc63Css7F+DdlaxWexXoRs7WJagJ5ut0x7mZ6INRksKAfo2+pYX8d6EAZbx/giD+JtuhKg3NL8qvVFaG4x+bVYm3QtwD9tm8MVblWlfUyndTHAa5+E6k2gm6h0tMpi3Q2Mu8/CaO9jvxxroW4HxtWeEYdup37S9cA4Whuyw/t6BeMfsb4J2dKwtFF0cdPntFRsfaypWN+FbF/SQcL3E0MAjJsbPcLwdsi20OtX+mDuep/Bm9YDLzcMwLg41CMIvwtzP84kPe+zPsL3hKEAxkE6xvpxVwAeb/D5P8ivZusEbwrpCUMCtN2XXeF3bghtpCOw6y5PO2hIgDZLUwnFmyTuDfGKc7pm8F4wLECbdS8f2znEttLqh/s1gvepYQHa7OdC4F0cQXtHa1712s0MaKV0t1hn85s0/7puBG2uCPXmercbHqCNJsObuXPsRo3g3WV4gDY6WQi6dSNs97TgBcbVb+H1JjWj9GmN4P3I8ABtdCZkR/TsHHG7e2sE7wbDA9CcyVC9SfoC3QQwuuC9o4sAmjUV7M0LMFIHKoJ3ny4CaNbxUH4MvDPYABp2riR4z+oegObdKQnebboHoFkTJaF7U/cANK9sRcOk7gFo3plZQveGrgFoXtqGcrbj49/XPQDN+3iW0D2tawCG43qP0H0Ua7muAWje1lmudnfrGoDhuNYjdH/ULQDD0Ws3srRm14GWdLxSjRWEJbHudb0wHsdao2sQvIKX4TgR/rnJuROEEbxvQfCeanlHtfW/3L0+UDs4T343rynBK3i9SVpnWaz7XX/n1/Po9/OaEryC15ukdS52/Y2n5tnv5zUleAWvN0mrHOv6+87Pw9/Rawq8SVpjd9ffdslrymsKwetNMjybw8xNcC6HbGMcrymvKQSvN8kQpHW5Dwt/09Uwv89O85oC3morYv1ZeNOnzXAmdAvAcKRlY78XQjf9225jAEOSrmqLm9/cza9+ARiCNId4pRC66WaJVboFYDgWhGyZWCd0/xfrHd0CMDznwswTJN7TJQDDU1yG9STWRl0CMDzFLR7TjRJbRtRumjs+ELIpDoCxMV0I3WexPhxh2+fzdjcbBmBcHCmE7otYO0fY9t683VuGARgXn4SZt6LuGWHb74ZsHjm1e9hQAONgqit094+w7eJtyOkqe5nhANpuV8jOR+uE7qcjbHtjmLn3wznDAbRdOozyWSH4jg65vbRaYW2sfSE7ueJl15X2DkMCtNkHYeaeum+67hkSoM3Sf/GfhPm1r+wxwwK0Vfqv/qMw/zb0XmNogDZaHbKNbuZb6F4xNEAbdZ8eMZ9qn+EB2iadFHFrnoZummu2NwPQKinUboT5e1jjt4YIaJtFYX6fkrvBEAEAAAAAAAAAAAAAAAAAAAAAAAAAAAAAAAAAAAAAAAAAAAAAAAAAAEC7LYi1LdZ0rAuxHsR6FutFrCux1szx+dNzn4v1JH/OR7FOxlqu64FxsjDWVB6If8d6VVL3Yk0M0MbKWL+UPO/tWIsNBdB2H8Y6nV/Rvuqjvuqznc35lW3V8x4xJEBb7Y31Z4/ge14zeO/30dYHsf6q+bxnDQ3QVh+HbH71YqzPY20J2dxuyKcRjtcIyS012lkXsrnculfSghdorfRB1sKKx5yvCMnpip9fkV8Z9zOF8ZmhAcbZpoqQvFLys+nq+deux67Jv56ulE/3eL6bwYdrAOGPkuB9Xpie6HaixvRBmob4NmRL1r4Mg62UAGid7yuuejf1+JmPCt+/pAsB+jNVEbz7ux6f5nU7y8Zuu4oF6N/SiuA90/X4/+RfTzdhvKf7AAZztyR4bxYe93Hh6wd1G8Dg/l0SvC9DtixtVXi9XvcXXQYwNwcqpht2FKYYnsZarcsA5mZDqF7P2/n357oLoBl1NtG5qZsAmnOxRvBu0k0AzTlWEbqndBFAs3ZVBO8eXQTQrEUhWzo2W/B+qosAmvd7SfD+pHsAmneqJHhv6R6A5u0L5fO8S3URQLMOBR+wAYzMOyG7HbgseE/qJoDmXAvVN1Bc000AzSjePFG2pKyzUxkAc/B+IWzTVEPVTmUf6TKAwS0JMw+7TMf8pMMtX4TBj3wHoETxCPbiXgyXS4L3sm4DGMxkIUzToZWLC98r2zCn7Mh3AGaxMtbjMPuhldtD+TzvVl0I0J/iiRIHenw/rVwom+c9qgsB6jtSCNCzJY/7rSR4L9Rsa23IPoxbrNuBcZXOVnueh2dazTBR8thvSoL3WY220jaTnd3OJnU9MI7SVeed8PoDso0Vj6/aGL3q53+ocVUN0Go/FULzUI3Hp3nesrvYDpf87P78MQ+CHc2AllkWsjvJ1lU87qtCYJ7v4/mvhv73bdgcXp9YvN0QAW3yWZi58iBNI/Q6nudo4TH3+rwCPVEx3bCl6/Hpw7SH+fe+MURAm2wtCcO7sb4I2d655wpfT/swbOiznR0VwXs/1vr8sVOxHuVf/9UQAW1zJlRv4dhduwZoJ92h9qTPdtJV9XJDBLTN2T7D8F9zaOtkH+2kK953DQ/QRkdrBmGaA94/x7ZWh+y24qq20tzuRkMDtFVak3s9VM+/fthQe/sr2kqrH1YZFqDtFuZXvmlZV1q+lW6KSB+gpX0Y0hrbRQ23l1YwXMzb6LSVbh1+6w7A/D/waidVLEf7/wAAAKF0RVh0TWF0aE1MADxtYXRoIHhtbG5zPSJodHRwOi8vd3d3LnczLm9yZy8xOTk4L01hdGgvTWF0aE1MIj48bXN0eWxlIG1hdGhzaXplPSIxNnB4Ij48bW8+LTwvbW8+PG1uPjI8L21uPjxtbz4tPC9tbz48bWZyYWM+PG1uPjE8L21uPjxtaT54PC9taT48L21mcmFjPjwvbXN0eWxlPjwvbWF0aD5z8jM4AAAAAElFTkSuQmCC\&quot;,\&quot;slideId\&quot;:386,\&quot;accessibleText\&quot;:\&quot;negative 2 minus 1 over x\&quot;,\&quot;imageHeight\&quot;:23.135135135135137},{\&quot;mathml\&quot;:\&quot;&lt;math style=\\\&quot;font-family:stix;font-size:16px;\\\&quot; xmlns=\\\&quot;http://www.w3.org/1998/Math/MathML\\\&quot;&gt;&lt;mstyle mathsize=\\\&quot;16px\\\&quot;&gt;&lt;mfrac&gt;&lt;mn&gt;1&lt;/mn&gt;&lt;mi&gt;x&lt;/mi&gt;&lt;/mfrac&gt;&lt;/mstyle&gt;&lt;/math&gt;\&quot;,\&quot;base64Image\&quot;:\&quot;iVBORw0KGgoAAAANSUhEUgAAAGgAAADWCAYAAAA93MekAAAACXBIWXMAAA7EAAAOxAGVKw4bAAAABGJhU0UAAACNUy1tAwAABQpJREFUeNrt3W9kVXEcx/GfmUkykmSSSJIkI5lMMiZJkpFMpgeRycxMTzLZg/RspgcTmSRJZDLJxB4kmZ5kkiSRpAdJTGZmZty+P/d77ex27+/P3e45d933iy9z77nn8P3snPM7555zrjH/r+1St6TuGdSUZqlhqQWpnNQ8LakN26RuSv3RYHIEVBu2Sg1JzRUFQ0AZ2yJ1Xep3mWAIKCNNUoNSPz3BEFDKGqUGIoIhoJQ0SPVJ/YgMhoBSCKZX6rs2ekXqjdS41IjUDAFl65M2+J1Uv9TOEtPcJ6Ds2IPNQ55pdhHQ5lnTCKhGTRJQbXtGQAQEAiIgEBAIiIBAQAREQAQEAiIgEBAIiIBAQAQEAgIBERAIiIAIiIBAQAQEAgIBERAIiIBAQCAgAgIBERABERAIiIBAQCAgAgIBERABERAIiIBQNc8JqLZ9JqDaZZ86v+IJyL7fQKuyccWEPfm3g1alz/6YxtfAgKZpV7rs035fm7gHnI+xqasu+4NNZ7XRC6ayp9B/M/nHPZ8y+d+AwDq0m/zvNNifnVmqMBBfLen87XIu0PI4nVUKpVz10HIAAAAAAAAAAAAAAAAAAAAAAAAAAAAAAADApPvUj/+9CIiAKAIiIAIiICq9gAAAAAAAAAAAAAAAAAAAAAAAAAAAAAAAAAAAAAAAAAAAwGbXIHVSalhqQuqH1KLUstS01N51zt/O+4nUnM7zl9So1A5aX16jVJc2bsG4n0H9TWpbBcvYJTXlmO9HqS1EsdYJqfu6hsQ8KHwocjlHdU3xzXeASPIuSH0t0aClwIC+RyzruNSfwPk+Jpq8y7r9n5Tqk2rTfY/RzdetgGa2BSznoO5rcgQUZ4fud1yeepo57Pn8Tl3TYjad14gmXKunmdOekeCromn36uttut8rnt8sg4R4XxwBLSU2i8VGAjZbdvN3R4fyNyocGda9Mc9a1FriM6cT7z+nhdXV5Qmou8R+51fiuIa1osqaPQE9KJr+hb5uD3YP0L50fHYENFs0dC+8foW2peeRI6AVHa63JI53pmhZuno8m7nOxKZtXmo3LUvX4YDjocLffbQrGyEnU2dpU3YmAwJqpU3ZuekJZ5wWZeuMJ6BztChbTTqkLhfQVVqUvfeOgB7SnuyNOwL6QHuyd9GzH2qmRdnqZaBQu/aY/GkcV0CjtCk7MwEHqjO0KfuDVNdQu3BmGyk6lgjFbuJ8Z7ZP07L0bDVrLxqxX2/bi0SWTeWXYmEDJS+NSp5re+kI6CVtS8d5U/6idteJU9elWNgg9i6E36b8xR8dnv1QOy2sruQ3pD0l3m/07IcGaWH1DJiwC9lfOwKaCFzWfh1UcLlvoMNm9fYTO3pzXXR42xHQYsCy7NcXhbPj52m9n/0v/pTY0R/xTO/7As/3+buG202iPEw0tzdg+kbPWYV+x2e7dRp772tdnwHfrkf2Bz3TDSUa+zRi/m9M/Hm5o2b1CqGOeg7nWtFIy26+Sn0tPWjW3hwc8x89YuLuwLODgp/63u16Dqfd0TR7nfV1k//u5kni9XkdJMToNP77WA/ptPYuicJdD6/qfX/ywMTddpjTnX4se8ZgLnI5di2t++chPI5s2qV1LGs0Yjl2DdrHeGztfsVVy+bfG7Bi7Tb+B1/kdN9zhGhWj2neBuwfTmzQ8ro9y7KjvRZi+fc4ZVCHu4t68GkHAtN6jNK0wcuzI7ZJXUZhWRNmE15I8hdku8Pqmc8y9QAAAIN0RVh0TWF0aE1MADxtYXRoIHhtbG5zPSJodHRwOi8vd3d3LnczLm9yZy8xOTk4L01hdGgvTWF0aE1MIj48bXN0eWxlIG1hdGhzaXplPSIxNnB4Ij48bWZyYWM+PG1uPjE8L21uPjxtaT54PC9taT48L21mcmFjPjwvbXN0eWxlPjwvbWF0aD7dA/JBAAAAAElFTkSuQmCC\&quot;,\&quot;slideId\&quot;:386,\&quot;accessibleText\&quot;:\&quot;1 over x\&quot;,\&quot;imageHeight\&quot;:23.135135135135137},{\&quot;mathml\&quot;:\&quot;&lt;math style=\\\&quot;font-family:stix;font-size:16px;\\\&quot; xmlns=\\\&quot;http://www.w3.org/1998/Math/MathML\\\&quot;&gt;&lt;mstyle mathsize=\\\&quot;16px\\\&quot;&gt;&lt;mi&gt;x&lt;/mi&gt;&lt;/mstyle&gt;&lt;/math&gt;\&quot;,\&quot;base64Image\&quot;:\&quot;iVBORw0KGgoAAAANSUhEUgAAADUAAAAtCAYAAAAOYyOGAAAACXBIWXMAAA7EAAAOxAGVKw4bAAAABGJhU0UAAAAs8vz+fQAAAxJJREFUeNrdWk1kXFEUPmpEVYSKqogKVRUVMUSNiqiQRXQRESpGRRelIqJidFNRWVR2MbqobiIiIkLMYkRFmEVUjO5GVUWVqsqiokSNijHC67mcp7evM+fc+96b5t18fIw3993zvrn3/LxzByA6LiDvIheQBeQh8gRZR5aQPRHnV3NvIo9pziNkHtkJMSOFnCBjv5Aew6/I9hA2riJ3mHk/Ii/GIWYIuUIr4Vlw3tLOAK2INO9cFDH3kV8aTFozFPXNwtYd5E/DeTeiiHpI+7mInEVmyJeAttYLgwfIGNjpJd/x/oeoTvIjDlvCAywI91+hFbXZ1jPQYqSFBygJEXQvMLaHrmfIj4PzVeIKFBI+M6Jq2pYNYslgS6mt+ZLSxrOQETUUXgmrlW5wz6j2/TYkEBOCqGwDPzrS8k57EkV1CKJWA+Pf0HWVwG9CgvGJEVUJpAn/+iNIONYZUaeUGrq0fLQDDmBK2IIj2rarIrtdENVnkK/8z7PgEEwK3go4hqKBqLRrop4LgpbBQdwTRI25KKqNwnczUY/BUbxnRK25KmqZEfXBVVGTgl91uChq+rwFi2tUAnGi8q6JKhsk37KriffUoGJPPG5rQqoGFfto0gVdCjRestRoqUdom505VprUdruMqN0kCxqH5o17rrjl2mZnCnU68YNpoAwLfjWYRFH6m+xUg+9Tgl/lkiZoDsya9W8ZUQVDWzcosLS01dwHf45yVNTjGpGLjKgTw1cZv+ofb5Ug9WsdaM7eH/GlUbr/NcRwdCNhTXugaYPxKaG6eMLcm6Uxh2Eq+8uU4XuFcfPaw2xZzL8fog4c0DpTw7aCZgIR6qDJK3cO/j6gtvnllsDupFEFhu/03aKtoEHGkOqLP6V3n03tepUChQ1GQD4XvkVj1emJfxqyF8Y/VsHuSNIjx7eFqhyOLe2o3RDq/xIbloYeRAgweQs7aqWuhzWUMzRSh38PzWzRDfKfSTzypf4ohlTOeWew34diSgdZwZaKkl1xGErRipUphNYoGJQoh7TFnOdUpCuSDd9WIa5mzG99xEwHv+r3lAAAAGp0RVh0TWF0aE1MADxtYXRoIHhtbG5zPSJodHRwOi8vd3d3LnczLm9yZy8xOTk4L01hdGgvTWF0aE1MIj48bXN0eWxlIG1hdGhzaXplPSIxNnB4Ij48bWk+eDwvbWk+PC9tc3R5bGU+PC9tYXRoPi6gFi4AAAAASUVORK5CYII=\&quot;,\&quot;slideId\&quot;:386,\&quot;accessibleText\&quot;:\&quot;x\&quot;,\&quot;imageHeight\&quot;:4.864864864864865},{\&quot;mathml\&quot;:\&quot;&lt;math style=\\\&quot;font-family:stix;font-size:16px;\\\&quot; xmlns=\\\&quot;http://www.w3.org/1998/Math/MathML\\\&quot;&gt;&lt;mstyle mathsize=\\\&quot;16px\\\&quot;&gt;&lt;mn&gt;2&lt;/mn&gt;&lt;mo&gt;-&lt;/mo&gt;&lt;mfrac&gt;&lt;mn&gt;1&lt;/mn&gt;&lt;mi&gt;x&lt;/mi&gt;&lt;/mfrac&gt;&lt;/mstyle&gt;&lt;/math&gt;\&quot;,\&quot;base64Image\&quot;:\&quot;iVBORw0KGgoAAAANSUhEUgAAAQQAAADWCAYAAAA3ifyaAAAACXBIWXMAAA7EAAAOxAGVKw4bAAAABGJhU0UAAACNUy1tAwAACVZJREFUeNrt3W+kVVkfB/BlJEkiSZIRIyNJIiNJRiRJkkjySBJJkmTejOQa6V0yxhhGkjwSySN5jOhFRjLikZEkQ5I8ksgYSRI9az1nH+3OnLv3Prd799n37M+HH9e95551rXX39+y/a4UATIZ5sU7G+llXQHvNjTUW61Ws97H+0iXQPnNinYj1ZxYE7wUCtM/sWMdjvewJAoEALTIr1jexXowTBAIBWmBmrGOxnpUEgUCAETYj1tEBgkAgwAj6LNbhWE8HDAKBACMWBAdjPck27HexbsU6G+t0rNsCAdrjQbZB/yfWkVgL+rzmnECAdkg3Fy0vec1CgQD025MQCEC4KhCArn8JBEAgAAIBEAiAQAAEAiAQAIEACARAIAACARAIgEAABAIgEACBAAgEQCAAAgEQCIBAAAQCIBAAgQAIBEAgAAJBIIBAEAggEAQCIBAAgQAIBEAgAAIBEAiAQAAEAiAQAIEACARAIAACARAIgEAABAIgEIAGuyYQgK6HAgFIZsd6VxII6eef6SoYfftLwqBbG3QVjLY5sR5VDIQbugtG18JYv1YMg2796NABRse8WFuzDfvVgGHQrcexxmJtijVTl8L0sS7Ws1gvY72ZYACU1Zvs/VM7O3U5NNfGKQqB8WqPLgcAAAAAAOi1OtaRWBdj3Qyda62vY70NnWuv6caOdNtnepb8dKztwY0aMFIWx/ou1tMwseuwb7OA+FpXwvQ1N/uUfxsm7yaN27FW6VqYXr7+hD2CskrPkY/pYpge9oXyySEmo9IUVbN0NzTXoVDvfd7XY83Q7dA822oOg25d0PXQLEtDZ9LIfhvsH7FOhc4lxDSBRH4yiHRJcXmsHbF+CJ3nwicSCvsMATTHnT4b6f3QeVR0UOmE5G8DBkK6n2G+YYDhO9hnA/0hfPq0UOl9Xw8QCqcNBQxXmm76Rc+GeXIS339t9ulfJRBSeMwxJDA83/ZslJemoI00VXXVy5j7DQkMRzokyN989HgKP6HHKgbCFcMCw9F7mXHTFLaVrkY8qRAIlseCIcmvbnu1hvaOVdxL8HQk1CzdHdh9aCkd3y+roc0FFc8lWB4LarY9DOdOwTsVAmGL4YF6ncltgMtqbPecQIDm6a5fd73mdg9UCITNhgfqdT50pjrbVHO7OysEwgrDA+2wPZRPnmIlXRAI/68HugjaY0cwNwKQ2VMSCLt0EbTHyVA8Xbs5FqFFLhUEwkXdA+3yoCAQLOQCLTKnIAzu6h5ol6IrDNt1D7TL+XHC4I6ugXZJj1uPN837V7oH2mXvOGFwTtdA+/Rbp+F5sBYDtM66cfYOtuoaaJ/bfcLgZ90C7dPv6cZ0z4GJVOl6ryatGi2tCtW7+GtaJWqJbQCB0L5AOB3+PvmJGZURCC0MhH4nEpuyTNvZEf+nmCkQBEKTzAt/X6Xpuwb9fQJBIAiEGl3t+SPPNuzvEwgCQSDU5ETPH3i5gX+jQIAabO35x7zW0L9TIMAUWx0+fngpLQAzQyAIBNon3VfwLPcPeSs0e25EgQBTJK3o/Cj3z5geYpqjW6B90uXF33NhkL729CK0UNoLyD+09DDbWwBaJh2j3siFQboJaZFugfZJC7Fey4XBf2N9rlugnfILraQZj77UJdBO+ct1L2Ot1CXQTvlHmdMNSGtqajedm9iTHaoADTCWC4PXsdbX2PblrN3VhgGG72j4eHXmTTW2vTNr955hgOHbFz6+JXZbjW1/ETrnKVK7RwwFDFfvOoy7a2w7fzt02iuZZzhgeLaEzvyH3TA4UGPbK8PHz0ZcMhwwPGkS1Ne5DfLYFLeXrh4sjbUrdGZaetezZ7LRkMBwrA3jL8g6jHpsSGA40q76y9Cs5/pPGBaoX9plfx6aN9GHBV2gZotD5wGlpoXBDUMD9eqd7ahJtcvwQH3SzEb3GhoG6VyGZxegJmljuxOaO0no94YI6jMzNHvW4BWGCAAAAAAAAAAAAAAAAAAAAAAAAAAAAAAAAAAAAAAA6pFWQf861lisK7Gexnod622sG7GWfOL7p/e+FOtl9p7PY52JNV/XQzPMiLUj21BfheJVyB/HmjOBNhbG+qXgfe/HmmUoYHjWxzqX7QG8H6COD9jO6mxPoOx9jxoSqN/OWI/6bJBvKgbCkwHaWhvrz4rve9HQQP32ZsfvV2MdjrUmO3cQssOBkxU23jUV2lmWnSt4LxCgueZn5w2KXC7ZeMdKfn9BticxyKHIIUMDzbSqZOO9UfC7aW/jZs9rl2TfX5Odt+h9v7vBSUVotD8KAuFN7jCj1+kKhwHpcOL70Lm0+W2Y2JULoEY/luwlrOrzO5tzP7+mC2F07CgJhN19zht0Ly/e96kPo2VuSSCc73n9v7Pvp5ubvtR9MHoeFgTC3dzr9ua+v1+3wWj6Z0EgvAudy5eLwof7DX7RZTC69pQcNmzMHSr8FWuxLoPRtSKU34/Q/fqw7oLRV+Xhp7u6CdrhaoVAWKWboB1OlITBWV0E7bGlJBC26SJoj5mhc4lxvEA4oIugXX4vCIQLugfa5WxBINzTPdAuu0rOI8zVRdAeB4MTi0D0eejcllwUCGd0E7TD7VB+Y9Jt3QSjL39TUtGlx+6Tj8CI+ioXAumQoezJx826DEbT7PDxJKtpurQ0qerbMPGp2YFpKj9Vev5ZhesFgXBdt8Ho2R7GX4S16EGnoqnZgWkordL8Iow/WeqGkvMI63QhjI78DEh7+vx8Rsl5hGO6EEbD0VBt4dVfCwLhSsW2lobOSUjLt0EDrQgfloNPVxeKFlk5VRAIryu0lR6n7j49uV3XQ7OkT+kH4cOJwZUlry+bMKXs938Kln+HxrqQ25gPVnh9Oo9QdNfikYLf3Z295mnwhCTUZl7o3Dm4rOR1x3Mb8uUB3v9WGPy5htXhwwzOGwwR1ONQ+PhKQDoc6DfN2bHcax4P+Il9uuSwYU3P69NJxGfZz04ZIqjHuoKNNK3T+E3ozF1wKff99JzCigHb2VgSCE9iLc9em1aR7q4KfdMQQX3Oh/JHlXtrywTaSXckvhywnbQXMt8QQX0uDriR/uMT2jozQDtpD+ELwwP1OlZxA03nGHZ/YltpYddXFdpK5w5WGhqoX7qn4LcKx/frJ6m93SVtpasRiwwLDM+MbE8hXf5Ll/nSzUbpxGF6TiHdIzBzkttLVxSuZm1020q3ME+7iVf/BwJlo1G/UK3nAAAAl3RFWHRNYXRoTUwAPG1hdGggeG1sbnM9Imh0dHA6Ly93d3cudzMub3JnLzE5OTgvTWF0aC9NYXRoTUwiPjxtc3R5bGUgbWF0aHNpemU9IjE2cHgiPjxtbj4yPC9tbj48bW8+LTwvbW8+PG1mcmFjPjxtbj4xPC9tbj48bWk+eDwvbWk+PC9tZnJhYz48L21zdHlsZT48L21hdGg+aBirbAAAAABJRU5ErkJggg==\&quot;,\&quot;slideId\&quot;:386,\&quot;accessibleText\&quot;:\&quot;2 minus 1 over x\&quot;,\&quot;imageHeight\&quot;:23.135135135135137},{\&quot;mathml\&quot;:\&quot;&lt;math style=\\\&quot;font-family:stix;font-size:16px;\\\&quot; xmlns=\\\&quot;http://www.w3.org/1998/Math/MathML\\\&quot;&gt;&lt;mstyle mathsize=\\\&quot;16px\\\&quot;&gt;&lt;mn&gt;2&lt;/mn&gt;&lt;mo&gt;+&lt;/mo&gt;&lt;mfrac&gt;&lt;mn&gt;1&lt;/mn&gt;&lt;mi&gt;x&lt;/mi&gt;&lt;/mfrac&gt;&lt;/mstyle&gt;&lt;/math&gt;\&quot;,\&quot;base64Image\&quot;:\&quot;iVBORw0KGgoAAAANSUhEUgAAAQQAAADWCAYAAAA3ifyaAAAACXBIWXMAAA7EAAAOxAGVKw4bAAAABGJhU0UAAACNUy1tAwAACbJJREFUeNrt3X/kVfcfB/C3JJlEksxMzEwmiUySSSTJTCLJV5KRJEn2zyQfk/2XZPJlksxXIvOVfE30x8xk4iuTSUaSfGVGZpIk+r7f7rk63d17zrmfPp177jmPBy8+Pp/7ue/PfZ9znp/z8/0OAZgLS2KdiPWNroDuWhxrJtbjWC9i/aVLoHsWxToe688sCF4IBOiet2Idi/VoIAgEAnTIwlifx/pjRBAIBOiABbGOxnpYEgQCAVpsfqwjYwSBQIAWmhfrUKwHYwaBQICWBcGBWPezDft5rJ9inY11MtZ1gQDdcTvboP8b63CsZUNec04gQDekm4s+LHnNcoEADNuTEAhAuCwQgL5/CwRAIAACARAIgEAABAIgEACBAAgEQCAAAgEQCIBAAAQCIBAAgQAIBEAgAAIBEAiAQAAEAiAQAIEACARAIAACQSCAQBAIIBAEAiAQAIEACARAIAACARAIgEAABAIgEACBAAgEQCAAAgEQCIBAAAQCIBCABrsiEIC+OwIBSN6K9bwkENLP5+kqaL/PSsKgX5t0FbTbolh3KwbCNd0F7bU81o8Vw6BfZxw6QHssifVJtmE/HjMM+nUv1kysLbEW6FKYHhtiPYz1KNbTWQZAWT3N3j+1s1OXQ3NtfkMhMKr26HIAAAAAAIBBa2MdjnUh1g+hd631SaxnoXftNd3YkW77TM+Sn4y1PbhRA1rlnVhfxnoQZncd9lkWEBt1JUyvxdl/+Wdh7m7SuB5rja6F6bLxNfYIyio9Rz6ji2E67Avlg0PMRaUhqhbqbmiug6He+7yvxpqv26F5Pq05DPr1ra6HZnk/9AaNHLbB/hbrq9C7hJgGkMgPBpEuKX4Ya0esr0PvufDZhMI+iwCa48aQjfTX0HtUdFzphOTPYwZCup9hqcUAk3dgyAb6dXj9YaHS+z4ZIxROWhQwWWm46T8GNswTc/j+67P//lUCIYXHIosEJueLgY3y4htoIw1VXfUy5mcWCUxGOiTI33x07w3+h56pGAjftaBf02XUMyPK+Ho01uBlxi1vsK10NeJ+hUBow/RYC0LxkN3QSPnZbS/X0N7RinsJCwQC1L9b239oKR3fr6yhzWUVzyVsEghQr+1hMncK3qgQCNsEAtTrVG4lXVlju+cEAjRPf/66qzW3u79CIGwVCFCv86E31NmWmtvdWSEQVgkE6N65i1GDp8wTCCAQUt1uwWcUCFDRjtD+sREEAlS0pyQQdgkE6I4ToXi49oUCAbrjYsHGcqEln1EgQEW3CzaWjQIBumNRwYZys0WfUyBABUVXGLYLBOiW8yM2khst+5wCAUqkx61HDfP+kUCAbtk7YgM518LPKhCgxLB5Gn4P7ZyLQSBAgQ0jNo5PWvp5BQIUuD5kw/imxZ9XIMAIw55uvBmmfyBVgTB3Xqg5q0ZLs0INTv6aZola0fIVXCAIBIEwxMnw98FPNnVgBRcIAkEgDBh2InHS07Rt7tCKcVYgCISmWBL+PkvTlw34uwSCQBAIE3C5oSunQBAIAqFmxwf+wEsN+tsEAtTok4GV8krD/j6BADVZG159eClNADNfIAgEuifdV/AwtzL+FJo5NqJAgDcszeh8N7cipoeYFnW8T9yHQCely4u/5Fb29PVS3SIQ6J60F5B/aOlOtreAQKCDK/y13EqebkJ6W7cIBLonTcR6JbeC/y/Wu7pFINBN+YlW0ohHH+gSgUA3nc2t2I9irdYlAoFuyj/KnG5AWldTu+ncxJ7sUEUgQAPM5FboJ7E+rrHtS1m7awUCTN6R8OrszFtqbHtn1u4thwwwefsGVuZPa2z7vew8RWr3sECAyRqch3F3jW3nb4dOeyVLBAJMzrbQG/+wvxLvr7Ht1eHVZyMuTmH/CQRaIw2C+iS3Ah99w+2lqwfvx9oVeiMtPR/YgDYLBJiM9WH0hKyTqHtT2o8CgamXdtUfhWY9039cIED90i7776F5g3ysEAhQr3dC7wGlpoXBtSnuU4HAVBoc7ahJtUsgQH3SyEa3GhoG6VzGPIEA9Ugb243Q3AFCT095/woEWrPCNqFWCQSgC4ErEEAgCAQQCAIBBEKspyPqtO4BAAAAAAAAAAAAAAAAAAAAAAAAAAAAAAAAoC5pFvSNsWZifRfrQawnsZ7FuhZrxWu+f3rvi7EeZe/5e6xTsZbqemiG+bF2ZBvq41A8C/m9WItm0cbyWN8XvO+vsRZaFDA5H8c6l+0BvBijjo3ZztpsT6DsfY9YJFC/nbHuDtkgn1YMhPtjtLU+1p8V3/eCRQP125sdv1+OdSjWuuzcQcgOB05U2HjXVWhnZXau4IVAgOZamp03KHKpZOOdKfn9ZdmexDiHIgctGmimNSUb77WC3017Gz8MvHZF9v112XmLwfe7GZxUhEb7rSAQnuYOMwadrHAYkA4nTofepc0vwuyuXAA1OlOyl7BmyO9szf38ii6E9thREgi7h5w36F9e/NV/fWiXxSWBcH7g9f/Jvp9ubvpA90H73CkIhJu51+3Nff8z3Qbt9K+CQHgeepcv3w4v7zf4XpdBe+0pOWzYnDtU+CvWO7oM2mtVKL8fof/1Id0F7Vfl4aebugm64XKFQFijm6AbjpeEwVldBN2xrSQQPtVF0B0LQu8S46hA2K+LoFt+KQiEb3UPdMvZgkC4pXugW3aVnEdYrIugOw4EJxaB6N3Quy25KBBO6Sbohuuh/Mak67oJ2i9/U1LRpcf+k49AS32UC4F0yFD25ONWXQbt9FZ4dZDVNFxaGlT1WZj90OzAlMoPlZ5/VuFqQSBc1W3QPtvD6ElYix50KhqaHZhCaZbmP8LowVI3lZxH2KALoT3yIyDtGfLz+SXnEY7qQmiHI6HaxKs/FgTCdxXbej/0TkKavg0aaFV4OR18urpQNMnKVwWB8KRCW+lx6v7Tk9t1PTRL+i99O7w8Mbi65PVlA6aU/f4/g+nfobG+zW3MByq8Pp1HKLpr8XDB7+7OXvMgeEISarMk9O4cXFnyumO5DfnSGO//Uxj/uYa14eUIzpssIqjHwfDqlYB0ODBsmLOjudfcG/M/9smSw4Z1A69PJxEfZj/7yiKCemwo2EjTPI2fh97YBRdz30/PKawas53NJYFwP9aH2WvTLNL9WaF/sIigPudD+aPKg7VtFu2kOxIfjdlO2gtZahFBfS6MuZH+4zXaOjVGO2kP4T2LB+p1tOIGms4x7H7NttLEro8rtJXOHay2aKB+6Z6Cnysc3388R+3tLmkrXY1422KByZmf7Smky3/pMl+62SidOEzPKaR7BBbMcXvpisLlrI1+W+kW5qkbePX/EMINKyaJSLgAAACXdEVYdE1hdGhNTAA8bWF0aCB4bWxucz0iaHR0cDovL3d3dy53My5vcmcvMTk5OC9NYXRoL01hdGhNTCI+PG1zdHlsZSBtYXRoc2l6ZT0iMTZweCI+PG1uPjI8L21uPjxtbz4rPC9tbz48bWZyYWM+PG1uPjE8L21uPjxtaT54PC9taT48L21mcmFjPjwvbXN0eWxlPjwvbWF0aD475kY0AAAAAElFTkSuQmCC\&quot;,\&quot;slideId\&quot;:386,\&quot;accessibleText\&quot;:\&quot;2 plus 1 over x\&quot;,\&quot;imageHeight\&quot;:23.135135135135137},{\&quot;mathml\&quot;:\&quot;&lt;math style=\\\&quot;font-family:stix;font-size:16px;\\\&quot; xmlns=\\\&quot;http://www.w3.org/1998/Math/MathML\\\&quot;&gt;&lt;mstyle mathsize=\\\&quot;16px\\\&quot;&gt;&lt;mo&gt;-&lt;/mo&gt;&lt;mn&gt;2&lt;/mn&gt;&lt;mo&gt;+&lt;/mo&gt;&lt;mfrac&gt;&lt;mn&gt;1&lt;/mn&gt;&lt;mi&gt;x&lt;/mi&gt;&lt;/mfrac&gt;&lt;/mstyle&gt;&lt;/math&gt;\&quot;,\&quot;base64Image\&quot;:\&quot;iVBORw0KGgoAAAANSUhEUgAAAV4AAADWCAYAAACZv+obAAAACXBIWXMAAA7EAAAOxAGVKw4bAAAABGJhU0UAAACNUy1tAwAACihJREFUeNrt3XGkVvcfB/CvJMkVSTKZmJlMEplMkkgmM4kkP5mJZCbJ/pnJNem/JDNjksxPLpnJ/Ez0x8xk4iczScYk+UkiM5Mk+n2/zrk69+l5zjnPc8/z3Oee5/Xiw9x77vne8z3r7dzv8z3fbwgAi8eqWKdifaMrAIZrZazpWP/EehHrb10CMBxTsU7G+isP3BeCF2A4VsT6PNbjjsAVvAANWx7r01iPegSu4AVoyLJYJ2I9qAhcwQswT0tjHe8jcAUvwICWxPok1v0+A1fwAgwQuEdj3csD9HmsX2Kdj3Um1nXBC9Cs23lw/jfWsVhruhxzQfACNCe9BPF2xTFrBS/Awj0ZC16AEbkieAFG63vBCyB4AQQvAIIXQPACIHgBBC8AghdA8AIIXgAEL4DgBUDwAgheAAQvgOAFELyCF0DwAgheAAQvgOAFQPACCF4AwSt4AQQvgOAFQPACCF4ABC+A4AUQvIIXQPACCF4ABC+A4AVA8AIIXgDBK3gBBC+A4AVA8AIIXgAEL4DgBRC8ghdA8AK0yA+CF2C07ghegNFZEet5RfCm7y/RVQDNOFwRurO1U1cBzN9UrD9rBu813QUwP2tj/VwzdGfrq2DIAaAvq2K9nwfoP32G7mzdjTUda3esZboUYK5tsR7Eehzr6YBBW1VP8/OndvbrcmDS7RpS2PaqQ7ocAAAAAAAAAIB22hLrWKxLsX4K2VzFJ7GehWzuYpqAnl63TGuZnom1N5hQDtC3dbG+iHU/DDaP8VkexDt0JUC5lflT67PQ3GTy67E261qAV+2YxxNuVaV1TKd1McBLH4XqRaCbqLS1ynLdDUy6j8No32O/Gmupbgcm1QcjDt3Z+lbXA5PozZBt3tctGP+IdTpkU8PSQtHFRZ/TVLG3Y+2L9WXI1iUdJHw/cguASXOjSxjeCtkSev1KH8z92mfwpvnAq90GYFIc7RKEX4b5b2eSzvukj/A941YAkyBtY/2oIwBPNXj+d/On2TrBm0J6yi0B2u6zjvCbGUIbaQvsutPTDrslQJuloYTiSxJ3h/jEOV0zeL9rQb+m6XFf9Sj7b8GE65w+tnuIbaXZD/dqBO/fLejXZaF8K3Bggn1fCIQrI2jvRM2n3sW+mpngBXr+OTy7+E0af90wgjbXhHpjvTsFL9BGe8PCvDl2o0bw7hG8QBudLYTBhhG2e0HwApPq5/BykZpROlIjeN8TvEAbXQzZFj27R9zu/hrBu1HwAjRnb6heJH3JIr9GwQssquC93YJrFLzAWNkX2r82r+AFxsqhiuA9IHgBmnUqlG8D34Y92AQvMFZmSkLpUkuuUfACY+V2SSjtELwAzZoqCaSbLbpOwQuMjbIZDXsFL0DzLvYIoxstu07BC4yFtAxlr+3j3xG8AM37sEcQXWjhtQpeYCz82iWEHsZaLXgBmretRwi939LrFbzAgrveJYC+afH1Cl5gQXVbjexmWPwbWgre5rxQjRWEFbHudvyP8SjW+pZft+AVvIKXBXMmvLrI+c4JuG7BK3gXffCeb3lHtfVP7m4fqB1e4N9p1wT9AzwveAWv4J2s4F0V617HdX4xBr+X4BW8glfwtjZ4r4xpCAhewSt4BW8rg/dkx/VdHqPfTfCC4G1d8L7fcW0/jNnvJ3hB8LYqeLeEuYvgXA3ZwjiCV/AieAXvEKR5uQ8K1/RLGM+90wQv0AprYv1Z+AefFsOZmvA+MY8XGJo0bey3Qqik/16tWwQvMBzpqba4+M2d/OkXwQsMKViuFcIkvSzxmm4RvMBwLAnZNLHZIPlfrNd1i+AFhmcmzN1B4i1dIniB4SlO7Xsca5MuEbzA8BSXeEwvSmwdUbtp7PhQyIY4BC8wMaYLwfEk1vYRtn05b3eL4AUmxfFCaDyLtXuEbe/P2/3dUAMwKT7qCI0PRtj2GyEbR07tHhO8wCTY1xEYB0fYdvE15PSUvUrwAm23J2T7o82GxZERtr0pzF37YWYR9p/gBfqSNqN8UgiKE0NuL81WeDPWgZDtXPG8I6h2CV6gzd4Nc9fUXei6u0j7UfACtf/EfxzGa03Zk4IXaKv0p/7DMH6Lea8XvEAbrQvZQjfjFrrXFnGfCl6gp87dI8apDgheoG3SThG/j2noprHmJYu4bwUv8IoUajfC+G7UeG6R96/gBfoKhnGojYIXAMELIHgBELwACxi8T3vUOd0DAAAAAAAAAAAAAAAAAAAAAAAAAAAAAAAAAAAAAAAAAAAA0JwlsXbEmo71Xaz7sZ7EehbrWqz18zx/OvdMrMf5OR/GOhtrta4HJsnSWPvyQPwn1ouSuhtraoA21sb6seS8t2ItdyuAttse60L+RPuij/q8z3a25E+2Vec97pYAbbU/1p9dgu9pzeC910db78b6q+Z5L7k1QFt9GLLx1SuxPom1NWRjuyEfRjhVIyS31mhnQ8jGcus+SQteoLXSB1lLK465XBGS0xU/vyZ/Mu5nCONjtwaYZJsrQvJayc+mp+efOo5dn389PSlf6HK+m8GHawDhj5LgfVoYnuh0psbwQRqGOBeyKWufhcFmSgC0zlcVT72bu/zMe4Xv/6ALAfqzryJ4D3Ycn8Z1Z6eN3fIUC9C/lRXBe7Hj+P/kX08vYbyl+wAGc6ckeG8Wjvuw8PXDug1gcP8uCd7nIZuW9lp4OV/3R10GMD+HKoYbdhWGGP6OtU6XAczPxlA9n3f2vz/RXQDNqLOIzk3dBNCcKzWCd7NuAmjOyYrQPa+LAJq1pyJ4P9BFAM1aFrKpY72C94guAmjebyXB+63uAWje+ZLg/V33ADTvQCgf512piwCadTT4gA1gZF4P2evAZcF7VjcBNOd6qH6B4rpuAmhG8eWJsillsyuVATAP7xTCNg01VK1U9p4uAxjcijB3s8u0zU/a3PJZGHzLdwBKFLdgL67FcLUkeK/qNoDB7C2Eadq0cnnhe2UL5pRt+Q5AD2tjPQq9N63cGcrHebfpQoD+FHeUONTl+2nmQtk47wldCFDf8UKAXio57ueS4P2uZltvhuzDuOW6HZhUaW+1p3l4ptkMUyXHni4J3ic12krLTM6udrZX1wOTKD113g4vPyDbVHF81cLoVT//dY2naoBW+7YQmkdrHJ/GecveYjtW8rMH82PuByuaAS2zKmRvkm2oOO7zQmBe7uP8v4T+123YEl7uWLzTLQLa5OMwd+ZBGkbotj3PicIxd/t8Aj1TMdywteP49GHag/x7p90ioE22lYThnVifhmzt3JnC19M6DBv7bGdXRfDei/V2fuy+WA/zr//kFgFtczFUL+HYWXsGaCe9ofa4z3bSU/Vqtwhom0t9huG/5tHW2T7aSU+8b7g9QBudqBmEaQz44DzbWhey14qr2kpju5vcGqCt0pzcX0P1+Ov2hto7WNFWmv3wmtsCtN3S/Mk3TetK07fSSxHpA7S0DkOaY7us4fbSDIYreRuzbaVXhxfdBpj/B5qhkSDu+6ZyAAAAoXRFWHRNYXRoTUwAPG1hdGggeG1sbnM9Imh0dHA6Ly93d3cudzMub3JnLzE5OTgvTWF0aC9NYXRoTUwiPjxtc3R5bGUgbWF0aHNpemU9IjE2cHgiPjxtbz4tPC9tbz48bW4+MjwvbW4+PG1vPis8L21vPjxtZnJhYz48bW4+MTwvbW4+PG1pPng8L21pPjwvbWZyYWM+PC9tc3R5bGU+PC9tYXRoPiAM3mAAAAAASUVORK5CYII=\&quot;,\&quot;slideId\&quot;:386,\&quot;accessibleText\&quot;:\&quot;negative 2 plus 1 over x\&quot;,\&quot;imageHeight\&quot;:23.135135135135137},{\&quot;mathml\&quot;:\&quot;&lt;math style=\\\&quot;font-family:stix;font-size:16px;\\\&quot; xmlns=\\\&quot;http://www.w3.org/1998/Math/MathML\\\&quot;&gt;&lt;mstyle mathsize=\\\&quot;16px\\\&quot;&gt;&lt;mi&gt;y&lt;/mi&gt;&lt;mo&gt;=&lt;/mo&gt;&lt;mfrac&gt;&lt;mn&gt;1&lt;/mn&gt;&lt;mi&gt;x&lt;/mi&gt;&lt;/mfrac&gt;&lt;/mstyle&gt;&lt;/math&gt;\&quot;,\&quot;base64Image\&quot;:\&quot;iVBORw0KGgoAAAANSUhEUgAAAPgAAADWCAYAAAD8d09NAAAACXBIWXMAAA7EAAAOxAGVKw4bAAAABGJhU0UAAACNUy1tAwAACWhJREFUeNrt3X+kVWseB+BXkiSRI8mVuK7rSK7IyEhG5LqSJJJjJCNGkiSHMZKM9F8yRoYrSZK4kuRKZCRJhuRKkkiSK4njSpJE87722s662zlrrf3j7Nba8zx8qd066z29+3zOXj/e9b4hADNZGut4rB91BYyOJbGOxXoX63Ost7oEmm9xrKOxfsuC/VnAofkWxToSa6oj2AIODbYw1mSsN7MEW8ChgRbEOhzrVUmwBRwaZH6sQ10EW8ChAebFOhDrZZfBFnCoebD3xXqRBfVTrDuxzsQ6GeuugENzPc4Cej/WwVjLZtjmrIBDM6XBKqtLtlku4PD/8Ukv4DCCrgo4jK4rAg4CDgg4IOCAgAMCDgg4CLiAg4ADAg4IOCDggIADAg4CLuAg4ICAAwIOCDgg4CDgAg4CDgg4IOCAgAMCDgg4CLiAg4ADAg4IOCDggIADAg4CDgg4IOCAgAMCDgg4CLiAg4ADAg4IOCDggIADOdcEHEbXEwGH0bQo1qeSgKd/n6eroHn2loS7XZt0FTTL4ljPKgb8pu6C5lge63bFcLfrtEN1qK+lsbZmQX3XZbjb9TzWsVjfx1qgS+HL2RDrVaypWB96DHRZfcj2n9rZqctheDbPUahnq926HAAAAAAAAAAAAAAAAAAAAAAAAAAAAAAAAAAAABiK8VjbY03GuhDrbmgto3pzgG3sinU/1sfQWsv5aqy1uh4GJy1wviXWgSzID7LAFS2humsA7R4IlmiFOTE/1uVYv4be1kj+pc/258V6W7D/T7FWe5ug90/t99nh9pWsbmWH4FVDvqGP9ldX2P9ZbxMM1rzs8PtFhQCe66OdxRX2/8bbAXNjLDsXLwpgOk9f1Ecbtyvsfy5t7vH0pIl1xY80nVaWnCen+ksf+18R62nBvt8LuIAztyZLfnCu97n/pbHOh7m5kCfgAk6JdDHudSi+2j02gHa2xprq2PdFARdw5t7xkh+evQNqZ1vHfvcJuIAz91bN8WF627yO/Y4LuIAzHEVXvPu9mj5TwJ8N4f8k4JDZF+Z+6Oq3uf2d0uWN9VkNrIZmWck3cmkAbezK7W+dnAi4qs9h+rvsELsfl7J9PZQRAVfDD/jhkm/mT33se372S+Jz1g4CroZsvOSbOdHHvvfkLtgtkREBV8MPePKs4Jv5bx/7vZPt40f5EHD15QJ+JhSPauvl03dtbh+eAYcvaHvJb5wdfVxc+4/uhS9rfvZJPVvAuz3EHh/QRTpgQG4VBLzbW1wXB3D+DgzQ0ZLD9MUV95OftmmrboV62FgS8KphvZZtf1+XQn2kEWtFkzMeq7CPDbntv9elUC/XCgJ+ucLXt+d7u/cF/w+eJoNZ/K3gh+l1yddO5Lb9o4ALOPWzvuQHarYBL2kKqPaUzNe+8P9BwKHH8/DZLrQdC/VZuUTAocfz8MkZtv8qtKZCrsuYcwGHAkdCdxNAtAe1pMdCVwi4gFNvmwp+oDrnVMvfOz9Sk+9fwKFA2bj0Bbnz9UfZa89zrwM1d68g4O0BLPmZYLbpMmiO0wUBPxBreZhe3+yG7oJm2VkQ8Athet2xNBXTN7oLmuXrgoD/mvvzP3QVNNP7UHwFN11RX6iboJl+Lgm4p8WgwYoutF3UPdBsE2H2p8rGdA802w+zBHxC10DzLZ0h3Fd1C4yGxR3hngqtAS7ACNjSEfCdugRGx7/C70evASN0/t1e9vdF9ndgRFwM9ZhAERiwPaG7udCBhhjPHZrf0h0wOtJtsadherSaW2IwQi6H6amPLfkLI2Qyd959UHfA6MiPOT+nO2B0pOmWprJw3wmtGVWBEZAuorXXE0uzsyzTJVBP6Qr40dBadihNhp/uXxc9s53C/DhMXzFfpQuhnsZyYe2cmGGmUWgrYz0J00+IrdWFUF+nwuxTK6WJEw+F1qojqfbnzrnfBsNQofZeh+7XtEoh36DroP4+dBnu9AthnW6DZnjURbgfZufgQENMVgx3egR0se6CZknL+F4vCPbLWDt0EzRbukKeRqO9z+p29pp1uwEAAAAAAAAA6iEN5EqTgKY5DtLEoGngVhrn8THWzdD/XAZp35dC6wGstM/0rEZ6QnNM18PcSFOH7ciC156nf7Z6Hnobgp1mNCoaAZqe8VjorYDB2RjrbPYJ3c0Tkke6bGddqPaY9SFvCfQvLU39bIaAVX0U+kUXbaVJTn4L1R/QAvq0Jzv/vRrrQKz12bl3yA6/j1cI4/oK7YyH6RmNBByGZCyUT9n9U0kYyxbKXBamZxGuWvu9NTAca0vCeLPga9PRwK2ObVdlr6/Pzvs79/cguMgGQ/W0IOAfcof1nU5WOOxOh+//DK1bcX8PJkeBoTtd8ik+0xTg+aW5rulCqK8dJQGfmOG8u3077JFPZai3JSUB71w88+fs9TRY5lvdB/X3pCDgD3Lb7cm9vle3QTNcKAj4p9C63bYiTN/vvq7LoDl2lxymb84dmqflub7SZdAca0L5/fD2nw/oLmieKg+jPNBN0ExXKwTcstjQUEdLwn1GF0FzbSkJ+DZdBM2VluP6VBDwv+oiaLZfCgJ+XvdAs50pCPhD3QPNtqvkPHyJLoLm2hdcaIORtDK0hqEWBfyUboJmuhvKB7rc1U3QPPlBLkW3ytpPlgEN8YdcqNMhetmTZT/oMmiGReH3ky6m6ZnSJIsfQ+9TKQM1kZ/aOD/W/EZBwG/oNqi/7WH2RQGLHjwpmkoZqIG0CuibMPvkiZtKzsM36EKor/wMLbtn+Pf5Jefhh3Uh1NOhUG0hwNsFAb9csa1vQuuinOWKYAjWhOnlg9PV86JFC04UBPx9hbbS46ftp9O263qYW+lT9HGYvlD2Xcn2ZRNAlH39v4PlgmFozufCua/C9uk8vGhU28GCr53ItnkZPIEGPVsaWiPLxku2O5IL5k9d7P9O6H5c+rowPUPrJm8R9GZ/+P2V7nT4PdO0Sodz2zzv8hP1ZMlh+vqO7dNFtVfZv53wFkFvNhSELq0zNhlaz25fyr2expmv6bKdzSUBfxFrdbZtWqW0veroLW8R9O5cKH+0s7O29NBOGrE21WU76ShhzFsEvbvYZej+3Edbp7poJ32Cf+3tgf4crhi4dI4+0WdbaaHBdxXaSufe33lroH/pnva9CufHGwfU3kRJW+lq+wpvCwzO/OyTPN2uSrel0uCVdCEtjTNP96gXDLi9dMX8atZGu600ZLVxEzH+D4H+U2S8OIqxAAAAl3RFWHRNYXRoTUwAPG1hdGggeG1sbnM9Imh0dHA6Ly93d3cudzMub3JnLzE5OTgvTWF0aC9NYXRoTUwiPjxtc3R5bGUgbWF0aHNpemU9IjE2cHgiPjxtaT55PC9taT48bW8+PTwvbW8+PG1mcmFjPjxtbj4xPC9tbj48bWk+eDwvbWk+PC9tZnJhYz48L21zdHlsZT48L21hdGg+Y6BSlwAAAABJRU5ErkJggg==\&quot;,\&quot;slideId\&quot;:387,\&quot;accessibleText\&quot;:\&quot;y equals 1 over x\&quot;,\&quot;imageHeight\&quot;:23.135135135135137},{\&quot;mathml\&quot;:\&quot;&lt;math style=\\\&quot;font-family:stix;font-size:16px;\\\&quot; xmlns=\\\&quot;http://www.w3.org/1998/Math/MathML\\\&quot;&gt;&lt;mstyle mathsize=\\\&quot;16px\\\&quot;&gt;&lt;mi&gt;&amp;#x3B4;&lt;/mi&gt;&lt;/mstyle&gt;&lt;/math&gt;\&quot;,\&quot;base64Image\&quot;:\&quot;iVBORw0KGgoAAAANSUhEUgAAADQAAABCCAYAAAAYA/U3AAAACXBIWXMAAA7EAAAOxAGVKw4bAAAABGJhU0UAAABBwf/jmAAAA79JREFUeNrVWk1kXFEUvqJG1SizqBExQlVVVISKGhFRsohRVd1EZBEVKosaESWLyiKyqYrRVaioymKEiC5GVYiKUZVNVWQRVUaNMYsqI2KMESE9R095npl77nvvnjfvHb7tOfPNfefvu1epcK0PMA5YBBQBZcApoA24ALQAvwEfAZuAaUBaRdCQxHtAE3DpAweAx1Eg8gRw5JNEJ3wD3OoFkQzgs0UiTvwBDIX9eTVcPwLz4i2d2E3KJbQrgLuAp4CvHkgdh0XmASX2/8AVwKyDAGczgHNDUvfC+MycJ7MDuOrDz6whoYfShEqOYHsBfe0YELovSWbYFWwkoL/+DnnoRF36dAqugDYsR822E6F5aUKHroApS37xpHcBZ1QsTqgiilvLRWhBxdzcpfYXIBlnQp0SeDfOhLqV2W0PTTVSltOUWJzpbsSR1Hemb0zEjdBQh2rnxmtAIk6kZgxGlh+AsTiRWjIcLt/4HF57YouGpCq0P8XC5j0sbOu07MWinLeUuV6QiQOpUVrBTUg1aOuNvKGOUDUkdUHVMvLWTyXbNK8iObGjkJGnmQ71Oa9C47OoTAwFGnds6HC5XhEZU93FRcyfVVJqUtRQcRtdYbSDS9pWB8MkgtLsJ03j5BI8rXi5uBwWmWXVXRjcAFwz9JM2OKkpSSK43xx0CYwE53z4zDOEvkiRQS261iVoK8A/mTCoggO2yYxTkkpVpG2G0JztKtYUboTcQLtliwxKvaeaQEVLcaYYQvu2CkCN2WlsaXBJg+E1sHE3cTan4z4mVitogBdMgKJAFdXFOw868rcZ55k4ESoxzgsCZBJSn1zW4J8aECA0ysStShUCidwx0fVKfpzeMdhRpKSnDSbuph+n61LHbmDHTGxfWkOtB8VAUU5yX4bnqjpi4HRSiBC3Pvz04/Q547St5C6wuKcxa36cFhmne0JkTArRbYl/aV2IUEHx7+V82RnjeFqATNJgU/Wdt+0eFISXTMxDqcHQ5gsR5+lwas9okADc1YftCrcmMRl4aao2jVtPcCK5HjTIhxAJ7Sv9lUrWRpBXDCFbV/KcumPtxdUEE8jGv8a9Z1i1XUZ1eZQP6DtFKlGojXtJqCfgFUpZ43tZaifB0nyi7N4CJDVbME4nj5SwDWvGoLry9rpqULO4lVWIV/mTGlIVxT/Xx5Ne7DKn1VVIb0fdhiP7kaZXvFP/bhwSDhL4nnpFdb7Gr1KO9vRFFv7IBSavdGjSnjWlIvi6EXML5eFtyosmjS9t6i0NmgC2aPvNhk3iLzjKj6IPFitSAAAAcHRFWHRNYXRoTUwAPG1hdGggeG1sbnM9Imh0dHA6Ly93d3cudzMub3JnLzE5OTgvTWF0aC9NYXRoTUwiPjxtc3R5bGUgbWF0aHNpemU9IjE2cHgiPjxtaT4mI3gzQjQ7PC9taT48L21zdHlsZT48L21hdGg+vMENHQAAAABJRU5ErkJggg==\&quot;,\&quot;slideId\&quot;:388,\&quot;accessibleText\&quot;:\&quot;delta\&quot;,\&quot;imageHeight\&quot;:7.135135135135135},{\&quot;mathml\&quot;:\&quot;&lt;math style=\\\&quot;font-family:stix;font-size:16px;\\\&quot; xmlns=\\\&quot;http://www.w3.org/1998/Math/MathML\\\&quot;&gt;&lt;mstyle mathsize=\\\&quot;16px\\\&quot;&gt;&lt;mi&gt;&amp;#x3B4;&lt;/mi&gt;&lt;mfenced&gt;&lt;mi&gt;N&lt;/mi&gt;&lt;/mfenced&gt;&lt;/mstyle&gt;&lt;/math&gt;\&quot;,\&quot;base64Image\&quot;:\&quot;iVBORw0KGgoAAAANSUhEUgAAAPkAAABWCAYAAAANBTCrAAAACXBIWXMAAA7EAAAOxAGVKw4bAAAABGJhU0UAAABEsZUXFwAADU9JREFUeNrtXX9E39sbfyTJJGaSJJFJMokkSWZkJkniSua6MiZzzWTMNZO5xvWVmUxMrszkwyTJzJhM5poxM7lmxkwmuUYmM0nc+352332/7+/p/Hp/3uec9znvc16cf5LPec5zzvM+53nO63kOQIAq1EZtOKjBKRwPcxYgi9GobUdtP2otQR3OYCVqf0dtNWqNQR0BNJyI2lK8ULCtxbtDgBu4mpi7L1EbDyrJjoqo9UftStQWo7YeK3cvagdR+xa1v6L2KGrzURuLWr2lYxmIZT1cJDieSkfmYTAhdzlt04CMVRllJNsyo59zUdtN/N9C1KqDqaZHf6y8r2VO0LOojVg0nluEfHcdm4+OqD2IF/5mmXMypFlG/GCWovY4w7o5bB/iXZuFTuKDvRG1pmC28r7qG4Vf41dRO5nz8XyNkOl2AeapNR7HQYq5eGJYxuaoTRHGyGtvo3Ypag2Sv99EfPCwn75gwnyFrSk+bh22z1Frz2FMGFD7SMgyU7B5605hRH/n9MFF921bINdM7BqmRQNh6OhGhug742i+QygdF869eGdvSUwAHslORW0ian+kWFwbhsfUQ1n88wWdv1NxbERmHvL6yE1xZLqf8bfR0LeI3wwBuQTOEAsEfaHzKb6qqMx9yQXWZXBMu5JBnKLgquQc7MQBMtNgBQ53Y5cqK9riE2Pyt8eCef97RE/u4A+hvCjleUsCP4jTlKDPSyh+9BU/yp8k5+FiDvINMGS5pbCPPkqMYsh3I19VGJR5KLG4egwc0Xcpbke9J/P5VtLIX+cg2zmGLKqJSJPE738zeIK0Dh2EMjoV+EU7nIW1pXk8zRQf/CCON/iARkgXDO0xLN84RYbnmvoqEf1sg3zEvlC4TShCld/FutK5oHEsyFh7T+nzpkfzeSGlkd83LN8cRYZLGtfDFsVlq/TNyF8QSlBF7cQTwVJ8bN6Pj5ATBt2OPI+keWIppZHj3NQZlG+DIoNO7vkQpb87vhk5eeUy6eg4rlEmE08T7R7NZQVlPmWu1H4xJF8Dpe+XBvpdofR71icjJ6+9kDRS42Bc4SB8sb9fGZI89TtgB58dQbt9uWGg35OU9YHH+FpfFgYtSLbk2O71J2UMeH12wjMjnyF0gDkHbWDPtWYJ8uNM3KP0fc+XhcG68ipBefRC05gG/feuroDMNRiN/y5DU35qQL4vcDTabQqtjHF3+7AweKmLa4aDMmmBJJ49oAeT6j0z8AZKPOIwiDoE+fPZuyn9LRjW0RPwODD7Gvj32qctlfs+Q+ZFD3fxCeAHtGTSUnXy2a9T+jOdgsxiZJ73YYFgBFoUhf0P5MN15snMkvWch0ZeErgrMpz2XY1zvEY5bZleT1VAz6/44IhrmhnjEovgHdiTp1tiyPjVlwlLoAKO8vQHiP+pBbkEIh189ko4Gt1+mpOuVsAeHn8umJL03fBaJs9EjxaObCUPd/F+Qgd7jA/dnMTcvtEg3wilnys56YrFCHzv04K5AvJlefLig89w5PrJQyMnS1qtMv6vQ3JuexXLN0vpo83CDWLEp0WThv88A2a5wNjXZ448PpZVfkXo4DLnf5+DeT77O8oGkSdY1WnWfVs4eLUmW2UEF5mp4nmjwC8v5RvqKXpozxh7Uclnp2XFzeasM146dKtvCyhN3TBkzp0xINMyR4YlD42cNFoRwUS2qIQquintVJj37cd1zrh9JFF9P/7Klv49AL01tSqBHyH+zcP5KZVx1J6WmMtPmuTbh/xvP0Y44/4InqKB4lfxmq5MtmFBvz7W8totQwd1IHedlpXPXgF21tgTFdbo9mXxdMUBHPwS47VK2iL5Ou4dZwV99ntm4D0UHcgm5dyXmMM1DfLZch/Nq1Nf6CIjGLDBSjFboKbO+qBi+USPPVR5ZuTksTsND7tbcg5bFcqnu0BEGnwAfiC5cOgDdqbSZvxlw6MbJjwgCaYzDszsgJgm2axIxirB13fPw6P6SzhKPU6DVxJGnuWVmXXQT7QpFyuC2FJhqvpi1tFjYJNdREG0eondVdXd44ChQJErqIXs1U4mQB+f/Rjlo2xT5FrkrhSihPM1TvBlLp4kGdRL7OgqrkxEBJ1Vz4x8DLJHrfG2QuaKtBw/msZnsCmb8TfBmKddXhwYWX0GbBJEObTQywKFqSi5K/ryPvTMyMmrqUdl/s5N0MNnn4ejiUM24SfBmJ3lXJwCNhHiW4YdtwrE0fesAZdVwe8veGbk5A48VebvNIHci6hpsw/JwJZtiUM/FNH964ejd5YqI+ElgdKyJo6ICDlzHhk4LTJ+KsPvybx68yBlrMf2wgyiajkH4FjKcp9gp1VBXhH5zFmTHvZAXxTYNZC0zKyc/X5Qy2e/SDEY24pqnoN8y2EpBaYXfuEMZNGQ0rIUCaiQmJALHhn5eoZdloUNUMdnXwIzzyBlwRmJ8TpRYagO+MkI6DepqrFeA+IElnJxTGJCfMkjr6H40CryBSZBDZ+d9sDDDQv12CAx3lEXFoSoFK/KrDHRbvstw28fl5iQHz0x8jHK2FU84lcliNnIFlagHf1t5ILXSIzV+gKPosJ9Oiqainw6nT6jL0a+QIx7Q+Fvz0B2Pjt5JfeXxSci0VgnbF4ILYJAFRpck0NGPhCM/L8gq5qofAqqGbLz2ckHNG292pRxAa2O84julHVEoqs0HtfPBCP/jk7QT798DOXz2WnxAlvrplVJjPNXWxdCr8SOqiMTSJTVlOVRvfZg5FQXDOdSdX09mQ8qXsdWS8QLbE70qHZ5JxcF23S9LiKqHZaFWy7jP/kQXSfpyLpql8sUCKHx2X8HtfnowSenQOYFS12FFUQ1vecz/HYlhHtyWlbXNU19yZTlpvHZyToEU44buZXRdVF0VOc71CIyRda7XBG/+m7BjZyW1dWl0QBkKgH1CTaYNov1KXMta+U9uagKpy7qZ6OEwrJG80UpkUV/a5rM6trR3N+sxJwmXb+fwa7a6iLIXMtax3jrlBB6QFPfolRTFU/QPAK/s9DIo7DurC4Z1y/5RDRZaWXWcn2eBQe56z8LBGa9j6UCf4D+qwif88nbcvIX10COz14BRwuQDFquUyez0BYFQj/J8Yuv4lUK0WnhcYGNnPYQZaMFhnDIZx8A+2qriyDKJ7eSqSfaTXU9MH9b0O8zRf0MCvrZKrCRkzvqnwb7lnlYg6zz50IpLlFlmGUbhRYlF+h4eEAmCqsqDiCiIRa1WiutSq1Jf/cqpC/FPemAXkVlr6ysT7AH5oNu1wV9vlDc31vwr+467Vg5bLD/EyD32orKmxQTEMV4frBRaJHij2vYxUVVWlWnGN4Dc6mztuAB6KeyijCXwsDfOKLXFcE4GmwUWvTMsOpAyK+gj+HGwmgOLkmewDn7oinGkQYdKYzclUcnPwK/mIqVEBFhVEKUyorBmloNY6wGv141pd3l5lVl5bmkkZ92QK8VwGdQWlsUdNmgkT8F/v1ir8Zx8kgxywUz8gXI/kqKKoyDXHaaCxVOTwrGcdZWwUUvQqgKSomqsurO3OFdfXwukIEfY7hgeQUXKyROiyVHdMtz+3Zt/lCdFkyAit21XeD73zS0+HlH9saCGPklxgLME9PgeE20GLcMx5KM+eWXM/72ceA/9zpjcJy/Q7GDb7iTvAf9V5JpUcfxZW2srV6Oy9dru/BToOfOGgNe65zfvmZ4nF1Q7EQVVh6CDfXLH4AZToTODygraPzGlQHwCCPlpM7hffgax38ZzmmsLxgybTtu4M3AZi/uQ/6EH1aZL1deAe0DR6uzJtHBWSRbIP/UzeGCYxWDwJ09T2bTMGeyOh02cBFX3IbiGK8pcvU4omMWnfUTOPb22QDH0NGvbpc4EWAJoK+MD4UtXzzWB+iWY8aNwcIbIFeN5fDYjhHiypzknQA3aqunWTOXwUG0wtHsoGSQBINXg4njX0X8Nb7B2E02Y5/fJn74CLj97Cz6t+8hfQJIch6RubUMZuupVcL/V+pxJQ7CYu59dG0XJ3fkSRAndvDIDYuxL2+rEl4yZB9yYH72Mhg42R4Zlj1Jax5xxB7ugMNvnsl+xTBtsBQfWb7Giwwb3n1jsgky2TA7B6O7vY583Vhlr55BgE40xesGW7UD8tYy3KG1MJVuYJ5h6D1BNQExphkn1ZagGjdwAujVXNeDagLg3xsl2i5+KajGLbCu1IaDasJJz4IYRoDGycTIaU1QjbegkV82wR0KbgABTF6h3YPeDarxEjVwtDgEBgo7gmrcBgZSPoO5hyUC7AWtTPlQUEsxgGm3ZDoqBubqg2q8AS1V90JQS7EwBvRMqcqgmsIDC3qSKbFXg1qKiUlwt3pJQHnAvAyyivBUUEuxcRHcT2AJkANm8W2HI7qfGA/Ht8IDabbJl18xih44Eh76aeQx7kpQS2EMPFn6DHfzrqAWP4Hpt+8g39JVAep98OQRHanMdUEtfgMJEuQ7WDNBLU7iNHE6uxlUEpDEGLFAMOpeFdTiDH6E/3EhNsGNl1sCckB9bNyHRSlPBpU4gWTB0jkIuQkBEsCgXKA7ugWkKfcVfZD/AAT9WJcoj+5pAAAAjXRFWHRNYXRoTUwAPG1hdGggeG1sbnM9Imh0dHA6Ly93d3cudzMub3JnLzE5OTgvTWF0aC9NYXRoTUwiPjxtc3R5bGUgbWF0aHNpemU9IjE2cHgiPjxtaT4mI3gzQjQ7PC9taT48bWZlbmNlZD48bWk+TjwvbWk+PC9tZmVuY2VkPjwvbXN0eWxlPjwvbWF0aD5ji26lAAAAAElFTkSuQmCC\&quot;,\&quot;slideId\&quot;:388,\&quot;accessibleText\&quot;:\&quot;delta open parentheses N close parentheses\&quot;,\&quot;imageHeight\&quot;:9.297297297297296},{\&quot;mathml\&quot;:\&quot;&lt;math style=\\\&quot;font-family:stix;font-size:16px;\\\&quot; xmlns=\\\&quot;http://www.w3.org/1998/Math/MathML\\\&quot;&gt;&lt;mstyle mathsize=\\\&quot;16px\\\&quot;&gt;&lt;mi&gt;&amp;#x3B4;&lt;/mi&gt;&lt;mfenced&gt;&lt;mi&gt;D&lt;/mi&gt;&lt;/mfenced&gt;&lt;/mstyle&gt;&lt;/math&gt;\&quot;,\&quot;base64Image\&quot;:\&quot;iVBORw0KGgoAAAANSUhEUgAAAP4AAABWCAYAAADv2SvSAAAACXBIWXMAAA7EAAAOxAGVKw4bAAAABGJhU0UAAABEsZUXFwAADPVJREFUeNrtXX9kXckXPyKeqAhREVFVIqJiRYioiogSVRERoaKqqsKK+oqoEGtVVYW1IlZVqaqqqhARUVGhIqJWlKqoqrVURUVUqIqoJx793vPNvP2+vbn3zrnv3Ttz5s58mL8S7545c87MmfNrABySQp03Bh0bjEe9W0cHKoa9seONA280O3YYjSVv/PDGc2+ccOxwCMJxbywIQcGxKk4MB3MxWbKe37xxybGkclR5o8cbE9545o11wdy8Nwre+O6NL95Y9sZDb4x4o5HpXPoErUUhwflUG7YeeyX0qxh5sca45n+JU/WJN6a8McRorS/4ePPYGzVOfeOjRzBvv0yBWROCwQXTPvruGbouD7wxLxRwR/EmEDY+C1kZ0ryRdvg29nfeOOlUmX733UxQKN54o0Wzab/qo2k2Q+uFDspr3vjIZBP4LjanTk38QEXfKqEHN4Jup9bRDFtNSRh2vdGmYU7otPvko2Umo+tXL0zxuGuD17MBsYFU+X4TTeVW8fdRbzz1xt8xrT4dG0CTT/nxuuK8/iFm/Vffon0RO/ewUKCiUKAp95M4Zf6MIQTvFM/pjM/sKwp5lnE9xnoUxL24HOBmcCuAv2EDfSkNGpR/20eHc/qV4Jwwz4rMQZPxcsDuHwZk5gFRADoVzsnvBFu0YC2HYij+nQS+l4NDjzrF4bir4dQ9Lb5bSseIU/lD8770pJ+H8jyhl4nCNqBgTr1w1CH5Guzw8A7HUPwTCcvRK+J3bynmSbewblTLIWs8L2HGSoW/NU9Y9DMKzPu9gCtLoyXr+R+i8m2m8O1qYdJTvv9AMV/G4KgDstNWpW/3MaMjgTvV14jF3k55PqcC7pwF4b+wBU+Jivd7ijRwVf453/d3hMxah1kfI5JAf4BZVRyjKc4FPdpB3ubblq0p1ePelyINePKvE+mYVMibejjq7HsN5iVwVYwNHxOSSltFy2FBmNzo9PsAhxEAVVeW4nhr2Xo2Aj3OXqWAll0iPb0KeTQQ8P0/bFP87z4GjBk6jykIDlW1Wbael4iKpiq6cYVID+ZZ1Crk01IADedtEpQDzQuQlJ+i4HbxwDts2FC5wb8l0jStkKaWAJnBK0CdLYIS5IhbMIh+NFffB8wBQ3nHLVT8r0QlU5m7PkCkCQ8hleW0D0C/s1EbwsJvcwrugEngFoPTgwu6iAr2twbaqDUEKlOpW0No6LJBWPojFgFz9hsY046nVj7k5Gi0UPF/ISrXXUYbtH+gMzinkK4VsNghHHUHw3tPL1O6n0B4TriNoBZX6chYawN6NuFlhXRdZkCDNuCifAd5skeOGc1htF6wUOkxDl0g3qN1xaypxTzzCmnKQXCNyUdDrroVgxIGwnJPLjXNYd7rfVsWzAdqYc4yQ3+SjhyDUiyF0PGzLcJzg7gwGCbTWezSHEHbnKVm/j3i2k1opPHXGOa+ygNmFPg4QbVhgrgwaArpyn+fiaDrqqWKT22+cVojjXGqBq8ppCvqIBmySYhGYyzQjOI7I34rKg3UxhbZJ4CeHacT52PI1SPFtIX1LVy3TZj6Qe7wK+2npyohJOrU2LX0tB9lqkzlblA/xL2bi/+h1TaBwkQGqicWM8bOKaBpMYKGBUsVf4G4RrrN1toYiq/6fh3lf7AxGex/pvMW0Pu3pdnPDM38qPZev1m4Puj93ieuje7uQzUxFH9PMW1DjK9I2tAE8Tq3plUAMij5ro191HqA3ulWN+Kc+Hlm15AuWwQKWxKNw2F4bBPiP6iRRgz0ruSbPRYqPjUVdooBrY0x5OdAA31RCVCZbuaC2XDYkWcbkumj358wfbIHPnIWKj61uSWH3nJxvPp5DfRFFRK9yaLwYLJEWJ73ltjtML+7XtzTsLvOTZCXgOI97VRCNOYkO3LeQqWvBVqa7hcm9A5AvJd4VGOJuY8kMWAzghcQnqAjc9Q1Ek7hpOKgfSB/t802UBNinjCh90oMxf+qgb4nwK+4KXFMQbiH/L43jsW4t8lO/iSKZmSx6ucWKv4johJxcXrOxlD8Vxro+w14vQWQKLC+fi3CoVJOyuu4gkWU7cbzFio+JcxagOQaqFaKxRiKr6Pm4qqEJmPzRH4SJnHYnarckxnv3zKvf6UtlZ5Lfv+xZUrfSlSgDcM2KhU9/8NwMYvXSQx1Rb1tVqkHXtbk8WrKQnPfMsWnvpbDJQx1DOJFhC5qoFHmfETryaiS727JiZxEwo3sDl6pgykv+f1ZyxR/iahAZ5nQOxhT8U9poPECga4WUwQEW09/g+ini1Uw7WUFv11FWJBRi5S+CmgvE+8zonkmhtLrMqnPEWgzortTQ8SdvhiyS6qHviwds5LwDMVMtKkOvw/4OsjC8Bb4luQW0USgbdgEAZE1X0yymk52KleSkFFPWJArFin+NFGBuPCkCeKZ+YOa6KTUErBvwjkpmUAanWjTyr3ucYr/L7whKhCXV2DHIV7iThVjxb/GWTCaJc4wVMKTBil+n1P8WNYPjk1GNP8ZQ/HvaqSTcqVk7UuSxbzT8IDnUjT1zznF/wcjwDcOHoSWmGa+zp6AOQJ9d7gKxlnCyZvG+2Sy55u2KvjtNqf4/+AZUYH6mND7ewylf6GZVkqjELYnvsyhl9YrM7K+/JXk0lPuXrZ49XeAVtnGIdHkGNAf8cTRoZleY+/4pwmEp9Ws4r7kuw8r+O1qcHF8RDtRgRaZ0DsRQ+k50GysV1+WJLGV4rffSb5daS8+Wd35PQsUn/rgyRgDWvG+TG3ogo5oDm3RKY5TlnH8z6AnrZXSNrnSKIKs268N75qvAN90Vz8mgX7a32TCX0rYmF3mXodGh48sTptEq+RlsLs6T9ZhmNOzT8chOk3cH3bkUvhCaQ3GLldfVq2VT5HBsjhtEiEQ2+vx+4F/HJy6VqW1BJweqzCyOk8W5llJ6bsUh2ISiyuzKl5kXPGp3WsGDNmgODrKZPX4XzgKhuzUndEkkGuKBGo744r/nqBIB6D2HUM/GoD+8tIMQx7LOvAschSMPVDfd60W5J13kvIryNIps9xll1rk8lIjjWgCrxLp5Nof8TYY2PMhD+ode7L3zpNu+/QB7Oyrf42oUDofzaA2/sTNgWubaplv4iJHomUMT7rhIp72sqyspJ8degDqyow5YY6oVLoezaA22XgFyfV/SAOyrkZNHImWPWmdtDfyDqSXqRcGWR/5rL6dRwmN7Wmijep0XAF6y3Zd+ATRTWtYQpa8kyRkZb+YIViXwhxrwL7XcruIiqU6nFkTwxLB/6tmzmc8GKOyQ9k2c11UqPgvITrWmWaDx6hEnsUMKv6vROW6rpAmzAykNgMx5bFJWfnwea6Ey14BScrxJeumm3b1UlTIZTeDir9GVLBuRfSMgjyCVLx6DBnE52HJXNi21e6F9Nsst0l8CSp292MSc/9EhpS+HmiPYv5QIJi49utEWjaAR9FNHEwr9lcpu+ePJyCEUc8Iq0zIiAodZcnBdx3oWXBpATMzHxNpwENhylBeL6d8aKaKG5BOTL1GsturXuxOsKNY530MxW9P2NHVD/LCKP+DKaZaWzjfMGf1pikTiEpyKaekEOOuqxF3H12tkDdCaNrJiNL/DPF61W1AZbkadeJOjhsntWtOQSj8acN53Q2GdtUtRXuE8wXz2Rti/BZ6b8MabKAFcFLjPKOeZOowXBAHQZ6XEbbp3RGn9fGA30UHLyahnBdK/gscFnd9iPkdDNfezJA/JSxV9zMY9lZeX4TyfxSOGpnlgG2T9kM2Dy67YNimNG2g8KHTElNCV8pQeBUD6/xnQV30gIMcjZs4mVZxPwkz0R6JkyFXouxnxE6+FbLL3wBe+fBDYP5zxlPiLl9gpOQFoQxP4bB7cTNkF2F9DD+Zdtr7T+6xMky50kYJz4RvgCsTXgPPunQqlhUqc15cIb4Jyw97GCyIQwA3IIyIdJks8GXgDzD4jTzqzoZ90ObEbr4vBKEoDOjQeSmcNdjN56whAhDWcmwNHByiURdynV11rDEDD0OU/4xjjUMEboVYuc2ONWYAPdhBnV/WHWscQtAQctpfd6wxC2HhvUHHGgeilbjs2JKdxUTvbK1jjUMJghJ2tiA498HBAGAsPCgme8+xxkGgFo423EDndrtjjdlAx8wu8H091kEvgtrQDzi2ZANYouwv3UXnX6NjjdUIqnYcdWzJFkYguJCl2rHGSmAjVn925KRjSzYxBsH93xzsAtam+CsObzi2ZBtB5a3Tji3WACtMd5x5bycuOTPPSmDZ+Db823vv8josvOP5zb0Jx5ZMK31pKzo89TsdW+wElir/BXyenXJI705fat5j6naDY4vdwAQO/xtpM44tmUGvz7K77VjiUIoRn4Cgtz/n2GI0sGlIMX9jS2wCDg5H0Aj/fwYKW5W1OJYYi9JGs/fB1Wc4EICOP5e2aT4wLbs765P8L7w0fT2L0MsJAAAAjXRFWHRNYXRoTUwAPG1hdGggeG1sbnM9Imh0dHA6Ly93d3cudzMub3JnLzE5OTgvTWF0aC9NYXRoTUwiPjxtc3R5bGUgbWF0aHNpemU9IjE2cHgiPjxtaT4mI3gzQjQ7PC9taT48bWZlbmNlZD48bWk+RDwvbWk+PC9tZmVuY2VkPjwvbXN0eWxlPjwvbWF0aD64WlfkAAAAAElFTkSuQmCC\&quot;,\&quot;slideId\&quot;:388,\&quot;accessibleText\&quot;:\&quot;delta open parentheses D close parentheses\&quot;,\&quot;imageHeight\&quot;:9.297297297297296},{\&quot;mathml\&quot;:\&quot;&lt;math style=\\\&quot;font-family:stix;font-size:16px;\\\&quot; xmlns=\\\&quot;http://www.w3.org/1998/Math/MathML\\\&quot;&gt;&lt;mstyle mathsize=\\\&quot;16px\\\&quot;&gt;&lt;mi&gt;&amp;#x3B4;&lt;/mi&gt;&lt;mfenced&gt;&lt;mi&gt;d&lt;/mi&gt;&lt;/mfenced&gt;&lt;/mstyle&gt;&lt;/math&gt;\&quot;,\&quot;base64Image\&quot;:\&quot;iVBORw0KGgoAAAANSUhEUgAAAOkAAABXCAYAAADh92LmAAAACXBIWXMAAA7EAAAOxAGVKw4bAAAABGJhU0UAAABFxpIngQAADNJJREFUeNrtXXFkXkkQH1FRJ0qciKoKERVxIlRVRUWIqoiIEBVVJ0JFnKoKcU5VVagTVadKRVVVhIqIiAoVFaeqnKo6VaEqTkSVU1ERFXpvLvvJ68vbnf2+t/ve7nvzY+SfL2/3zbzZnZmdmQVgMNxEHbOAYRqHAuplNpSNqoDaAhoIaDKguYC+BPQtoDPE/9Yyzxm66A9oI6CvATUyO/bhh4A6A+oLaDigKaGMqwHtCIWMox+J586L3y0EdITZzIgDfkSzoY9qWazujF1cJJRQRW80nj8W+v3ngAaZ5WZMm9MBXQ5oOqAVwdxtIcytgD4GtChW23MB1Tv6Ll1irqWPBN/nAIv4O/QE9Cqgf4WMy1HSO5pjnA1oM/R/DwI6yKwvH6cF875UuKo+E6aSK5io8IMqOqpDikvJvBx5t0UWTNyFjzK79X211xUqZhz9FVBTxubtcmROt1jMZaOVkDNaVTVlPhOVci30DFTadma1mmHLBpUzTJ8CasngnTAg9CEyl0kWdUU4SMj4ZYXPPRxRVDSxOforMW3/jTAdV7V7YmdtFL4pCB/up4CGAnpuOKhgEicj5tQ34TMzKsMPhHx/T/BsVNT1yPM4oBRCpwj+lJjzPqDzIaWkgMz8qqmox1N8p83I2HMs6sQ8Vcm2J+Hzm4XFFX7mOWb7rokb3kEfQ2VRtvOaStqTwjt1wP5g10vg6GFSjBL+qIkoeTvsP/7pKTrjF0LMWEr4rMcaSnoyBRN3M8Zsr2cdSwyVfP80OM5I5NlbKVpgziEarWtL+LzDMX5tmNYtv09DjA+6I/xtRnJsKmR7w/BYM5Hnb4jvq3C4FWGECXSDPFtl2OK7YMbQasyY11m3jOAEYSGdsSDP9RiXpXCJJy8iTDCVGoc78qxYeTGg9BZ2I8Fpme0lesW6ZQy/KRQUZVxlYcyemLFuF43xWxEGjHj6HuOSQEYL65YxPFMo6VOL486nsGs7jeixCR7613j2Dq0S8/o265Ux1IA64f6qxbGbYsZGM/hQUZgfF+SZ9Wj+aGL9HfMOePzyI+uWMfRDthH7ezFj3isK82Uh9RlLPoZpXJPMf4L1yijuKxT0SwrjH5OMfaIIzO9WMB9zeF1uhYFJGNuSIAafiZrFuuI7mUlpDktQ4MCgqvwIhdPh6LwfSuY8zTplFM2EqTuU0jxkGW3niyAEjIBuAZ04Xe3YnGVzPct6ZRRXiG8jrfYn1RCfH/7eE9csMQaBTud7B+7U+c0o/KMq1ivrZmb4m0gT85J5XOQVc//RRpaJ6o0O+EdFwQFQVzf9kfJ8hiXzWC2SUC5rKiqaGFnlw04q5vUz65VR9BHfQdqF2aoFuq9IghkG/SLuSUg3lxLH+qSYD7fljAdG6bEuE/tVYdS+1EQOd0lM3cRsIkxIiKaF3gF1KmAWebQbkvmsFE2oeDSzBfr9i9JqHqU6VP/Euvgd0DcfEgqo254TK4haQ89YBfURXRZQlcsdK5qQT8D+si8ZYeZSZwpzmlPMYZb18n9gvGBMsuP8JVyaNtgLsDWLOEM4NRQjqU2EzMczej9Von8hk1jQfFzTVFRcrW32pKGCGDdZP//3yeMSD7DEi4rMh/1PdHlGwI02OOX4yR+KKngstH1Xhp9qq5Kmlxi3yL1wGoRPFuXJVpnymAxZJfOE5ZQVjhDfwYmiCB1XyUuwe6SB/XfLbY5t49zqD2LMonZfuCCRz3rEv9RdkL/BXh2wq0ddKh8710X+mMVzC9R5muVQt+H5Uc26qwumnGj+T0l4sQaVtxpZ1ZBt1ql470EdyMwd0FdZVggbVyaskK8VQQkMOlwFdS+j0mrcYGiO1cTquV0wBcUyvD9BHqFNchS1qKGkWfcamidiI7npConRuycgT1aggkD1GrubqbOrLmKcfwoWI3gr4YOJrnqUkv7tAA8eQvZtY61jXOFz3IXdTuU6qNfYUU0kvFMJFgsFUtAPloNnS0CnhWaNm8Qcr/ksZMw8kfWqQaWtJK3uEsEwE/1YqZXzcQEUtI7wF00pD7XourBL/UzM0dsz85+EWSgzkyrd8dBfpKK/ScuZFojnP8i5gtaIgIjqjh1TKXqq+0izSgWMYiCP7s9pUDc2ThqJnSGYljTxnUqouJtzJV0gFMdUV0TqQqanjvCjB+jEGq9KFtuJnc5E8gHlMz60uLrn/a7Rq8S7m+zU102MNeYIT84CHYFu8kXAeJj9WfEi0ykxLckKXKUhkOGcKmgH0IX4Js1ParFtc4QvnRrfhBcdOuoUPmjpmMVUj90aoBPwbZlgea0jrSXkZyNh5BH4UWV0WOOb6PdByNSN3SarVqjdbivhx0oJ5EIOlXSKeOdnFsZ8l4LVlcam4EWDsjHiBWww/BsR3EgS9CqakrZD+pcx1xPjDXqmpEMuC7gR6DD6UY+UtKuASkplctmIslL+qEs3Aui4QE7HKagzRRuR0GqL5m5nwZRU58b0jpS/G9eaUFdr8OiGqwI+pbGj2eiTSt1duZbg2S0FU1Kqdve1pZ1JVZr2u2M8OujzTkoFi2w5/1Tf3iS5tTr+R16iu30a7zqaganb5RifvPVJmzUmbqsw+i4x7lSCZx+A4pyTrmhYQjau/HtOuCpVHiqpk9HdSYsmJ4U3YDcySHW7u5MDBW3S+PDmLYzbRow55yCvdI7lnDwnpQ6+baXOHdFgWNJoMtW1MA93VV7LaHd4lIF5nRQ6x3LOZRy1aUzall9BlaqZuAKAKkTOQxXMK6CTxmsNj9mgYaU0O8irM+Bh7u4vxIS3LfoVz8F+KDzv9aT1Gh+djWOQ+0BfJ+IivKyCmSYmvZRhsMpEV3Fqt37iuZIOaPDxvgXZUbvolKf8+ujipKndbNLSuLcgnfxSqoRq3XMlvZ2BP6rTcMzVS5CozgwuBruUBd22GkdjGJzqyGDKD6bSwHzvFjiXckyhX2M83GVdbZN6HTysL96G9INGvxFjvjA83lvIb99dnRsCTOXOYvBpQ2M8l28po2IUAy5OmmK46agg7qJUwyrT7f7vQXqld2lD54YAU4GQWdhLUvC14948uN0XOBZbKQm4hBsZBBwoE83nu2C+aiipCYzCXpd3KgHF5Ws7VG1NXY1Ik4kMJkGVwmFmk43UtYOQ31vVdlJQ0g7BPyTqXF0nFRB7Kz3OwM2oIvjlbFO6uRSV9CkRbDhl8T1VEck5j5VU58LmJCZcS8g9+RXoaDlVEDEE5noqlwsqffKMq0KmOnqbWu2oagnblQeq0LvPN32/Bnu5qNhv+WNEqa5A5V0BS9k+qPRHM+CVyu3ZBIdbeVJd5Uzsbi3Eip/GlXNU3eMRT5V0Guwk158Wi1fpgL+0G1N9kmVBuFOhIFdvRryaAP+SL7T80ksJn10L6uvmJlN8z/s5DB5d1FDScvsaXQn5bjuRQBCV/BLXJrQtZDJn6f8vWt6MrEJlwiQ5s8SAjarOcTzl9zwO+Uu0r9cMHq0Dfa1hq5C3KluJSn6JmoztIQXN8gJhnJcsaPnaB0HjC6gO/Csp3cHz0GWF/Z+VyfNCMqcNj/3SB5q7KfIdzzCbI8EUjBfEXcZ1OWYs6sjnpvieDolFuKQYy5Dt3Z/t4Gl3wOgquqlYhevKeBaWMcnO0lYyChqU0Avud1kvF0c0drhy6aJkrJ0KnrUE+ldi2oIsHfAf8Ozuly6FsN8DfblPlVh9v0gU3ZUVS7aATHi8mw4YUk4MFqmOIj6X+TxMw6t2WOaXfBT2MZCH9XdE8KU7xHhUzJOwe0Add4PZmvB5XcqP7YN83vo9CHQuNnXGSZ2p6prWuFCPOMKXVskcP/i2i0Z3xBGgE9NVApoWvqyrTHgJ+byOvQXklz2rygJ1+/E2AZ17/Ui4PK5AVs7XDzkBrkJjIjL3RijgtqAtIbCnwqzBLg+nPFmd2iC9e1Kyej/Mk14UJmpJZl+EpTQtFuJKlOmYkPemeCb+fSICRQ2O8eGQxP1aBoYXkF1sdJJZkxtck1h6jcwaP4B1lnHdBFeYNblAnWQXHWXW+AXZkUwvsyaXltIisyU/wsTIXw2zxlvEJS+sgVs3vDHKAB60x52j3WHWeIka2F/cjUHOVmaN38BAwidw/8IhBo24yqAeZks+UOpAEO3DWs+s8QajkN9LuRgC5yC+EugAs8Z5YC1rNLd4jNmST4zEKOoMs8VphNu8lOgKsyXfiCumnmC2OAnMctpgE7eYGGTzyXlg2eM6fB/F5TPuAvo5UTPqMrPFGQUNt/7B3fQ4s6WYwITy6HUO48yWzH3QsImLqZx1zJZiAw/Io/eITDJbMkFHxLq5zixhhHEu8oFg1Lea2ZIaLsDeWfYa6NfBMgqGetjrP4u1lE3MklQQbph3Fzi3mqEBDCpxulm6wDTN9ry/5H+IZc1e1L3VXgAAAI10RVh0TWF0aE1MADxtYXRoIHhtbG5zPSJodHRwOi8vd3d3LnczLm9yZy8xOTk4L01hdGgvTWF0aE1MIj48bXN0eWxlIG1hdGhzaXplPSIxNnB4Ij48bWk+JiN4M0I0OzwvbWk+PG1mZW5jZWQ+PG1pPmQ8L21pPjwvbWZlbmNlZD48L21zdHlsZT48L21hdGg+guiKNgAAAABJRU5ErkJggg==\&quot;,\&quot;slideId\&quot;:388,\&quot;accessibleText\&quot;:\&quot;delta open parentheses d close parentheses\&quot;,\&quot;imageHeight\&quot;:9.405405405405405},{\&quot;mathml\&quot;:\&quot;&lt;math style=\\\&quot;font-family:stix;font-size:16px;\\\&quot; xmlns=\\\&quot;http://www.w3.org/1998/Math/MathML\\\&quot;&gt;&lt;mstyle mathsize=\\\&quot;16px\\\&quot;&gt;&lt;mi&gt;S&lt;/mi&gt;&lt;mo&gt;=&lt;/mo&gt;&lt;mstyle displaystyle=\\\&quot;false\\\&quot;&gt;&lt;munderover&gt;&lt;mo&gt;&amp;#x2211;&lt;/mo&gt;&lt;mrow&gt;&lt;mi&gt;d&lt;/mi&gt;&lt;mo&gt;&amp;#x2208;&lt;/mo&gt;&lt;mi&gt;&amp;#x3B4;&lt;/mi&gt;&lt;mfenced&gt;&lt;mi&gt;N&lt;/mi&gt;&lt;/mfenced&gt;&lt;/mrow&gt;&lt;mrow/&gt;&lt;/munderover&gt;&lt;/mstyle&gt;&lt;mo&gt;|&lt;/mo&gt;&lt;mi&gt;&amp;#x3B4;&lt;/mi&gt;&lt;mfenced&gt;&lt;mi&gt;d&lt;/mi&gt;&lt;/mfenced&gt;&lt;mo&gt;|&lt;/mo&gt;&lt;/mstyle&gt;&lt;/math&gt;\&quot;,\&quot;base64Image\&quot;:\&quot;iVBORw0KGgoAAAANSUhEUgAAA34AAAC9CAYAAADsva+TAAAACXBIWXMAAA7EAAAOxAGVKw4bAAAABGJhU0UAAABzCSiyGAAAK/VJREFUeNrt3Q+oFdXa+PGHg4iISGJiYmKIiIiIYFJhYoKIxEEOcsXEKyleREREQqhLV0wkkl7xJ93wIhIiIoKJV0xKEJGQkChMLEwMEREREUxMTEy4v3nas2nOOGvWzOxZ8/f7gcX7J8/M7GfPnr2evdZ6lghQrqle+4BW2/YGtzAAAACAJM557X+0WrYPuH0BAAAAJKGjfr+RRJH4AQAAAGi2VSRRJH4AAAAAmm8/iRSJHwAAAIBmG+G1n0mmSPwAAAAANNt0Yb0fiR8AAACAxvuAhIrEDwAAAECzDRG2eCDxAwAAANB4LwpTPkn8AAAAADTePxwnLaf9xKUJ7T/SqYr6ldd+9NpdEj8AAAAAdXHQYdKiydELDY7d815b4LXNXvvCa7+S+AEAAACoIt3i4RdxO+o3pCWx1Ne5yE+mfyfxAwAAAFAlL+eYqES191oYUx3p/Eh6HwUk8QMAAACQm03idq3agpbGVRPAL0j8AAAAAFSBTlM87zDxuynNXu9ns8Frf5D4AQAAACibbvHgslplm9b7Rfl7huSPxA8AAACAk+TE5ZTP91oe37RTakn8AAAAADjxX4eJn454vdzy+B4m8QMAAABQNtdbPLR9vd9zXrtN4gcAAACgbDoql6UYSdKmo4ptXu/3FokfAAAAgCrYLG7X+21oeXzPkfgBAAAAqIKvHCZ+urn5Sy2O7QCJHwAAAIAqmOwnaK6Sv++k3VM+fyTxAwAAAFAFfxO3Uz4/anFsV5H4AQAAAKiKNFsQZGn9LY2rVlD9jcQPAAAAQBXoFgQ3HSZ+d6W96/0OkvgBAAAAqIpXxe0WD21d7zdA4gcAAACgSv4lbqd8bm9hTJ+PSahJ/AAAAACU4rTj5O+NFsb0BxI/AAAAAFXygrjd4kHX+73Ysph+QOIHAAAAoGpWidtRPx1VbNN6vwESPwAAAABVtN9x8vevFsVyBIkfAAAAgKomK784TPy04MmiFsXzOokfAAAAgCp6Wdxu8aDr/Z5vSSwPkvgBAAAAqCrXWzzoer9hLYjjeyR+AAAAAKrsnOPkrw0JUD+JHwAAAIAq0+0XXG7xoNNJX29BDEn8AAAAAFTaW+J21O+2dPYQbLI3Qu0lbisAAAAAVXNY3K/3AwAAAACU6Dmv3RTW+wEAAABAoy0Qt1s8aHuDMAMAAABAuVxv8aCjis8TZgAAAAAozxCvnXec/H3lnwcAAAAAUJLJXvvNcfK3mTADAAAAQLn+5jjx+91rMwkzAAAAAJRrv7jf34/1fgAAAHZjCAEAV3SLh+uOk7/PhfV+AIB8vBnzffMm4SncSK8tJgyp9UlnVtRSr+302jGvPfTv44WWvx3V8pjzDAB6oA+e34X9/QAAdPqQ3BLpzOx54rVJhOMZw70232sDXlvjtX1+gnfVa09j7uPRluMe9//dCa+N5xnAMwBI6z3HiZ/uHfgqYQYA0OmrPU1MjgbifkY6o1DoWGtJ7OLapQTH3xz49/e9tpxnQDWeAZqFr5DOOqpTXrvntcf+zaD/86Gf9Wv2v8dry1Jk7voB607R28dnDDk45zj5+0U6U0sBAGhT4qfT+uZ6bZPXDnnta7/D3u0TPvLaHa+d9Pt02h8cW9HXssC/1m7M9fWwnGOwfq9dCPT70/SVPk14jkVeexD4O801hvEMKP4ZMNRr66S3fdK0A/6210YYzjHCTyS7/345nzHk4AXpTNlwmfx9QZgBAC1J/Ob6HfKHGb8zz0pnmmBVfJgxSWm7oYFk0Paep3m/Z4aScB0tnMAzoDhrc+4465zp017b4bWVftMFoDdD/24Gnynk5C3HiZ+2VYQZANDgxE/Xvl3M8Xvze+nsv1sWndp5JnRNu7gVU5theZ919HdEymNqoncjcAxNBOfwDHBLh+O/tryZd6UzfL/E//D2hX4JmCadyj77/H+b9GHwmM8Rcva548RPN46fSpgBAA1L/CZEJEh5tbt+X7FoWrQlXP17J7dhJsMs7/G3GY87LpT8aW6wmGeAG+Fh1nDT+beb/eQuKU0KN0pnbrDtQXCGzxFyVsQWDz8K6/0AAM1J/OZG9Nu0f7hXOj/6T5K/fvTXNXHTvbbaa99IvoU/8vRKRB+XuhLZDbe8vx/3cGxN/m6FjrecZ0C+plmSM82+exma11+OLks+i0CBtD9o/OE4+fs3YQYANCDx05L9jwLXcU06xf36Ev69dtCfJPzunFXga3oQOvcxbr+eYxr33vb3eHydTRWeNbiMZ0A+RsngYdWoIfk8FljqNNK4dYNL+RzBkY/E/Xq/dYQZAFDjxE/7esFBgCOSrbriioTfm/0FvKZ58mxBmm+lPVUjXVkv8ev78qiOOkee3Uqin2dA7w5aPph5Dq/2x5xnMp8jOOR6i4dfpTPdBQCAOiZ+JwLnP9XjsY4k+N58xfHr0eOHR/p0uudYbr2exb2/53I8z7rQsXU0ehbPgN4+FHEfyssFdcAf8RmCY7rFQ5piQ1mabn0yglADAGqW+IWrNM7s8Xi6TituCdEtx69nojy7pk9Hj+Zy2+XiQcx7uz3ncx0OHf+2f3/xDMjgS0tH9l0H51wecZ4TfIZQgL+L+ymfLBYHANQt8dsVOn9er++p4fWtcfhadAnT1YhzbuOWy8VsSz9ooYP3M1zsRafrDuEZkM64BJ3YeQ5epL5R4YW/H/M5QkH2FZD89RNmAECNEr/zofOPyum4OnJ4VDojRNr305lkqx2/lhMR8bzA7Zab9yV+3+4+B+eMWiq2m2dAOmsSdGCHOnqh4b1hlvA5QkF0QfcP4n693/OEGgBQk8TvkTSjYNm7El1sZBq3W27Oxty3px2e97i4H11s9DPgUIIOrCt7QucZx+cIBXpV3G/xoL+eDiHUAIAaJH7hmVi6B27d1qzPkOippbu51XIzQszTd7VtcXjuyRHn1imgI3kGJPNtiYnfysA57vE5Qgk2i/spn9sJMwCgBolfVCGWozWKpU4v/CniNehWDqO51XKzRMqt1Lo34px7eQYk8zBBx7XP0QtdXNMHC5rlrLDeDwBA4mcqz3/YYV8wT1sN1/8ht1muPou5Zx8WcP4phnPP5hlg9yRBp3WSoxe6IHCOrXyOUBLd4uG248TvN69NJdQAgAonfnHXonUZxlQ4jrrx/GOJLjTCnn35uhVznxwu6BpOSXOK91Qu8Vvm6IWOFUZEUA1viftRv+8IMwCgwomf+J3nuH335lU0jgcM13yIWyxXUy19ndUFXccKw/lX8AyI9yhBh/W4oxc6QvIvGQxktb+A5O89wgwAqHDiNy1B31C33xpaoRhOi7nWRdxiuXrHcm+ML+g69P6LGry6JvWYllzaM+Bygs6qVs+Z4uCFDpe/fkECyqbVN38sIPnjSwgAUNXETy1P8F12xWtzKhLDw2Jeb9bHLZarU5Z7okjHDdexlmeA2dGEndXTDl/sPD5HqIjp0lmP5zLx20yYAQAVTvyUbWQnuE3CsBKvc5KUv96sLfQH8rglYp8UfD2mvciv8gww25iiw7qBex4tsM5h0nda2NcPAFD9xE9tSvjdptPr5pZ0jTtjruttbq9cDVjug8UVSvoHeAZEm5ii06pZ/mvc92iB0w6SPt0I9zlCCwCoSeKn1qT4ntMkrMgfN/Vcd6X4qvR1p9VZtXCj1jbQaq33pVMRVfv5D6SzzZVuwh6uv/GpJUco44dtU1X2r3kGmH2Z4kN9Rzolc4Em0y0efs0x6fvda68TVgBAzRK/7jUmKQao7fsC+4lxG4nf5dYaRNc6rvaTuqcp+vwzAse4KvHbfZThSMw1TeEZEG1myk6sLt4czWcIDbcox8RvFeEEANQ08VOz/UQgyXfePa/NL+CajsVcw1FurT/p+kutLXDbkKRv8vOAbhEc3a5htwyeraQVNCdb3vN3S3p978dc04c8A8z2puzIfiOd7RiAJvsgh6TvoLCuDwBQ78RP6dTJGwm/+3RUabnDa7EVGtnBrfXnGseozda/FXtF1uB6Pp3ua6t/MKuk1xi37vA6zwCzEX6A0nRoT9GhRcPp/f1zD0nfOX4gAQA0JPFT46Qz8yvp9+A6R9ex2HLeZS2+p7R+x9cRMXmU8v3oFs7R0dPjEj/CW5bxlvtgNs8As5mSfA63683d87ZA3O/PVpV2jO/RXOm0h98zvA+6RnAy4QMA1Dzx09EcrQKv2yNclM7+eGm+D13sq/aJ5ZxzW3o/rTS8PzryNyNDkq9/qwVf4kZXy942I27N4jaeAfGWZejg1mGfFBI/9OKLDO9DP2EDANQ08ZvmtV0SPVUwS8v7tVy0nG9oy+4jnaG0zxCLG34Sl8XVBO/tipJf+zWJLzbEM8Di/Qwf6M9I/Ej8GmpVhvfgX4QNAFDDxE/Xfp2JSSB0BEV/2NRS/1o4RGeLaen/e5bvRR01mpjTNWpSFzfK87hl95AWXDwn5sqcvWxrcTJBn2dcya8/bhrqU/8+5Rlg8Yk0K/kj8UMWOlUz7bYOWiqZta8AgDolfvp9Z9reS0dUbIVaxop9FC6vvdVsfbqbLbp/NOm6bIiDLt/qteiKLfH7qQIxOCD1noFVmR9/DmZIOvaS+JH4NYRutv5LythrIZjnCR0AoEadPi3Fb1rDtcdrwxMeR5M/28jfohyu17ap/IkWJX1xhRnzKHBzyhLr3RWIww7LNW7lGZDcoQyJx04SPxK/BjicMu5/eO1VwgYAqEmnb4x0ZqlEnVsTwbczHHOj2Ktd98o2wnOkBfeNvndXC0jIbIl8FUbT3rZc41GeAemcyJB8bCHxI/GrsQ0Z4r6OsAEAatLpmy6dKZGmKYJZR+Z0/Z2t6ud4x/3S/Q2/Z3SbqO9jXv8lyW/JyeOY8zyRaixtWSr1nvpbucRPF0V+k6EjvIbnOWpIfyRIu33DQcIGAKhJp0+3Onjg8Ly2GTNv93h82ybyexp+z5ywJGPTcjrPcEucT1ckHv2W69QCL308A9LRIeVrGZK/BTzTUSO6Pu9mynv8B2GTdgBAPTp9WrUzbkQuj9krtjV4B3o8/mPL8Xc1+H7ZIsXNuHvTcq7NFYnJogR9tck8A9LTMrx3UnaKdW7wJAHq4XTK+/s3r71I2AAANej06Qbe92POd6igjngvI0V90t4ZZ/Msr/uK5Dv10pbAz6xIXOYnuCcW8QzIRsvCPkjZOdbyvm3bSBP1856wSTsAoJmdPp25FTejRWd15TV7ZYTYBwWysk0/zGMqaRWNEvuMpLyThLjq/ncrFJtxCe6JJTwDstPpm09SdpA/4dmOChuQTlXONPf0B4QNAFCTTt8Zy3fa/BzPZRuVe9RjAmT7fl7ZwPtkn9j3EM7bFXE/OlzEDw3aVvAM6M0yST868hrPd1TQVEm/SftXwibtAIB6dPo2W77TXHTi4873pIfjzm1h4jcnwWuelfM5x1rOt7xmid9qEr/ebZL0Uz6BKtGKtedT3se3hXV9AIB6dPq0zoKtJP+EGiV+Sbbnalrid1GKr65pW983ukLxSTL9d02LnwG52pOy07xCgOo4KOk3aadSLQCgLp0+2553LipgDhV3Uz2TFPJoUuK3IsHrnefgvHH3zYWKxWhoghhtJ/HLh87j/jpFx/k8z3hUxD8k/XTlfxE2AEBNOn2viX3kbbyD1zTbct4bPRx7WssSvytS/Gy64RJfy+PjisVomDDiVyidB3w3Red5Ks95lEzvwbSbtP8/YV0fAKA+nT5bQRdXBTqWW857oodjJ1nP1ZSqngMJXut6B+e1TfOs2swn1viVYGmKDvQmnvMokW7S/kvKpO8sSR8AoEadvqkJvtvmOnpNtmVA+3o49hBpzz5+thl1Oio30sF5v5H4abp9NUz8qOrpwBlJ1ok+wnMeJfqvpC/m8gJhAwDUqNO3U9xNt7S5JG4rQj61HP/TBtwXkxP0T447OO9MyzmPVTBWSbb4aMU+fkP9zPxyQRc+W5J1pH/iOY+SZNmkfRFhAwDULPGzbfa9y9HrGZ/ge7XXKqJ3LMff24D7YquUM4plK3q3voKxSrLFx6I2PAO6gbhU4MV/nyD4D0sIapLyv01pxwRR3hA2aQcAND/xs43auFyntdFy3qs5nOOk5Rz7G3BfXLC8Rh31HJXzOSeKfTS1inU6Fia43ye34RnQXVx7usCLfzdB8B+T+JH4FUynat4U1vUBAJqf+G1I0A9ztU7rG3FfVv+ANHtJkW3zdFdbKnxmOee1isarP0GS3NeGZ8AucT+PO2xRgpv1SQlBJfFrryF+EpcmhteFdX0AgHomfocs33GnHL2WJAVlpuRwHtuo4pc1vyeSFEz8zMF7Zxvt21fTeN1pyzPgmP9H9wu8+OHCVE8Sv2r5v5Tx020eZhI2AEBNEz/bqNtOR69ll9hn0riOmbZbNb8ndkvx6/tOJjjnQEXj9XbN+8W5PQOuSjlDnElGU0j8SPyKoA+ptOv6VhE2AECNE78Hlu+5ZQ5eh5bUfyjFrCu0DTI8rvk9cUyKXaO5JMH5NJcYWtF4bZNyChlV6hnQJ4OHbGdUKPErIzEh8WsfXcj7a8rY7SdsAICaJ36PpfjCLu9bznk+5/NdtpxvaI3viSsJ+iujczqXFoi5neB8X1c4XrY1n0vb8AyYIuXsWN+X4ObZRuJH4ufYMK99lzJuP3vtOUIHAKh54mf7vsu7GqSO9t2znHN2zufcaznf/BrfEw8TvId5zeQ7Kn9tzB53vq0Vjtdxy7WPa8MzYCD0h4cLuvhJUl4JYaBrv7CuDwDQzsTP1onPe/nPdim+KIhteuKyGt8TTxL0W/Kw3j+WbsV2yXK+uRWO13WpXyXS3J8B78iz852HFXDxtg/iPal2SVXU34CkHyUdIGwAgIYkfrbti/I0SeKnlmpl+ZEO4jbMkiDtqPE9Yauumcd7OM+Pnzbbvo+PEvTdt0hnG42ip9j2WeK1py3PgKj5rusLuPhPpZxKUoCa7rXfUiZ9HxA2AECDEj9bcZA8nZb4giCvOYxdXCXKOi97sY3Y9jp9cZr8NTX3n2KvknrCcrzV/r87V0KsJluufWFbngFnDb+6uBxt02PftjwAJvKMhyO6xuBnYZN2AEC7E78dUkzhkzWW87iuLxFXxv9uje+Jiwn6L0syHlt/IL8TStTesZxrc8zxFspfM/omlBCruJmGD6QeswxzeQaYht23lPQBrEM5VdTb5ymTPv2Rgk3aAQBNS/zmWb7/8hiF01GjuJGpIgr56bYOcdM9x9f0njiUoA9zPMNx5/oJcXdT8+6o4WHJVihH76NuIZrFJcXqQ6nfhvO5PwNGSvzeJjMcffji5pTfFDdzvAG1SdKv61tE2AAADUz8xNIn29jjNWtV0GtSjWU9n0nzCrysTdiPmZXimDqq110L91QGF2v5xnKeqJlRui6wO120zPWUJx3/wFGLZ4Btru5Nyb+0adweGnqDzePZDkdelU5VzjRJ3zrCNsjLETHqJywAUNvEL276Xi976mlRla9jjv1uwfGbJc3bm3esJCvwcks6xXXizPDf7+DfrQj9mweSrgrsnEDSd7jEOOl1mWY4XmzTM2BlgpvlquQ3F9dWxne1AG68IPbqZWzSbvdeRJyeJywAUNvETzvFcZucZ5n1omvpz4h5PVVZ0/3Oi3lJR10l3ZZK46577E0N/K0WPNH1l1H1PjZFnMu2fcQO/34a6Sf23WTrjBSzY4DJnIbkHj0/A/YmvFl0nu+SHi5UHwAHLOdYL4A7XwmbtOfhC3l2X0MAQH0TPzVDzKM5Olo0JsWxtDifaa83HQGcUGIMF8fEsK579I4X+0hc2rbWcK6nGY51SjrLvMq0TcwzG/va9Aw4lvLN0/mxaeYJazB1VPG65ReIpTzP4dB2YZP2vIS3wDhPSACg9omfWhCTQOg6vWkJ+nw6SvTQkDxWZWTFlJR+WON7Y2lOCZ8O9MRta3A/5fF00Gdohd/zjW17BtzMeGNckM5wsZ5kdOhDr7/06CbXu/0PetxxtDzsZJ7lcEjXn/2R8v5eRdgivRoRq38TFgBoROKnpoh5iwAd7fnMP9fQQL/vFelUgr8h0duDvVORzn/XgJhHf+psuZjXsSVpugefra5H0mmlmvxXpUbCDMM1Xpd6jfb1/AzoC/zjO/4bNCbw32b5mfAZyTa0G9f0l6OVPMPh2Ete+zXlvfkfwmYUtb7vH4QFABqT+HX7gNonvJyxj6edft1mYFGFO9bfGq697sXKdFT2rKTfpzhpYUUdrLlnOd5BqdZe3Lsl3/0Na/sMeMX/hzpsa6v0M8z/hWS/xE/bjGu6IFSnii4WwL0hGR9+bNJu9l1EzBYQFgAohCZSjw3N1bZDOlqim3JrRcZLflLXPecjPwk4LZ0pfRukUxa/DqMoM2P6AU2gr2+73+++H3jP9P276Cfm6zImaFP89/uBf0z9n19Kp5jLxIrFYaRETz0+08ZngH44dY3fmgwn1oWkOp/4U/8Y10IPA/3fr/j/7WM/2RsqQHH+LWzSnqcXJXrKLBU9AQB1tM/QH3iF0DTGVokekZ5EaIDm+LuwSXveoja+/5mwAABqSmtU3JHoyqOovzESPdrHLgJAg7wknapUaZK+Dwib1c8RcTtNWAAANWba3oFlSfUXNaJ7krAAzTHCkKCwrq83iwyxo6InAKCJCcJ1v0+BeorasF0rzI4mNEBzpF3Xp0kia9TsvjDE7y1CAwCoOd1cPGqft08JTS2NkGcLUWohohmEBmiOVcIm7S5MFfM+iOzBCQBoAi32EbVMhMrV9XNImrdNB4CAV/1Ejk3a8/dFTAyZIgsAaArdy+5J6HtOi7+MJTS1sT6ir7KGsADNoXtMpt1bcj9hS+R1MY/2UdHTjK1rAKCelkV8350Xfuisg/leexp67zYTFqBZPpf06/qeI2yJfEfyHEs3KdapsANe2+a1I167KewDhXxoVcFZhCGzCdLZUBxIa13Ed95hwlJp07x2L/SevUNYgGZ5T9Jv0v4SYUvk/yyxbFuHSqcA7ZHO2oET0lkL8tQQm0d+UghkMdbvZFJcojef+DH81mtTCAdSWhvxbP+QsFTSRL9/x/ROoMFeFvM0RDZp783rCWL7txZ2Iu/5SZ3tPjvBLVT5ToJ26g567YJ0NvjVdT2P/ff4S6/tknKKOugoX3dD6QMl/oCwIOWzVeOW1xTngZTnjqvCuNv//z+kI4gMlgtTB6tOR/ZvyeAfXtmDEWiYF7z2i7BJuwsvJoztSy2O0VC/E2mKzSZuo0rStTvnUj43dOruuoKub3fgvDtLjtU0PzE+Jc8WuzC1tTmdW6e3HvPatZTv1RWvrY443qbAv/lMWKuFdObLs1MIecZXJ+m7KYNndTE9HmiYIRk6byzMTp70JSmUc5dQ/el7Q3z44qmW6V67KNlHkbQddXh9uqHwmcC5tlfwh46NXntgidEFB+fWaa/vx5zziR+vSZbjrAj8zVmvjeRjgRSm+D8sBO+9dwlLqabJ4OmdX3ttDGEBmucjYZN2V53jn1Mk0ujEIRybh4SlUnTKT3d6rk7l1BGfJYEOwlC/A6G/4NtGmDY6uL7xoQ7lrgrHclaC5M9VUaOo5E+n4M1PcYxg8vc9nUSkpJuCHwjdgzsJSyl0zX1wFHYbIQGaSdd+pFnXp//2VcJm9Q+v/Spsh5HW44jYHCEslTE/9L7Y9uIaJeZRXBejfrrWMLg2pQ5VA1dbng0HHHb0/pdDpzs47fOi/54DaSwLJR36uWULn+KslL+mn9/wnw0AGmiydKYYphntYx5+vJleOy3pp71RIr2zjUNUbNYRmkoYHkiq0vxQoWtGTKNaeSZm4YIEOn29LtPR46aDa4fMxUjaWHl2tC/rptr7Q3EfxscFGe7HbuXdB37/BO5psavLfty1yvYIQgI0k3aIfkiZnPyHsEXSTs4qP+FLWxW122YSxshS39qmEZpK2Bh4T8al/NsN4rZ4iSZGwWmld3pIYsp4FtuKvWxxcN6FoXMc7/E1XBBG6dE7nVXQTxgKpRWH5xAGoNn2pUxMfhR+CerSOOh0Vx39/MJrv0tvRS7+R2z/dFQoelNlXwbelyxbImwJJTjHcrouvZZwcaqFNYrr4gTPhxsOzhv+oWVpj8fTYh3Bqdps9AwAQAWsypCYaJGSsy1u2rHULRl+yyHJiypv33baeY/az+8woamMh4H3ZW7GY+i6nVck382/d4fumX01i+unCZ8TeY+CBH9oeSL5rKkKFox5Ku4K0wAAgAR0SmEeI1S0/Nppbss/E4mo2Kwu+bq0UIWOhOjaB91E/o6foD5xdC9UeYQz+Jq/qcg19cuzm56Prtm9f1UGl0833RtnHP7QcjKn4+qUz+B6RX1trPcDAKAEz0ny7QVoxbV/c2vKVkNsJpR0PQv9zvDTgu+FKid+4a0ZPqlAUn47dE2ba3bfTwlcuyZiEy33XF4jpeGKnmtzfE3rQsfeLgAAoHD/JcmqZKOi57NrtLqjBUXTkcfvS7wXqpz47ZDobUjKqpy5JyJ2dRtdCm6F0J3WfDzm/shrT8IPQ8cdl+Nr0tHEOzJ4yucUAQAAhXmPBKuybWrL783hEj3KUeSI0rCIRILEbzCtnHkv4po1UZ5U8LVMi7iOHTW890/Js6Nu82LuD11nmcdavOCPGxcdvK6does+KQAAoBCvC+v6qtr0fRnS8vtziSE2AwWdX8v+X6jI/XC3pu+VJiRrCryOE1L/bT/C2zgEpzVfiblHep2WOUrcT8WcHXHdr/FVDACAW7pNwE0SrMq2n7lFI7cWyavKoI12tm8keJ90KqqWp9f9jtperOKfEl+oyPW6zOlSjWnBvRqIuf71MTHudYRuWUEJWXj95VkedQAAuHWY5KrS7XNu0UFVDYvsJI5J8KPIIWEqbpT3Y2L2wGsrHZ57r5Q7LdjFDx6fhv6bTn9+GBPjXjZbPhx6r1w5FHHd0/noAADgBuv6qt+aWvFOi6Ts9BM47VzqCJ5WLdSS9IsD/26iIS7vOr4+HU38VuI3zJ7DIyTWesu9fcRrI3M+5wiJ3kpjSQ3jd0vipzXvtvwgkVWw8IrLfTJXRlz3Xj42AADkj3V99Wh/b9A91+cnA1cTvO6N/t+sMfx31xs/x22arcnpKB4hiQxI/J6Gei/kWfhlteE8Y2oWt6kyeFrzEMu/iZoKPTbDeWeFjrPc4WucGXHdj4Wp0gAA5OoFYV0fFT2L9WZEwnfRT+zG+/9Gk6mtgY6rrgWLmop8z/G1xlVNPC4U20lrvnRGdU0xveMnHHmIKupyv4Yxe0eSbcx+JiauWzKcNzhF96njHzj6JLpa70o+MgAA5EM7redIqGrR7jbgftOpd/sl3Rqvtf6/22RIGFxOP9PO6E+G9+MsSV9qo/ykf5/lXtf3+ZUcnm1Ro4snahi3YEIXN625PyamN/37OY2zMrhgkWs/GX5cAQAAOfiIhKo27XzN7zXdlPlKRGc0yWbNOjp43RCXFQ6v2TRVUNf0jebxkfh9/zAmgTY1HcntZYT7TcNxD9Qsfrq+NDgSZhsNjas6O9DDed8v4LUek+hpqn18jAAA6I12Av4goapN21/je22uPLuZt07pG5/w7w/ExGW8w+u+bDgne4zZaYJySp4dydvltYXSWbs1zE/QLop5zV/WNV7bDMfcXLM4BvdCTDLqvznms5Km+u1A6G9nFfBaTSPBC/g4AQCQ3WS/E0FCVZ/2Xk3vNe20PZJnizak6UiaOoQ/ObzuVwzn3MfjI5YWEYlai7lHzGvEhsngaYV5VLI9ZjjesprF8zNJN61ZR6LjCuhMzfCZu1PQa10n+a1PBAAA0ln78gOJVO3aQA3vtbkRSZ+2tSmPs98Qk90Or31nxPl06tt4HiFGuvVGeGRXR/n6E/ztJIku7qH7043IcC23DPdMf81iGtzYPGlVzbg1lEk/M9ek+NkGSw3XfJSPFgAA2dgKK9Co6JmHaRFJQNZiDUdK6MRfkmILydRd1NRKff9npziGaZTu7ZTX0hfzOZpfo5jOkGzbUMyMef2aSNumz04p6UcnU3Gam3y8AABIbxUJVC2b/upfpwqSOqXvmiERyLKf2CmJLvrgKiZDDe/DmzxCIu01JBizUx5nheSzAfmkmM/SpBrFNbhe72LKv42r1rze8rcbQp+zoQW93oWG630qFHgBACAV/RWYTdrr2U7X7F47bngdGzIe70HBMVkoVBdMao/hvV6S4VivGY6VNulZFPNZGl6j2AbXPX6cUxKt7VKKz++ZAl9v3Cb0U/moAQCQjE7t+Uo6JfFp9Wvba3SvrTF03C5nPN5oKb4647KI853hMfKMTYb35tMenlOmff3SGIhJIIbWJLa6rjG45nFhyr/XHyluxcRhjuHvwvsfvlPwazZd7yI+bgAAANUxzmv3Jb8RIJHB5eyLKi+/WuoxEny3xPd6juGarkv2LRjEcMzHOSTu3VaXUdvga8g62rw1Jg6m9arh0dIiR9riEr/FPF4BAACqw7Tf3qUejrm7hIRnHYlfLJ0uec1RB920xiuNuGmOdRGsZHsi4zHGSnSl1G5Mo9bb7gr8m2sFv+ahMe/bUh6vAAAA1TA9ptO2pofjXok43kESv1ITP9NI0nlHHf9HLUz8gts4bOzhOIdjYhG1P16wmu0nFUr8lgkAAAAq4aihw3Zfsq+rMhV7WO74tTDV02yMRO/NmMdWCabiLtdTHiduqmcdquPOCl3zNAcx7W6TEJxCOk7KrWLLiB8AAEDFTYzpsO3p4bjbDMcc7fj1LCPxS/2e/JTDsVcajn0s5XHqXtxli+S7h92FmHgsMfzgUUYV2+Ex1zkgAAAAKN32mA7bgozH1E7njYjjXSjg9cyLOO9R3uY/35Pbhvc5j+qPpmmJ21IeJ247hxE1iHNwD779ORxvbUw8zhrif6KE101VTwAAgIq7Lua1WVlHDUzVPD8u4PXoqFC4KMZD3uY/p3KaOubjc0gq7+f048GEmOucXvEYjwzde0tyOKZOb70r8XvkafyD+2WuK+G1j4m5xpl8/AAAAMo1U9KXjE/ie8l3BDGtiyWeu6p2SD4brEdZIOY1oml/POgTczXLhRWPcXCa8VM/EczDxzGfU62cG96eY0LFflgYKgAAACjVxpjO2qaMx3zTcLwi1x3tjDj/iZa/1yck/3WcXfsl383gXW034VpwuuU3OR43bh3uw1BS/1NJr930uX/AYxYAAKBaHdVwy1IVsM/veP6v5MTLNJI5o8XvtWm6YK+l9kf7SX2eUzOPGI63ouIxvhO41u05H/vLmM9qcIT045Jeu2l69xkeswAAAOWLqxg4JsPx3ok53voKvLZvW/xem5KzuT0e17Qv4Kkejvmu4Zg7Khzf8NYL83I+ftxUyjy35cjqbcP17OMxCwAAUL6HMR3ItNMyJ8ngAhNRRSiKtNxwHVtb+l6b1s0N6+GYuobtnuQ/ujrXcMwDFY5vcHpxL4WR4lyxJH2uzpvELmHzdgAAgMp6EtOJTEM7m+e9dtJwrNsxfzvO4eu7KPb9z9riUQ7vc9iHhmPu7fG4fYYfJc5WOL7BdYlHHJ1jgyXxO1zi6zdNGx8vAAAAqHTil2bkQKdz6fqmdYZjHTT83Wt+QuJqNHCWmAvNLG7Ze30h58RP37OoUUTdHiSP/faiEolHFY1teJqnq2nNwyV+lL7MNZDfipuKsQAAAMhB3P5gSafqbfP/vU6t/CRFh3Sqf/6Djl/jtpjXuLFF77Wp8mbWUvvnI471WPLbs23AcL2TKxjbvVLchuW7Y+7n0SXG4HHE9WzjEQsAAFANx2I6kVsS/H13f7Gj/v99MmFnXad33vTaVclndMjmdMzr1Gsf24L32pRIZUlSTFM8B3K83j7DDxNLKxZXLYIUHjkf5fB8Uw2xL7Nw0TTDNU3hEQsAAFANcVU474l5/d24QJJ3PdDRNRX6CP+troe673cYi6DXdynmtWpRmq2SrZJpXWgidUt638dvmRQ3zTBqP8b9FYvrnohrHOX4nGekWqNrKyKu5xsBAABAZWii8zgmIbohnUIofX7TNXNaUr+7ziicvJnWDHb3BFzkJx+6NmxhCa81Lvnrrv3TUdA1Xpsj2adBVtVaw2tOusZyuSFp7nd0vZMjznetQvE07V3neuuS/ohzvlJiHA5FXM9KHq8AAADVskWS7Q8W1eEP7wH3NMHfaaIxUNJr1ZGY0xlfb97tbkkxOGJI8OOm5WkCHFWu/6K4X3N3NOK800r+zOh9tDXmftciNP8UtyPINypwL3XdqXByDgAAgIAvUyYtuj3DbEtn1JTszK/A692SMEltYuI3RKIrZurIr67Z1JGj7gjvBK9tks503vA04HekmD3jotaPlTWtUe/dr1PeO5f9ZHtWztcS3OS+zP0N50W85rd5pAIAAFSTJgM7E3ZktQqnaSRja8zfnfQTiarQhOJMCxO/ruUJEvWoaZaacIwo+FoPhK7jppSzUfmaHt7vvEe5tYJnd2p1mQVv9glbOAAAANSOTtvTNXxaIVCnq+kokE7p1I2zt0uyKn0f+knNYz9R0I7h7Aq/Zr22/RK/1rGJiV+Xrrvc47/H9/04aHvod+J1dFBH92aUeI3j5dn961hD1nnfHpWQiHeNk2fX9c7mbQEAAECV6ahnv5/4aoGXK36y8dhRu0XIU9ksz06hRLnC6z53EhIAAAAAvfpWiq2eCTMd/Q+udfxJmlcFFwAAAEAJdCryAxlcZGY0YSnFORlc4ZfN2gEAAADkJryB/DFCUrjwtNs3CQkAAACAvG0LJR7rCElhdO/O4BTPNYQEAAAAgCsHZfAehK8REucmyuDN2jcREgAAAACuHQ0kIZqQTCIkzujenVdJ+gAAAACU4bNAMnLda2MJSe5GSWdPR42x7tu3nJAAAAAAKNqWQPJ3heQvV2MCSZ+Oqs4hJAAAAADK0i+d7R00QbkhnfVo6I3G8Jof0/NeG0dIAAAAAJRtgte+9hOV216bRUgye0U6I3xawVOrqPYREgAAAABVots76OjfO4Qis11eu0TyDAAAAKDKRhOCnmhBF0b5ALTe/wejWWA8tFe3TgAAAWF0RVh0TWF0aE1MADxtYXRoIHhtbG5zPSJodHRwOi8vd3d3LnczLm9yZy8xOTk4L01hdGgvTWF0aE1MIj48bXN0eWxlIG1hdGhzaXplPSIxNnB4Ij48bWk+UzwvbWk+PG1vPj08L21vPjxtc3R5bGUgZGlzcGxheXN0eWxlPSJmYWxzZSI+PG11bmRlcm92ZXI+PG1vPiYjeDIyMTE7PC9tbz48bXJvdz48bWk+ZDwvbWk+PG1vPiYjeDIyMDg7PC9tbz48bWk+JiN4M0I0OzwvbWk+PG1mZW5jZWQ+PG1pPk48L21pPjwvbWZlbmNlZD48L21yb3c+PG1yb3cvPjwvbXVuZGVyb3Zlcj48L21zdHlsZT48bW8+fDwvbW8+PG1pPiYjeDNCNDs8L21pPjxtZmVuY2VkPjxtaT5kPC9taT48L21mZW5jZWQ+PG1vPnw8L21vPjwvbXN0eWxlPjwvbWF0aD5Dc6JKAAAAAElFTkSuQmCC\&quot;,\&quot;slideId\&quot;:388,\&quot;accessibleText\&quot;:\&quot;S equals sum from d element of delta open parentheses N close parentheses to blank of vertical line delta open parentheses d close parentheses vertical line\&quot;,\&quot;imageHeight\&quot;:20.43243243243243},{\&quot;mathml\&quot;:\&quot;&lt;math style=\\\&quot;font-family:stix;font-size:16px;\\\&quot; xmlns=\\\&quot;http://www.w3.org/1998/Math/MathML\\\&quot;&gt;&lt;mstyle mathsize=\\\&quot;16px\\\&quot;&gt;&lt;munder&gt;&lt;mo&gt;&amp;#x2211;&lt;/mo&gt;&lt;mrow&gt;&lt;mi&gt;d&lt;/mi&gt;&lt;mo&gt;&amp;#x2208;&lt;/mo&gt;&lt;mi&gt;&amp;#x3B4;&lt;/mi&gt;&lt;mfenced&gt;&lt;mi&gt;N&lt;/mi&gt;&lt;/mfenced&gt;&lt;/mrow&gt;&lt;/munder&gt;&lt;merror&gt;&lt;mo&gt;|&lt;/mo&gt;&lt;mi&gt;&amp;#x3B4;&lt;/mi&gt;&lt;mfenced&gt;&lt;mi&gt;d&lt;/mi&gt;&lt;/mfenced&gt;&lt;msup&gt;&lt;mo&gt;|&lt;/mo&gt;&lt;mn&gt;3&lt;/mn&gt;&lt;/msup&gt;&lt;mo&gt;=&lt;/mo&gt;&lt;msup&gt;&lt;mfenced&gt;&lt;mrow&gt;&lt;munder&gt;&lt;mo&gt;&amp;#x2211;&lt;/mo&gt;&lt;mrow&gt;&lt;mi&gt;d&lt;/mi&gt;&lt;mo&gt;&amp;#x2208;&lt;/mo&gt;&lt;mi&gt;&amp;#x3B4;&lt;/mi&gt;&lt;mfenced&gt;&lt;mi&gt;N&lt;/mi&gt;&lt;/mfenced&gt;&lt;/mrow&gt;&lt;/munder&gt;&lt;merror&gt;&lt;mo&gt;|&lt;/mo&gt;&lt;mi&gt;&amp;#x3B4;&lt;/mi&gt;&lt;mfenced&gt;&lt;mi&gt;d&lt;/mi&gt;&lt;/mfenced&gt;&lt;mo&gt;|&lt;/mo&gt;&lt;/merror&gt;&lt;/mrow&gt;&lt;/mfenced&gt;&lt;mn&gt;2&lt;/mn&gt;&lt;/msup&gt;&lt;/merror&gt;&lt;/mstyle&gt;&lt;/math&gt;\&quot;,\&quot;base64Image\&quot;:\&quot;iVBORw0KGgoAAAANSUhEUgAABZMAAAD8CAYAAAACEDrYAAAACXBIWXMAAA7EAAAOxAGVKw4bAAAABGJhU0UAAAB8mZeviQAAa89JREFUeNrsnQuQFPW1/6dgwysLWVkgG5BnkIcI2biBAEFe2SIbELJBBOES5IJugUBWCAHh8thARILIBiTIQ1gCBuKGwMW9oICAIBcioaK5xr8xlqVRE0y0NMYYk5hU/+cMM6R3tvvX0zPdPd3Tn1P1qVvXsN09Z7qnT3/7/L4nEiEIgsiB0C5d0gAAAAAAAAAAwD1QoAiCQEwGAAAAAAAAAADEZIIgEJMBAAAAAAAAAAAxmSAIAjEZAAAAAAAAAAAxmSAIAjEZAAAAAAAAAAAxmSAIAjEZAAAAAAAAAAAxmSAIAjEZAAAAAAAAAAAxmSAIAjEZAAAgy6ydN0+K+qvcUV5OXgAAACB0zJk4sV5N9N277iIviMkEQRCIyQAAAAnur6ys99BU0ru39vEzz5AbAAAACB1SAw3o06debbRmzhxyg5js++gVpQoCy3BOYcRkAACAIPCDxYvrPSxd06qV9vqRI+TGQV48cEBbWVEBAeX0tm2cxwAAIePNo0e1NgUF9Wqk6gULyA1isu/jaf1JC4GiitMXMRkAAMDvPLJ6dYM65vCGDeTGBYYUF1MjBxQRlDmHAQDCh9REyfeE3VVV5AYx2ffdyR9QwCEmE4jJAAAATlNXXd2ghqmcPJncuNidnN+iBXUyYjIAAAQIqY2S7wtSQ5EbxGQ/x3QKOMRkAjEZAADASc7v2qU1b9q0Xv3Sp1s37e8XLpAfF6lZuZI6GTEZAAAC5p/8uR496t0XpIY6t3Mn+UFM9nXUUMQhJhOIyQAAAE7wyuHDWrvWrevVLk2bNNFeqK0lPx4wfexYamXEZAAACBAvHTwYq5WSZ0y8fOgQ+UFM9m3kR3mRQg4xmUBMBgAAyIR3T53SruvUqUHt8sD8+eTHIz44e1br1aUL9TJiMgAABIgHFy1qcH/o1qGD9s7Jk+QHMdm3cQP+yYjJBGIyAABAuvzr4kVtZP/+DeoWGQxHfrzl+UcfxT8ZMRkAAAKGUR019MYbY1YY5Acx2a9RRTGHmEwgJgMAAKSD0QCZTzZvHrO9ID/eIwIlNTNiMgAABIc3jx7VPpWf3+A+MXvCBPKDmOzbyIvyNAUdYjKBmAwAAGCHR1avNqxZqhcsID9ZQrqYpCucuhkxGQAAgsNDS5YY3it2rVhBfhCTfRvXYneBmEwgJgMAAKSKDNaTqePJ9crAvn3JT5Z54+hR7C4QkwEAIGAMLylpcK+QAX2/3L+f/CAm+zbucLlgOhEXQ3OBh6LURHk8yvNR3kZMJhCTAQAgLMiwN6OBe40bNYqJzOQo++xYtszVurR0wICYGJoLzLrlFm362LFa2eDB2g2f/azWpqAAMRkAADzn5UOHtE/k5TW4X3QqKooNOyZHiMl+jb0uFkwiuBblcO7aRCmNsjBKXZT3EJMJxGQAAMhFppSVGdYqy2bOJD8+Yuro0a4JoSK4Xj52LGdz9/aTT2ontmzR7q+s1G6+6SatoGVLxGQAAHCdKpPZB18fMYL8ICb7NvKjvOxyd3JeSHIpn7MsLtB/hJiMmAwAAJDLPsld2rfXPjp/nhz5rIO8e8eOrnYnh2XSvHzOxzdtign0zZo0QUwGAABX+PuFC1q3Dh0M7xvbli4lR4jJvo0vOCh+GnFPCHMqHdn3OdCtjJiMmAwAAJA1Xjl8WGtp4sV7eMMGcuRDfr5nj2PipxH3zZ0bupxKR/Y906dn3K2MmAwAAEYc2bjR8L4hsypeOniQHCEm+zbudtkjrDSkeS2KW2AgJiMmAwAABI4hxcWGNcpXBg0iPz6mesECV71/xQ4ijHkVUVksMBCTAQDAacYOHWp47xjQpw/5QUz2tUXDBReLzjciue2fbBVzo3yMmIyYDAAAEBQemD/fsD6RoXsvHjhAjnxu0TCwb1/XxORr27XLaf9kKx5ctEjLa9wYMRkAABxdDWY0jE9YNWsWOUJM9m1cG7kyNA//ZHdiahqCMmIyYjIAAEBWHmiamlglVE6eTI4CwBtHj8aG5kXwT3aFvatW2RaUEZMBAEDFt6dNM32R/0JtLTlCTPa14Onmsrh7Qp5fu3YiiMmIyQAAAJ4zvKTEsDb5VH6+9s7Jk+QoQIKnm7V9GP2TM7ETQUwGAAAV7585Y/oiWFYckSPEZD/HIReLTunM/ULI87sfMRkxGQAAwK88vHy5aW3y3bvuIkcBo3z4cNfEZOnMlYF/Yc7vbaNGISYDAIDrNmPCDxYvJkeIyb6N/CgvR/BPdisKolxGTEZMBgAA8Bvvnjpl2hFTVFiofXT+PHkKGB+cPat179gR/2SXeO/06di1gZgMAABOIBZSnYqKDO8j17RqxQoxxGRfxxci6Q2MSxXpfg6zf/JtiMmIyQAAAH5j9oQJpnWJDB0jR8FEuofTGRiXKtL9HGb/5P1r1iAmAwCAY+yuqjK9l9xRXk6OEJN9HQsj7vonzw15fp9GTEZMBgAA8AvPP/qoaU0iHTL/uniRPAWY+ysrXfVPDvvLhiHFxYjJAADgGD07dza9n1zau5ccISb7Oh53seh8L0qXEOe2HDEZMRkAAMAvmA3dEx5asoQc5QBlgwe7JiYXtGypvfrYY6HN7aH16xGTAQDAMfYohugO7tePHCEm+zq6x0VftwrPn4fc7uJ5xGTEZAAAgGxTV11NV3IIePnQoZjo61Zt/4Xrrw+13cUNn/0sYjIAAHjSnVy7di05Qkz2dUxw2e7ivhDndjpiMmIyAABAtunTrRv2BSHhJ9/7nqt2F/dMnx7a3NasXImYDAAAjrFrxQrTe8p1nTrxsh8x2fex32VB+eaQ5jU/ygeIyYjJAAAA2UI15KWosFD7+4UL5CnHuG3UKFcFZel0D2NePzh7Vstv0QIxGQAAHEHEYlkhZnZf2bZ0KXlCTPZ1FER5w8Wi8+1IeP2T9yImIyYDAABk6yGlS/v2pjXaqlmzyFMO8t7p09q17dq5Jia3KSgIrX/y1NGjEZMBAMAxVAN05V5OdzJist9jYJSPI/gnOx3liMmIyQAAANng4eXLTWuzpk2aaO+cPEmecpQLNTVaXuPG+Cc7jGoQH2IyAADY5cNz57SWilUvfrYje/HAAW3tvHnaLSNHxmw5mjdtqn0iLy9WY8pnkkGC08eO1fbde29sdQ9icu7GMpftLlaHMKdtFCI9YjJiMgAAgGtdyd06dDCty2ZPmECecpzVs2e7anexbObM0OX07SefNBXpEZMBACAdvj1tWqAGJR/bvDkmFNupGURkltrzzaNHEZNzNE64LCgPD2FOn0VMRkwGAADwkkdWr1bWZNJNQp5yn9IBA1wVlE9v2xa6nBb36IGYDAAAjvFaXZ3yXiuD+vxwnO+eOqXdWlqaUd3wyebNtYeWLEFMzsEoivJexF3/5GtDltMqxGTEZAAAAC/5nIngJYzs358chYTLx45pBS1buuqf/EYaXUZBRkRjxGQAAHCSrw0bZnqv7dm5c9aP7/dPPBE7Dqfqh4rx4xGTczCmu9ydLN3PYfJPLkdMRkwGAADwiqe2b1fWYj9dt448hYialStd7U6W7ucw+Seb+SYjJgMAQLqc2rpVea89snFj1o7tjydOKK3T0mXOxImIyTkYNS4LystClMt8xGTEZAAAt3xxRdiYMW6cNrykJDbsQjzJBFlG9vmePbVpY8bEBl98dP48OQsJXx082LQGa9+2LZPBQ4gMwHGzthd/5rDkUoYIISYDAIDTqARbqfOzdVyyos2t+mF3VRVicg4KoC+7WHTKULqyEOXzVcRkxGQAAKcQYXjVrFmxJeYRGx5lMjALUTm3eengQYamgaEA2r1jR9ceBmUo3eObNoUmn13at0dMBgAAR1kzZ47v5l1UL1jQ4DhKeveO/fef7d6t/f3ChXrPJ2d37NAemD8/9m9SqR8+lZ+vvXPyJGJyjsUX4qKvm/7JbUKSy72IyYjJAABO8Oy+fdp1nTqlff+Vv32htpZc5ijzp0xRfv+vHD5MnkLKz/fsiYm+ERf9k99+8slQ5HLq6NGIyQAA4CjiS9y4UaOMbSGc4q3jx2OrHhP7b9e6tXZ4wwZb1h2p+CxbNTqgQAUzlkXc909uFoI83oOYjJgMAJAp4pfWvGnTjO+/17RqFROlyWluIb61qm71oTfeSJ5CjthRRFz2Tw7D6of75s5FTAYAAE+tymSVoZf3WH2DgtikvVZXl9bKKNVnSryMVlmwoUAFN552WVAOg6h6M2IyYjIAQCac2LIl5oXs1P332nbttHdPnSK3OYT4zqm+84eXLydPoA0pLnZVUA6DqFpXXY2YDAAAjvPjNWuU99htS5d6Zo/VtEmT2D7l/2bShCICuJXthQyPRkzOvbg2ynsRd/2Th4Qgh4jJiMkAAGnx+pEjsW5i/X2kU1GRVlVREVtCpvcrE98xWYJ2R3n51SLQjHmTJpHfHEI1IEVeRMiDAXmCN44e1QpatnTVP/nphx/O+RwiJgMAgBurzFSrEAf36+fJcWxcuPDqPtfOm5fx9sTvWWXhcX9lJWJyjsZtLncnX45SlOM5HJ5EF04rxGQAgFSQwjGiG1Tx0JIlyuVgeu81K4HRaugFBOeFg6rW+vqIEeQJrrLfovMpU4oKC7XLx47ldA5Pb9tWj1cfe4xzCwAAMmbamDHKe+zLhw65fgxijSb76t21a0rPHKkwfexY088knxkxOXdjf8R9/2SCQEwGANAhwnHiXtmnW7eYaGi3w0ElKD+yejV5zgFWzZqlrLNq164lT1CP20aNct0/mTwDAABkbqWkZ8Wdd7q6//fPnLm6r0Pr1ztq2Wf2mW4ZORIxOYejIMobEfyTCcRkbnIA4AliXyEDL+SnZ0CfPrHiLp3tSIeymeWFdAmQ6+AjLxpUHeh6KxQA4b3Tp2Pe6RH8kwEAAHyDdAK3bNHC9N56XadOru7/p+vWxfbzuR49HP9cZlYXiMm5H6WRKx7Hbhaew0kzgZgMAHBJ+8HixVf9kf944oQrS8u+NmwYuQ44L9TWKmurW0tLyROYdgmJx7Gbtb1YQJBrAAAAZywhhEwG4llROXlybB8y2NnpbYtthtHnmVJWhpgcgljmspgs3c9tSDOBmAwAdJt2i73Bd6JgFJsDo/vumCFDyHXAkeWOqtoKKxNQsXr2bFfFZOl+fvvJJ8k1AABAioi9hOreuvj2213b955Vq2Kdwk55JesZO3So4ef59rRpiMkhiLwoF1wWlB+P74cgEJMBIJRc2rs3dk8UL1w3fcoYzJbbFhfyMuLdU6fIE5givuoD+/Z1VVAuGzw4th/yDQAAkNq9WWzKzO6rPTt3DuTnkueOiM3ZHihQuRXdo3zgsqC8kDQTiMkAEFZk8J4Uik4JMOKbbHS/rRg/nnwHmJcOHlTWUzKNmzyBFTIZPl/hz+gE91dWkmsAAIAMu3gTvHjgQOA+k6yINPosbx49ipgcopjgspj8UZRi0kwgJgMAZM7FPXsM77dOTmkG73lg/nxlPbV23jzyBCnxk+99z1UxuVmTJq56PAIAAOQSDy5alHMvaWWgePLnsBr0hwKVm1HjsqB8OYJ/MoGYDOA5mQ57A/9xeMOGBvfZa1q10v5+4QL5CTBfGTRIWUuJXQp5glSxGviTKUWFhfgnAwBQ24MDq8+Gl5QE7jM1bdKkweeQxgjE5PBFQZRXXRaUfxLBP5kIgJh8ZONG0/NY/jduiO7y/pkzMbGMXNhDBitIp5j4VH1r6tSYj9UnmzePnbfHNm9W/q34sIY550G75r97110NjtMpP2bInp+eeCKbnYdtCgrIE9jivdOntS7t27sqKE/48pfxTwbu80BtT23PNZ8C3Tp0UM7F+PDcucDk952TJxt8BvGFtnrRgQKVu1Ect6Rws/CsIs0EYjKY8dN162LdTnIzeuXwYXKShBQZp7ZujdkZPLx8uXZHeXmssLyuUyelECU3fNV2vzZsWOzfiZ+XyueKgtMfDO7Xr94x9u7ala7kgGM16fu2UaPIE9hGRIhmBp1DTrKyooJcA/d5oLantueaz3DFUJDs6uS6Tj7+eZMmWf4dClRuxz0ui8kfRxlImgnEZEh+u3nLyJFX8zyyf//YG3Vyc4VtS5cqC0oVfbt3t9y++HQl/v2n8vO1fffeS8Hp02v++UcfbWBvEcShHVAfKcBV1/GuFSvIE6TFfXPnuiom5zVurF2oqSHXwH0eqO2p7bnmFfx4zRrl9zp7woTA5FdeeiR3Jafy0gIFKvfjaZcF5ZfjthoEgZicwbKnszt2aNULFmhTysq0oTfeGCsUxLtICpPmTZtq7Vq3jk1ZlR97uXm9dfy4L29GJ7ZsiR1rIsfyeVg2W5+66mrt8z17xoTDpja7zOZMnJjSPh7ftElr2aLF1b+Tt+cfnT9Pwemzh0x5GNMLyT/bvZtrJAeQgSWq6/jlQ4fIE6TNkOJiVwXl7h07xmw1yDVwn6e2p7antueaN0auV9X32qdbt8DYr+ivb2HFnXem9LcoULkfRZErA/PcLDzrSDOBmGwfKTKlEEj4ZdlFzP39tIRm6YwZaRVHYUcsDRJFqNV3buf7liXR+uJAOh9eP3KEgtMnx7lx4cKrxyW+a3Qk5wYfnD2rvIbxS4ZMuXzsWGyZuZu1/c033USugfs8tT21PbU913yavslCELr3kweBy3yGVF9SoECFI25zWUwWppNmAjE5dV8iq841O5T07p3VTjdZ+qbvsBTmT5lCMWmTX+7fr/yepZNFhCo725QCs1NR0dVtSAF6budOCs4sI8sT9Z0ldr9XCJbvXAS/ZHCY/RbLa52gZuVKcg3c56ntqe2p7bnmTZg6erTy+5XfBb/nVlZN6I/5qe3bU/5bFKjwxE9cLjo/iNKLNBOIyeqbf3Jh5hTS7fZCba3nNyAZvpE8YV4mFFNA2kfeAqu+4wF9+qS13d8/8US9olOW3+XyRGi/i8nLZs6s913Iw1kYukrCgvz+qa5j6UgnT+AEE778ZVfF5PwWLVgxAdznqe2p7antueZN2LNqlfL79fsLmPO7dmV0naNAhSfE1/hVlwXl5yP4JxOIyabL3sRHS79/eZNcMX587K2lFG7iWST/VnzIZDCXDGka3K+fowMcnET8XZM9lsT3jeIxPWQCtOr7/fa0aWlvW4rO9m3b1tterg7v8GvBeWnvXtOuJRl0Id8vHcrBx0pUsNPxAaBCfI2TBR+nueGzn8U/GbjPU9tz3lHbc82b2I6ovl/p+vVzXvU2LAP79rXthY4CFa4ojvKxy4Lyg6SZQEyuz6mtW2ODNiI6f9RHVq++WmCmsiRexKZUrkERrLz6TPohEMLXR4ygcMwwp6rvVrzXMtm+dJhJl4t+mzLwhYLTXS7u2aONHTo0petXHgpk0A3XQzCR33TV4B1Zzprq7z5Aqg+yeY0buyooz8UjFbjPU9sDtT21ve26T65xv9Z925YurfcSLJ0BoChQ4Yv7Iu77J88izQRi8r+Xv+m7Fm4tLU1r8q4UqKlcf5kWJakgnXXJg0VkmVZYJgq7xQ8WL1aKUE5MzhZPNdmW1+dM2ArO98+c0R5asiSlwStYIeSWsKf6XuV8IE/gNPdMn+66f7L8npFr4D5PbQ/U9ojJ9lakSVOJ3/Ipv2GJF0fyUizdY0SBCmc87XLR+V6UG0gzgZh8qV5H4lcGDcpoW1KsWl1/sjzN7eVvyV0L6b7NhNS/3yHFxY7tR0QB/baliPCq6yUMBWf1ggUpdxupkKWwXBfBwkoYmDZmDHkCV5B7hJu1fUHLlrEl+uQauM9T2wO1PWLyvxEbGNX1K7Wh31bRiaVF4vgy8dpGgQpnFEV522VB+UKUfFJNhFlMTp7gK11rmWxPvLGSvdmSl8i7+Xleq6tr4KMmb8LFM46CMXOSC3k9MrTNyX3dNmpUve0XFRbGzi8KTmeu+0Pr18eWGUoBKV0pUmjKUlHJc6r3UVk2l43BO5A+sydMoLsTssLlY8caLHV2Gnn4xNcdwn6fp7YHanvEZDuNBDPGjfNVLmUoYOLYdldVZbQtFKjwxlQP7C52kGYizGKy/sdacOpmmryUKcHDy5e79lnePXVKu65Tpwb7XHHnnRSLDvnqqn5Pj23e7Pj3mTy0Q5YzOrHcjoLT+kF08e23Kx8enep4Am/56uDByu/TD+cf5C57LabKOwGDuCDs93lqe6C2p7ZPthlRfc9ig+HHFXQPzJ+f8fZQoMIdOzwQlG8mzURYxWT9EhJBbvJO+XLeMnJk7G23LKfv3bWr60vijQaI4f/pHN+96y7PhzeIn1ryvionT6bg9Ajp8JN8W91HM+16Au9I9ptMhq5OyPZyWyfINS9O4D5PbU9tT23PNZ8uf79wQXnPFMsRP+RQRO/E0FCnXhihQIU7mkV5NuK+f3IbUk2EUUzWT3kO8hLntfPmGQ6NYAm+cwwvKTE9T0sHDHBtv18bNsz1TgkKTuvCP/m3Qo90QXGN+B8RilX1kAgE5AncRoZlFffo4bp/8ttPPkm+IZT3eWp7oLantk8muSM8GadeOqXLiwcOXLXCmjNxomPbRYEiBkb5OOK+f3IeqSbCJiYnD+Hq0r594DrTZEm+0dK7XHjL7ScRymx5o7Bq1izX9v3yoUMN9i0F0ftnzlBweoh4LJsdc8/OnblOAn7eYVkCXnKhpkbLa9zYdf/kXFg6Ddznqe2p7antueYzReai+NXm7M2jR6+K3VNHj3Z02yhQhMRCD+wuVpNmImxispEnqixhC8qNW5Zf9enWrcFnkKXc75w8SbHoED9dty6rU7wrxo9vsE/5bxSc3jJ97FjT45YldFwr/maPhV/ttDFjyBN4xv2Vla7bXTg9PAogCPd5anugtqe2t2sxJTViNo7rrePHYy+85BjE1sbp7aNAEYk4HcE/mUBMdpRbS0sN9yvTdt3wyXKaqooKw+NfOmMGhaKDyJRfs3NUinu39//SwYOG+5bBIRSc3vH6kSOmXSzic8a14m+s/K+rFywgT+CbJdYR/JMBMZnantqe2p5r3hF2V1Up75WzJ0zw/Jjk5VDf7t2vDgF0YzURChSRiKIol10uOj+I0otUE2ERk1X7lh/1P5444Wthq2mTJoYDI+QtJ4WiNz5b8nDixTHIEvxIjgxhCaqYLIwZMgTBJqDItaqqgcTKhDyBl1w+dkwrKix0VUzOb9Ei5sVIviEs93lqe6C2p7a3Y1fn5XeeQCxNBvTpE9v34H79XLPiQYEi9HGbB93JPyfNRFjEZEFu2mb7l0Ljqe3bfXnTliXZRsc8payMItHhgQiq30y3J3kneGT1asP9y3+n4PSOBxctQogMKOIhq7qWz+7YQZ7Ac/avWeN6d/IXrr+eXEOo7vPU9kBtT22vRwZXqr5zL0V8GcQ79MYbY/v9XI8erg7/Q4EikqPGA0H5HtJMhEVMlptL8uTnZL49bZqvPFFVN8THN22iUHSQB+bPV54bMjTBi+OQ8y95qIzQrUOHQCzbzBUx2ezY6Uz2P7JsVXUt43sN2ULlx+4U982dS64hNPd5anugtqe21yMWEqrv3Atrk8RxJDrSxSvZ6ZUS0mF9autWxGTCNPKiPO+BoFxGqokwiMnCvnvvtbwmenbu7BtfVLPl2nIjDFrx4XeMlqDpzwkvj+Vrw4YZHse2pUspOD1Cij6j4z62eTPXi4+R30XV77ssKyZPkM2H3Bs++1nXBWUEKQjTfZ7aHqjtqe31WL1g8uI6S3zfskLC6ZcWDy9fHtu2+HEjJhOquCFyxd/YzaJzIWkmwiImp/KWOoEMcZLlKdm6Eb5y+LBv/J7C8IBv1DGQYN6kSZ4eT6JISOa6Tp0oOD1cmmZ03ExY9zcvHzqk/F2X7hDyBNnk+Ucfjfkbu1nb319ZSa4hVPd5anugtqe2TyCWEqrfAVkd4Ob+xa5G9tOudet6gq9TNYSI5UOKi7G5IFKKWS4WnCfiHdAEERoxWahesCCla0SWH2XLX/NbU6eaHpdMqqVQ9G5Yw+ENG3zzsBEkz95cE5NbtmjB9eJzpCNTdS2PHTqUPEHWeWjJEteE5NIBA1yZFA9AbU9tT21PbR+E2t6sC9yL1TsV48fH9vGp/Hzt0t69jlvkJIb5yssJxGQi1TjhQsH5apQCUkuEUUxWvSE2Qoo/Lx/OZF9tCgpMj0cKEgpFY2uCH69ZE/OllEneciOXZe3SmSBC4PCSEm3VrFkNBiDMmTjRNNfyt9l4ME8UC8nIIAcKzux0uNI15H9q165V/pYz3Aj8goi+Ttf20nn/3unT5BdCe5+ntqe2p7antp86erTy2pda0c2XRdI57NQLK/HblkGi4v0u531i+8krLFCgCFUURXnPwYLzoyhDSCsRZjE5cUxWvkoJSnr31l4/csST4/rpunWmxyGFKMVlfY9UmcYsxWTjRo1S+i5l2dEv9++/ug1ZYmb2b6VwzcbnurW01PSYnF4yhZicWkdLEKduhw35LVBd+9IxQp7AD1w+dkwraNnSMSG5WfQh8+mHHya3EPr7PLU9tT21fbhr+9kTJijPFTm3nN5nVUWF6/MQVLUsChRhFWUOnoTTSSeBmHyFi3v2xAqQVK6da1q1qjc51S2+PmKE6THcMnIkhWbchkB8IY3e8svDgSx3fHbfvqtDFl48cCDmlafv4JK3vVYeq2vnzcvK5/vuXXeZHtPSGTMoOF1Gcpx87ftpGjwYI50bfryeAdKxZbFDzcqV5BS4z1PbU9tT24e+trdaoSDnjJP727hwoWdCsnB+1y7EZCKtqHLgBNwbwSeZQExu4GPVqagopWtI3pDL5OhsDYxYfPvtoS82xVdOpuMm52ZAnz6W07r1HadSbFh5Vzrtd+WE11tQhogFWUzu3bVrveOVJZQ86PmfGePGKa9nusvBb6x0oJtJlvTikwzc56ntqe2p7antL8VqPdX3L7Wik+etl0Jyn27dDI8DBYpIJUQEfjGDE/DpKPmkkUBMbsjvn3hC69m5c8rXkxQqbhyHDIRQ7Vd8w8JaaL5WVxfzFUvOiSxntPN9JDytpBNENaRBulWy9VnfPHpUeR5I1w0FpztIh5L+WOXh5oOzZxEOAkBigrYZssyYPIGfEJGpV5cuaT9YykR3fp+A+zy1PbU9tT3XvLWlTMTB+RlW+3GDB+bPR0wmMopekSuex3ZPPvFc7k76CMTkfyNvpmVpigzW+lyPHtonmze3dV1tW7rU8WOaN2mScp/ZmkCdbfasWmX4/YjQp/dIS/XhQv5WBneoOkWyPXBN5RO34s47KThd4vM9e9Y71hNbtri6P9m+18VotpBlvm7m0mqCt9874iGcyFLtZvHBOnYQz2VZzk0Ogfs8tT21PbU9tb31MTpVi8o+VOeZG8i5IwMpEZOJTKMujRPwZtJGICZf0l6ordXmT5liuJQqHZw+dil8VfsLm2+rdG3dUV5umAtZvijFYzrbVQ3m8MuS+G4dOiiHxoS94JRzY9nMmdq17drFpnuPGTIktoTQyQEaXhT2iMnOIeeAav9uvxgASJebb7rJ9vVUV11N7gBhidqe2p7aHjHZRl0ttWKm+ygdMMDzGloaJsyOBwWKSDWmp3HyLSNtRNjFZPHbkum9ZoWLiEbyYPbuqVOxARAy4EF8UmU5lOr6kjfgskTLiWOUYlL1xrppkyahKjbfOXkytoQ3YjK1Wfzw3BKdhHSLWS+6LOU8kfM0zAWnPDgabVs6i+XBMlOPNaNpyYjJ/haTzX4vIgFaQgrhQ4bn2b2WVs+eTe4g9MIStT21PbU9YrKRX7rqHJDnhFy7rlCgiFRCbCres1lwno4wcI8IsZgsS0C/Oniw4X7l7bDVwI23jh+37CgQry8vRCXpwAxLsSnFXvIQtIjORy3T4RlWBafZgAMvmTZmTKC70ty+5tsUFJhuX5aeyQNjqt0+a+bMydrAPcRk51CdEwLesuA3pEYRuwo719HwkhIG7kGohSVqe2p7anvEZDOk1lPlWGpFxGQibFEQ5WWbD24yrK8NqSPCKiavnTfP1M9o9oQJ2ofnzqW0HSk6rboYHt+0KePjlQnEqn2MHTo0NMWmTDWOuDio5CuDBilzXTl5ctbzINO9VccolgxhLjj7du9ueR+UhzT5HZChJ8l//6+LF2O2GHqPZBnUYzU1HDHZv2Ky2J2o9u/3jh8IF++dPq1179jR1jUkw/refvJJ8gehFZao7antqe0Rk61WA6hyLLUiYjIRtthv86Ht4ygDSRsRRjFZzOmlc8esY3F3VZXtbcowj4jFRHW331bfWlqa88WmfHcqzzOnCkGrBwg/dAbIeao6RplYHeaC8weLF9sSYeQhRpYXiqAp16v+YVREZJkaLgKz37zdEJNTx2rQUth8KcHfyCAoO9dPXuPG2oWaGnIHoRSWqO2p7antEZNT9eSOWNjYICYTYYq5aTy0zSJtRBjF5OcffTTWjWi2hCrdLgMRIayECqPuRztId4Jq+9PHjs3pYlOWJcnwCbPPL52oTi3tFY+6iMIiwQ9LiGvXrg300kgvrnnpUFJ9lyqKCgtjvsjZnqKOmOwcVucC4g/4hQcXLbJ9/cgLL3IHYRSWqO2p7antEZNtiquh8ilHgSLMojTKRzYLzr2kjQijmCyikLxtdGs/Vl1E6XRF6JFhIarty/K9XC44VQW3FIHpDFUzQpZAqvIsE3r9kA/poFAdpwzqyEYnrd8KTlmqKiLLlLKymAeiLF+TQjGB/CaIR58ImSIei5fiiwcOIATkIIjJEATkBVIzmy/Bpo4eTe4glPd5antqe2p7xGTEZMRkwn6I3/EbNoXkZ6PkkzoibGKy+Jyquguc6Oix8j2TpWxuCiHzp0zJ2WJTBp6pPruTA9FU56Jwf2WlL3IinTZWv/kyhIaCEwAxGYKB+B2bdViaUdyjB8MjIZT3eWp7antqe2p7xGTEZCK9OGFTSP4gyrWkjQibmPzL/fuVg5ekY9GLAiCTt97yFtrqGpeCNxeLzae2b1d+bvGzdXJpmtWDw7P79vkiL6e2brU8J5wYDoOYDDlUTCMmg6+ROsFObZ/fooX2RobL7AGCeJ+ntqe2p7antnejHpTub8RkItfjnoh9P8KbSRsRNjFZhjqouny6dejgWEePbEd1DcrgB7eWZzmx1M6PvHvqlGWXltPFiSwXNttXm4IC3+RGJl9bnRM/XbeOghMAMRkCwH1z59r2SfbDwCgAantqe2p7avtcEZNzsR5EgSL0UR7lY5sFZxVpI8IoJo/s3195bcgbYKd+qK06DGQISCaFl9V1vmfVqpy7+d1RXq78zDK52+l9SjeE250uXjzgCI+sXk3BCYCYDD7n0Pr1Wl7jxraE5JUVFeQOQikmU9tT21PbU9tTDyImE/ajV5T3bArJj0fJI3VE2MRk8b9SXRtuFA+q/ckgiUwGjISt4BQvPKvPfGnvXkf3KcPaVPuT4WxBKjh3rVhBwQmAmAw+RgZ+FrRsaUtILhs82NEl4ABBuc9T21PbU9tT21MPIiYT9qNZlAs2heTLEXySiRCKya8cPqwcaiHF3+tHjgSm4JTp7mErOD/Xo4fnk5etPNXeOXnSN/lJZXmkn732EJOBhwcIOx+dP68N7NvXlpBcVFiITzKEUkymtqe2p7antqceREwm0ou9NoVkscIoJW1EGMXksUOHej4d+e8XLri2FC6VgQy5VHDKEi6rzyvDO5zer+q8+XzPnr7KkdX5JiybOZOCEwAxGXyKysfTCLHCEAGK3EEYxWRqe2p7antqe+pBxGTCftwRsT9wbxlpI8IoJp/ftcuyi+BNF7p6Lu7Zo9xvp6KitLf9Qm1tqApOlbeZIJ0NbnQDyLlhts9vT5vmu442uhcAeHiAYLJj2TLbA/dWz55N7iCUYjK1PbU9tT21PfUgYjJhP8Qn+SObBWd1BJ9kIqRistVgDrcGLYjnlmq/8mbcTQ+tXJn4LIOIrD7rDxYv9nwZnN+6wfBVA+DhAYLrk9xMsVzfiLunTMEnGUIrJlPbU9tT21PbUw8iJhP2ok2Ul20KyacRkomwisnygGZ1jcjACzd+qGdPmKDcr0wvTnfb8gAZ5DfVdhh6442W3Sfvnznj+H4H9+unXMYoE72DVnAy8RkAMRn8xdtPPql179jRlpA8vKQEIRlCKyZT21PbU9tT21MPIiYT9uNQxP7AvSLSRoRVTP7W1KmuLUezom/37q5OC27cqJFy+3MmTgz8ze7lQ4csf+e+NmyY4/t9dt8+5T6/PmKE73L17qlTlrn66bp1FJwAiMngI8qHD7c9cO/ysWPkDkIrJlPbU9tT21PbUw8iJhP24p6IfZ/kMtJGhFlMvrZdO8+Hcwji02Z1fWY6Ybpd69bK7VeMHx/4m11VRUVW3shbDUFyY+ldpkgXjlWuHt+0iYITADEZfMJ9c+fa9kn28+84gBf3eWp7antqe2p76kHEZCL1GB7lY5sFZxVpI8IsJlu9gY646I21ceFC5X6v69Qp432MGTJEuY/pY8cG/mYnU5VVn1E6OOStvZP7fK2uzrIzRJZY+i1XxzZvtjzfpRuEgjPYyG9WGi+WA4nbXUKIyZBNTm/bpuU1bmzrmlhZUUHuINRiMrU9tT21PbU99SBiMpF6iE3FGxF8kgnEZFs3nwcXLVJeJ02bNHHNG0vlySUsmzkz431MGzNGuY9bS0sDfaN76/hxy986KUid3u+MceOU++zWoYMv81VXXW1ZnPvNCw4xGTEZMRnCiNhUWHVXRvBJBsRkantqe2p7anvEZMRkIs3IiwvDdgrOVyP4JBOIybFJzqpr5SuDBrnyA53KYJCXDh50vUPiq4MHB/pGV7t2rWUepTh0+ruz6lzIZLhKNvMlSyfDsPwVMRkxmYcH8DMiCIswbOda6NK+PT7JgJhMbU9tT21PbU89iJhMpBz323z4+ihKMWkjEJOtOwhkgIcbP9Di1WbVXeT2DVpo37ZtoG90lZMne+6pZrW8UDi0fr0v87W7qipwg0UQkxGTEZMhbCz8xjdsXQfNmjSJLe0nd4CYTG1PbU9tT21PPYiYTKQS5RH7PsnTSRuBmHyFli1aKK+XH69Z4/iP8wdnz2qfbN7cEy+3D8+ds1zqF+QbnRRIEQ998WQastX+pLPh7xcu+DJfK+68MysDaRCTEZMRkwFSQwQLuz7JNStXkjtATKa2p7antqe2px5ETCZSiu5R3rP54FVD2gjE5H8jBVfE4wEd373rLuU+B/bt6+j+enftqtyfX4ujVOjZubPl7947J086si8Z9FFUWGi5v6E33ujbfFn57MlSOQpOxGTEZMRkyA4yJKmgZUtb10AuDNsCoLantqe2p7ZHTEZMJryJZlF+bvOh68UoBaSOQExO/cbg9KRg6Vy4plUr5T4v7tnj6D4rxo9X7u/U1q2BvdFZdYEITg2duGXkyNj2mjdtqtxfVUWFb/P1tWHDlMf++yeeoOBETEZMRkyGLPDR+fPaF66/3tb536tLF+2906fJHyAmU9tT21PbU9tTDyImEylFTQSfZAIxOeObj1Xx4PT0W5niHPF4uIPV8i03lvt5xSfy8jy5uf9g8eLYtkp699b6du+u3N/ZHTt8my8Z0BQJ2JRqxGTg4QHCgHQYR/BJBsRkantqe2p7anvEZMRkwqUoT6N7p5y0EYjJDbm2XTvPbgyvHD6sXHrXqahIe//MGVe6nVSF2eLbbw/sjc5q8rIT3+FT27fH8ifIg7tqX/IAY/WQsmrWLO3W0lLPlyDKcanyNXvCBApOAMRkyJJPst3a3q/DoACyfZ+ntqe2p7antqceREwmGsYNUT6wWXBWkTYCMTm9IQ9O/iiXDhigHOxwftcu124IqinFfp/ym0n3SabLu16orb26dHHNnDmWE7THDh2q3N6uFSti/25IcXFWvDhVx35s82YKTgDEZPCY5x99VMu3GBiWzEofL7kGyPZ9ntqe2p7antqeehAxmagf+ZErvsd2Cs7TUfJIHYGYbIy8uY94MMDi4eXLlfuRQsTNG8LuqirTfbcpKAjsje5zPXpY/g7KUsB0H/DbtW5dr0B8YP585b7ur6w03Z4UdPJvpIB9/cgRz3OlWhIpk8+dXvaJmAyIyQDWXqvie2ynth9eUqJ9/Mwz5A8Qk6ntqe2p7antqQcRk4mU4ic2heTLUYpIG4GYrF7mpLqOnOgokDfgqrfsK+680/UbwofnzimXw7159Gggb3RTysosfwtlMIXd7Yo3mhTi8vdSdCY6IG4bNSqtgSdyHiUGihzesCEruVo6Y4anfn6IyYCYDKBmwpe/bEtILios1C4fO0buADGZ2p7antqe2p56EDGZSCnujtj3SS4jbQRicmbeahsXLszoh1gmRsvwA7Ptf2vqVM9uCjPGjcu5QR3bli5N6ffw0t69KW9TOhQS/mPyf/VDNwb366fcj1G3mHixJZbTZdPDTrUc0s1lmIjJgJgM0JDqBQts+yQ/vmkTuQPEZGp7antqe2p76kHEZCKlGBjlI5sF5yzSVi++YJCjm0kLYrLV8qaBfftmNBxj6I03mm577bx5nt4UpOgyOxaZIh/EG91bx4+nNKijfdu2sSEpqm39cv/+2Pet/7tHVq+u929aWvhaJi8nO7dz59ViUzofspUnOS6zATGynDBsD5kAPDxANrlQU6M1UwztMuKhJUvInY6f79nTIEd11dXkBjGZ2p7antqe2p56EDGZiNtUvGFTSK4hbQ3iHoM8tSEtiMmJm3Hvrl0d7QQSH8SR/fubelhlazlUckGlXzob1JudFMup/DZK3qsqKrQXDxyoN7hCPO/EgzL530vXWPK+VMsJE90Jcj7J5G55oEgUeXIuyANItnIkhW8kS55+iMmAmAzwb8SmQtU1mUuikJvcN3dugzy9/eST5AYxmdqe2p7antqeehAxmYjG4zaFZBnQV0DaGkRdUp4+IiWIyclvrs3eTMub7z+eOJHytl6rq9P6du9uuC3pZsjGgIYEUuia5UyWbAXxZieecFZdBXaRJXZG+0qlUyKZrwwaFPO1y2aOxLvP6NhE0AjCcA7EZODhAXKFssGDbd1DZEDfe6dPk7skbr7ppnp5kk5v8oKYTG1PbU9tT21PPYiYTEQiq23+sIlAWkzaDOODpFxdICWIycmc2LLFtHARbzQZtmHVBSFvvBPDGJKLVr+8JTYrhmWIQ1BveLVr1zpSaMpgDpnMbLafT+Xn29retDFjHJsa7sZ3nqlvIAUnICaTI0idZTNn2rqHiEAaVDHIbfKT6rVMrAsgd+/z1PbU9tT21PbUg4jJYQvx8/3Y5o/ldNJmGAMNcvUgaUFMNuKlgwdjPlNG25Q31zLoQradKCKkyPzZ7t3aqlmztE5FRQ3+Rv6b+Lb5oehIcGj9etM32UG+6e27915T77BUGDt06NXJzpkuu5OHDr/4W0pnjtExdmnfPlCdC4jJwMMDBBnx881r3NjWfalm5UpyZ+I5nZyruRMnkhvEZGp7antqe2p76kHE5FBHlyjv2fyxfIi0mYaRX/IdpAUxWdWFIMWCymvNqtiYUlYW82Pz6w19QJ8+hsce9OE10mFi5JGmQv79U9u3p7R98WFLDN0wY+ro0bHlkH7JSeXkyYbH+dN163jIBODhATzg1cce0wpatrR1b5p1yy3kzoZf8o5ly8gNYjK1PbU9tT3XPPUgYnJoIy/KaZs3uNPxvyOM4+cGOSslLcEXk6Wgk7fVRqQzWMPsze/9lZWxab2ynEiKycQ+mjdtGis+SgcMiC15enDRIu38rl2BeCMsy2bNiq9cuAHK55PlxGOGDIktX0t8Z/L9SXeKPBDIQ0U6haF0uMj3LcsmZZvyf786eHBsKIefCk1BhoUYLc2UoSFB/F69uOYBEJPBST5+5pm0hBD5O/JnzBeuv75BzsTOgNwEH2p7antqe2p7P9b2iMlEEOJBm0Ly5ShFpM00ro0Y24W0ITXBF5MhM+4oLzf8XZGlfeQnN5AJ10bdNa8cPkx+AHh4AA8Q+wU7tX1RYaF2+dgxcmfCG0ePGtqFvP3kk+QHqO2p7antgXoQMTmUMTWNZTdlpE0Zdxvk7EXSgpgMl7R3Tp7U2rVubTiVmvwEH5lSbtS58IPFi8kPAA8P4AF7V62yvZyeVRZqZBhacs56delCbgCo7antgXoQMTmU0SXK2zYLzirSZhkvGuTtBGlBTIYrHN6wwfD3Rf47+cm97hRZGkhuAHh4AG98ktsUFNgSkldWVJA7C0Q4Ts6bWBKQGwBqe2p7oB5ETA5b5JuInvgkZxZlJrl7kNQgJoO6MJFpwB+cPUt+Asq5nTsNp49Lxwr5AeDhAdxF7p9GomcEn+SMvTWNcidWIuQHgNqe2h6oBxGTwxZ2fZJFeMbz1zrqTPJ3G6lBTIZ/8+G5c7EBJMnXyhwezgIrYsgDg/67lIEyMnCG/ADw8ADuY9cnWYRnPH+tufmmmwzzt3/NGvIDQG1PbQ/Ug4jJoYrpNoXkj6IUkzbL6BUxHrwndCc9iMlQHxnaYLQcl+nowUOmWSd/j3XV1eQGgIcH8ICalSttCcnNmjTRnt23j9xZ8OKBA4aD94SXDx0iRwDU9tT2QD2ImByaGBgXh+0UndNJW0ZdyRr2IIjJYMxT27drn8jLq3e9yBCPt44fJz8BQQZwJP/mPbx8ObkB4OEBPOBCTU1MHLZT24v4TO7S70oWsAcBoLantgfqQcTksESzKK/aFJJrSFtKMUTRlfwi6UFMBnN+vGZNg+tmYN++PKgFgFNbt2qNGzWq993dX1lJbgB4eAAP+Oj8+QbLkK2YPnYsuUuBpx9+2LQrWSxCyBEAtT21PVAPIiaHJX4Sse+TXEDaUoqfI8gjJkP6PLRkSYNr57ZRo8iNj3mhtla7plWret/ZA/PnkxsAHh7AIyZ8+cu2fZLfO32a3KXAF66/HkEegNqe2p7annoQMTn0cY9NIflylC6kLaW43yKXc0kRYjJYs23p0gbXz9IZM8iND3mtrk4rKixk+RsADw+QJe6bO9eWkCy/2a8+9hi5S4GF3/iGMpcPLlpEngCo7antgXoQMTnn4wsKCwYzykhbxvYWCSaQJsRkSI19997L0iqf8/qRI1r7tm3rTXY+vGEDuQHg4QE84ud79phaMJjx+KZN5C5De4sEP/ne98gVALU9tT1QDyIm53QURXnZppBcRdpSimtTzC0d3ojJYNOrK3mJVfWCBeTGJ8Xmte3a1et0u7R3L7kB4OEBPOLysWNa944dbQnJKysqyF0KvHH0aEq5pcMbgNqe2h6oBxGTcznyojxtU0i+EP87wlpITmWY4dukCjEZ7PPSwYNaz86d611Pa+fNIzdZ9lHTL38beuON2h9PnCA3ADw8gEfI8KohxcW2hGSGXqUuJKcyzLBNQQH5AqC2p7YH6kHE5JyO+yL2B+61IW2WcUM8V6mK8wRiMqTBB2fPatPGjKl3TX1r6lRykwWe2r69XkfJijvvJC8APDyAx9wzfbrtgXtvP/kkubPg+UcfjeUqVXGenAFQ21PbA/UgYnKuRnnEnk+y/NuBpM0y7ojyno281pAyxGTIjB+vWVOv2JFJ0H+/cIHceMSeVau0T+TlxXLfqagoVnySFwAeHsBbDq1fb8snWf7thZoacmfBjmXLtIKWLVPO6/SxY8kbALU9tT1QDyIm52R0j9sr2OleuJu0KaM4ygmbORXmkjrEZMict44fjxWa8tW0bNFCe/nQIfLiAf+6eFHr3bVrLO+zJ0yIdZSQFwAeHsBb5J4n9gp2alD8SNU8u2+fVjpggN26Xntw0SLyB0BtT20P1IOIyTkX4nf8rM3C6CHSZhjNokyPi8gfR+wLyVpchCYQk8EhZIBHXXU1ufCQE1u2aOd27iQXADw8QBYQv+PiHj1s1Z+zbrmF3Bnw0fnzWs3KlTER2U6Xtx4RocklALU9tT1QDyIm51rssFkUPR8ln7TFIj9u9SFd2nVRPkpTQNZDbhGTAQAAeHiAtLijvNxW7XnDZz9Lp5nOn1WsPqRL++abbtKaNWmSaV1PbgEAgHoQMTnnYnoaRZEMkjsdYp6O8nKUDxwQjpN5g1MSMRkAAICHB0gH6aK1W3/KILnhJSWhZUhxsda9Y0ctv0ULp+t67dp27TgvAQCAehAxOaei2KFOWnCOE5yWiMkAAAA8PIBdxE7BiU5acA6xx+DcBAAA6kHE5FyJgniHMYWev3iQUxMxGQAAgIcHsMN7p0/HOoyppf3F3IkTOT8BAIB6EDE5Z+IQBZ4vmcupiZgMAADAwwPYoXz4cOpoH/LgokWcnwAAQD2ImJwTcQ/FnW/pxemJmAwAAMDDA6TKfXPnUkP7lBcPHOAcBQAA6kHE5MDHkAg+yX5Fvpc8TlHEZAAAAB4eIBWefvhhfJJ9inwvHz/zDOcpAABQDyImBzryo7xBcedbXuQURUwGAADg4QFS4YOzZ7Vr27WjhvYp4mHNeQoAANSDiMlBj/0Udr7mJ5yiiMkAAAA8PEAq3DZqFPWzj5nw5S9zngIAAPUgYnKgA59k/7Oa0xQxGQAAgIcHwCc5+CybOZNzFQAAqAcRkwMb+CQHg6mcqojJAAAAPDwAPsnBZ++qVZyvAABAPYiYHMgoiuCTHBR6cboiJgMAAPDwAGZcPnYMn+SA8OKBA5yzAABAPYiYHLjIi/I0xVwgeJvTFTEZAACAhwcw4+NnntGGFBdTNweANgUFnLMAAEA9iJgcyLiPYi4wXOB0RUwGAADg4QHMuGf6dGrmgDCwb1/OWQAAoB5ETA5clEf5mGIuMNRwyiImAwAA8PAARhxav17La9yYmjkgTB87lvMWAACoBxGTAxXd47YJFHPB4R5OW8RkAAAAHh4gmZcPHYrZJlAvB4f75s7l3AUAAOpBxORA+SQ/SxEXOMo5dRGTAQAAeHiAZJ/k4h49qJUDhnSSc/4CAAD1IGJyUGIHBVwg6cWpi5gMAADAwwPouaO8nDo5gLx44ADnLwAAUA8iJgciplO8BZLL8Y5yAjEZAACAhweIUbNyJXVyACkqLIx1lHMOAwAA9SBist+jOMpHFHCB5ASnL2IyAAAADw+Q4Nl9+7RmTZpQJweQ0gEDOIcBAMBX9WDjRo0Qk4kG0SzK41FehUCymlMYMRkAACBdmlqIjuQoWHx0/rxWNniw1qV9ewggy2bO5DwGAABficlSKyImEwRBICYDAAAgJgMAAAAAYjJBEARiMgAAAGIyAAAAACAmIyYTBIGYDAAA4BAtW7RQPkD86+JF8gQAAACQo/z9wgVlLSi1ImIyQRAEYjIAAECMa1q1Uj5AyAMGeQIAAADITWTegqoW/FR+PmIyQRAEYjIAAMAV2rVurXyA+PDcOfIEAAAAkKO8f+aMshZsU1CAmEwQBIGYDAAAcIWvDBqkfIB48+hR8gQAAACQo/xy/35lLfj5nj0RkwmCIBCTAQAArjBmyBDlA8RT27eTJwAAAIAc5djmzcpaUGpFxGSCIAjEZAAAgBhfHzFC+QDx+KZN5AkAAAAgR6mrrlbWglIrIiYTBEEgJgMAAMSYUlamfIA4vGEDeQIAAADIUX66bp2yFpRaETGZIAgCMRkAACDGjHHjlA8QP16zhjwBAAAA5CiPrF6trAWlVkRMJgiCQEwGAACIsWrWLOUDxO6qKvIEAAAAkKPcX1mprAUrJ09GTCYIgkBMBgAAuMKeVauUDxDzJk0iTwAAAAA5yh3l5cpacNeKFYjJBEEQiMkAAABXOLR+vfIBYvrYseQJAAAAIEe5bdQoZS1Yu3YtYrKH0QR5jCAIxGQAAPAzxzZvVj5A3DJyJHmK8vcLF8gDAAAA5Bxjhw5V1oKPb9qEmOxCNIrSK0p5lO9EqY3yRjzpX0QiIzKMcVFKSEPa0THKXMRkAAAAY946flz5ADG4X79Q5eNfFy9qLx44EOvYXnHnndqtpaXate3axXLxs927OWcgIw5v2KBd2ruXXKTJ60eOaA8uWkQuAAAcpEv79spa8IXaWsTkDGNYlC1RfhTlsShvR/mnScL/GheaCSKd+HSU/fFzaTPpSDs2xXP4TJQeiMkAAAANxVPVA0TLFi1y9rM/tX27NnvCBG1KWVmsK6dNQYHWuFEjwzw0b9o0livOGUj3pU1iGfGciRPJSZqIh7vkcECfPtpLBw+SEwAAB2japImyFszF+icbwtS7caFYs+AxdDxfR+coFVH2RvlFlL9E+UeUv8W/46NRNkQpzVI38h/i59EPs/hSojSF81yP5M0pe5dym/vWkyy+fz/+3+U7nomYDAAAUB8RjM3uqyKu5qqIKsLUNa1axYRiq/pCxGbOFf/yWl2dtm3pUm3q6NHa53v21D7ZvLn2iby82AOyfMdfHTxYmz9linZiy5asdCO3a906dh5NGzMma9eTfHY7NbXkzSl7FytvdhXJ4nvl5Mmx/y7f8cPLl3P+AwBkaOMVxqaCbGo/TeLClFnS70av9WVMivK0zSJGbEtmeXR839ftd32Wc3V9XGx/Ii60p5KrCof2LdYeB6O8YvO7+nWU/zTY3t26f7MzSh5iMgAAwBVG9u+vvL++cvhwKB6mRJgyy0H1ggWcKz7kx2vWaEOKi22Jk2Jb8tCSJZ4cX0L4FL41dWpWcyXLlEVs/8qgQTGhPZVciUDvxL7F2uPrI0Zo3Tp0sPVd9ezcWdu1YkWD7cn1mPg3M8aN0z5+5hmuBwCANDi3c6fyd1he0CImuxOXTJKOz62/4oYoz2XQ7SoccPH4CqOc1O1rtc/yJy9PvhnlzxY5+oVLlh//pdjnP+L56maxnf/Q/c3pKK0QkwEAAKyneB/ZuDE0uSjp3dswB/jc+ovnH31U+1yPHpnU9a4Ol3zn5Ml6L2mWzZzpu5cnGxcuVK5KcEtEEMuP7951l+k+ReiWfFm9xHpk9eqrfzO8pER7/8wZrg0AAJv8dN065X1AakTEZHfigkHC/4J266sYp7Mm+Vu8M3V8lLY6ofT6ePeqVSfsN104vg7xjtrEPjb4OJclKQjKbg2eNBKUxbN8hI1t6AXlS7pzADEZAABCiwg3qnv7nlWrQpOLgX37Nvj8spye88Q/iG1EwppEbCykM1Uehv944sRVoVS6cKV71aoTVgRVp4/vzaNHYx21iX2IvYZfcykvSawEZbcGTxoJymKrc2rr1pS3oReU5UVQ4hwAAIDU0K/0SMVqCDHZufibQcJr0W99EyOSvpdPW/z7axTd5m50J4t38+90298fgJz+p4WY/EOX9jvMYF/pWIHoLS+ei3/niMkAABBqqwDVvV28hcOSC6MhNLeWlnKe+AQRGvXfi3S5qv79u6dOmXabu9GdLN7N7du2DVRHl9hIqK5/8Xl2Y78yADN5X+lYgeiFEOlWl++cawUAIDXkNz6MDQXZ1n96mSR8FhquL6KFTqitsfF3HRXdt06KvR2ThGTxcs4LSG5ftbCdcKPj99MGXcmfTnNbNUl5b4aYDAAAYeXsjh3KBwnxOg1DHl48cMDw83vlrwtqPjx37qpQO33s2JT/7vUjR0y7b50Ue2U/eiFZvJyD4uXbpX17pe2EGx2/8iIguSvZ6uWAGXI+6PP+0fnzXDMAACkgPvphtDrLtv5TYZLw69FxfRHf1H0nn7H5t3Mj7g6Ya5tkqfGHDIRRryMvYj2Qb7kL+x2VtI//zvAz/MJPqwm4kQEAQDb9U1X39d5du4YiDzJszOjzi2UC50n2EUuKxHfy+yeesPW3Dy5a5OqAORFb9ZYa7Vq3TlsY9RoRvK0G8q2aNcvx/R7bvLnePr42bFhGn0H8nVlNAABgD7HyUv3+5+pqj2zrPwcMkv02Gq5v4qjue2mUxt8vTxJNDzp0XI3i3bD682ZUgPI6LmI91OS3Hry8uTXD7fWI1LepWYCYDAAAYeWaVq1M7+vSMfivixdzPgdieZD82dsUFHB++ISvDh589XtJ53wUQVQvmjrVcS/HIt2w+vNGhNKg5FU8qK1q+05FRa6/vKlduzaj7b108GA9m5oH5s/nugEAsLCCUv325/LMiGxqPyII/tVlGwQis/iL7nu5Kc1tyHC+L8aFR6fi+0nnzI6A5XVzJLUp2Te7+PLmH/HvJtP4ryTbjC9mK6nczAAAIJuIsKa6rz+7b19Of34RBBND3SIhmGIe9O4psWZJtwtfBsqJ8OjUcVVOnlzvnLmjvDxQeZXhSqnU9nXV1a69vBGRX76bTLepH+onL8HcGh4IAJALiIWF6nd/ZP/+iMkuxE0mCf/PLAt918Q7NrdEeSxun/DXFGwJ0sXPndj6z/y/Pjmmm5Py926UwoCJyb/RHf8Zxblx0sWXN//joGWH3v9ZPltW/JO5mQEAQDb59rRpyppPhvTl8uc3842W4WTZ7hqSjs3ZEyZoY4cOjdkniOhtZUuQLn7uxNZ/5sH9+vnimERg1edPOvzfOXkyUOf+dZ06XT3+oTfe6ImokPzyZsyQIY5Zduj9n+Wz4Z8MAGBtH2VE0F6OBkVMXmmS8I5ZOp5RcYHtny6JxkEUk19JOtZNPhD6Lycd08KACck9dMcu4m5ni3POqY7uYRF3vKslZiVtezViMgAAhA0RLFU137xJk3L681dVVBh+bhmqlo3jEZsEEdiku9LL2t7PYrLek9gP56QI/UWFhfWO6f7KykCd99KhnTh2EXdfq6tTnnNOdXQ/tX27K97VggzM1G972cyZ/MYDABgwpaxMWRM8sno1YrIL8bRBsn+TpQ7pSx4LyEERk9caHG9NvBs1G7HFIHfNIsGKuw0sXf5bcX5scGi/9yZt9zMOfqZG8Q5+vd1FD68Ty80MAACyySuHDytrPvGrzeXPn+x5m+hqzEaHdEnv3tmq630tJi++/fYGxzt97NhYN2o2jke6xZNzF7Qu2OoFCxpYusggPLPzY/6UKY7sd+mMGfW2a3egolXXs3Tw6+0unLQ1AQDIFfp2766sCS7u2YOY7HC0MOnG9LLztZmBOImYXD/axm0kko9ZxPduHh/L9QbHsTYSvHjCoDt4mOL8EN9qJ7yN9S9MnnPhc61POu7/8Tqx3MwAACDbGHkG67sWc/Vzf3junGE3ppedryJCJouTiMn1+eOJE4aDIkV8l5chXh7LC7W1DY5DxO6gnftfGTSoQXdwctdwJGkYkxPexvoXJp/r0cPxz/WtqVPrHbdTNhoAALmCvIhVrUQRa6lcHr6cLUFtvEnCyz3a/6ej/MIHQrLfxWTVdyUi50wPj+Mxg2O4PmBCsnR0/8PE0uXXinMkU0uKazywoehvcNyDEJMBACBMqDoSnVzi7jd+um6d4ec9tH69J/t/6/hx7fM9e/qhrve1mKz6rkTkfHj5cs+OQ/yrk49BBOagCQl6H2q9pUvPzp1Nz5FMLSnEHsRtGwrppks+7vO7dvE7DwAQ58SWLcp6QFZs5fLnz5aotsMg2f9wqAPTKkTA+20KxaDYcCyIUhpAKwWnY4kiTyci7vtc3+ATS5RMo1xx/HcpcpxpJ/Ekj0TeZD/r04jJAAAQJlbNmqWsL8VXORc/twyYMerIcaID0woR8DoVFVmKvPJQ98D8+bGHv7APFFszZ45pnkoHDHDd5/r5Rx/1hSVKpsjLErPj/8HixaY5zrSTWIZ5eiHyJvtZDy8p4XceAMDA5shNWyPE5PrxG4NkeyE8iW3DGxbF5o+i9IoQyfFfipz9Oco3XNz3tixborjxEmWzgfXLXxQ5/lIG+92f9F25FT8yOO4bEJMBACAsHNm4UflgUTF+fE5+bhHSkj+rF8KT2DZc266dMucyHOfFAwc4P5P47l13measZYsW2p5Vq1zbt1wHkRwYUKl/iTJn4sQG1i/S7W2W43M7d6a9X/Fm1n9Xbn0+o8FS8iKA6wcA4JJ2y8iRyvpDVgIhJqcWN8V9U0/HBSvpNP5rlJNRxun+XWeTZC92WWuSrudnFF/2bzMU7MIQd1kI8bVRWjm8z/wka4gE4wOYv99ZWLp83+IlR7qhH46338XP9w2D496GmAwAAPjnXUEGtQTls8ggO/FNFVFYBCvpNBbf55H9+2uHN2y4+u9eq6sz/Kxr581z9fik63lAnz6muZZu5UwEuzCg6p4Vbi0t1d4/c8bRfX5w9mw9a4ggP3S3b9tWaelSOXmy8iVHuvvVD8dLDP1zA3mhEJYXYgAAdvlUfr7yHiqWRIjJ5tEoLjD+JgXbiG/G/2amyf/+RZe1ps2KYzsZ95UlUrNq+Icil3IuODmc7z9N9tM2YHnrlWTpkmfxb4xsYD6dxn5LkrYz2cXPWGxw3H/zyiaGGxoAAPgBsVMwu5+L0OxniwUZFCMCo1GncTIbFy6M/Y347Br97z/bvdvVY5VOULNjE8E71x/inLRqMBJ39fYNTg7n27ViheF+pMs8SHmTbne9pYu8SFL9GyMbGPH6trvfS3v31tvOvnvvde0zPrtvX4PjbtqkSehtYgAAVL/vQp9u3XI+B5loN6MNROTn4mJxh/i/EYF2pU4M65i05D7Buy7rTMMUX/R/mwh7hHmMiHefm+X0D3ER04kwGrz3pwDmbEHSywuzOKnI6/IM7Un+6fJLk0bxfSQf9ze8SDA3NQAA8ANLZ8xQPmB4NZQuHYuOZBFZvF1FLH7z6NHYvxGBtqqi4qoYJt66+iX3Ca5p1crVY31q+3bT/MoQRCNhD8w5tXVrrPvcLKfSCSsiphP7Mhq8J91dQcuZ+G/rX16Y/Tv538zyKh7rmdiTyMspN1+ayMslo5UWblqgAAAEARmkqqr1Zk+YgJhsYjtQY9MztyL+7+42ESH3uyxw/crkSz6NkGw7rom/SNhh0bHyZwe6zfNMuqAfC2DeTqZo6XKzIqdvxM9nO3E6Un+opNvxK5MXNojJAAAQCqyme/vNG1ZsB6aPHWvLMzfxECXDZ4xESDeX3ovAJR0/RrkVSw6EZHuIGCkvEoyGKCafE5l2m8t3Y9QFLQJz0PKmF4lVli511dWmORW/bzmf7exXzvGIbqik25/T6FqTFzZcOwAQZsQGKoiNA9kUk3tE+bWBwNUjhb+VLuZXTZL9Hy5qTGY2CeKRXIg2nPL3fq9ClDfj3UhmwwxHm2z3hwHLX5Okjl2rru3fKnJansF+/8uDz3rQxKKjkds75qYGAAB+sYpQ2Qb4yTf5pYMHtZ6dOzcQuOS/W/2tdDF3ad/e8DM+snq1a8dsZpMgHsnvnDzJOZji9y4d9GaivBnScZ7JMEOzAZXTxowJVP7Er1vfsWvVtS3nphOCQ/J+pUvZ7c/69REjDC067IrgAAC5hGo1j98tzbIhJt8UFweT7Qw6pPj3P1QUJx1c1Jj+n8k+B6ERp+S3+4RBx/GGKKPiXrjN4qLvcxFzD+V0PXO/Y7LNhQHL43jdsb+dwr9fqLhWTtvYb3nS35Z48FnNOtZLEZMBACAsGAkwen7/xBNZP0YZsCfiYLKdQcLSwgoRAM0+X6rbSIfeXbsa7vP8rl2ceyn47X5l0KAGHcfzp0zRjm3eHHv4FUT0FYuTiImHcroPySvuvNNwm/dXVgYqjzIsMHHsbQoKLP+9fD6za0U6jVPdrwjP+r91ynpEhVnHuqzA4JoCgDAiq3RUNZ6d3/UwiMkiBP010nCwVokDItOvXNSXvmiyzx3oxMr4dMTY23qLwnO3WZKlgp7VDna5CpMCls+dNi1dCiPqIYe90rjm/uDRZ50Vcc7vGTEZAABy0kvPzc7dVK04mjdt2mCwlh1xykxkcnPojNkDnBwL5505MujNyNtaPB3NPHdFMNZbKuhZNnOmoy9ZfrxmTaDyOWPcOFuWLtIxr1qtkGq3t/6akxc/XnzWh5YscczvGQAgF0jMjjBDZX0UNjH5JgMhWaiwqfXUmCT7+y7qS+sN9vdPlzuhgx7jDDrQ/xz38rWKbhHjAWx/iVzx2rYbvzM5Z24OWE4v6459coYvX+xcM6/o/qbGo896q8kxH0BMBgCAsCCdx6oHDTc9hVPpSE4WkgURwO1sJ9lnOUHl5MmuHfu3pk41XE7qZid00Dm8YUODDnTpRhYvX6u/feXwYcMBbJ9s3jzmtW33WNq3bWt4zqRyLH6iqLDw6rHvu/fejF6+2LlmunXocPVv5Prz4rPWrl1reMy3jBzJ9QUAoWRg377KGi8TO6hcEpOvNxAW0x2oVZsFYfD/It4O+wt6GNlKyPff34Fu4tttHksjxQU6IkA57Zd07G1T/Ltixef/SwrWIT0i6XstZxJmAwTfQEwGAAAeNq4gYm42PEdfqK1tICxG0hyoZTZ8xk1hUPym/STM+x0jWwn5/i/u2ZNxN/HuqipbxyLnu9n1cGrr1sDk9Jf799c79j+eOJHS3z27b5/p5xdx3so6RHyuI1kY7mQ2QFC81bnGACCMK31UQrLMoQhLLlTazDVJnY16cfHTaWg9T0SMB3PluaQtNTH5gkejGRvGNhPRsr/N7fyHSd5/ZHM73RQXabcA5VXvf/yczb99WpGDuyz+dm7SddbEo887yuR4/xlxeQgfNzcAAPATKp9UQTxqvTwesTPQdzbqxUV5OLK7vWTv3Uh8MNfHzzzjyvHL8DGjPIq/L+dbQyrGjzcULe0IyYJYshjlfUpZma3tSJez2bUg/1sQr2vxlbbzt0OKi01z8IPFi5V/++CiRfWuM7kevPi88jsVMRkwxRA+AAgbDy9frqztZLgtYvKV7mOjBM1NU+v5s8G2Tngsav3DbUEroLHF5Lsen8a2Bplsy66QWqa4SFsEKLd6H+l1DgnzWrzrPtXr96SHn7dXJHOvZ8RkAAAIPK/V1SkfOETs8/J4pPvY6DhEpEpne0aTzEsHDPBU1BJRDUGrIeKFbPRdy+A4u9uSwYZG27IrpD6+aZPptfDhuXOBya3eR/rb06Y5IswL0nWf6vU7sn9/zz6vLNcO+1JuAIAEY4YMUdZ2sgol7GLyTJPk/L80dZ5Ck+0tdFFbmmSwv5MRIjnuNvluNqe5vWYm2/uzze2UKy7SJgHJbX6kvof0qDSsPn6nyMOXTP4uL1J/gN8Cjz+z2fGWISYDAECYGNyvn+kDh1cDtFSdNL27dk1rezJQzGh70rXp1meQIW3J+/NSVAsK1QsWGH43cyZOTGt7Yr9gtD15mWBnO2LLYHYteNVlmyniE633kLa7ukBefJj5Rgvndu40/Dvp9tcP8Htg/nxPP7PZ8coLAq45AAgLyfeAZK7r1ClU+TDSZD4T5U8OdqpG4n9ntL0SF7Wl/1S9MfARb2dR7PySyTG9moInr1LXM+BvDrwMSBCU7vJJDnTFr1TkYX+KXd29fCImj0NMBgAAhL1/89T27a4fgwwD/FR+vmOdqoL8ndH2Lu3d69rn2LViRRDqeq1NQUHWzjcRI42OqUv79paevBYPjA1o2qRJxi8DEgSlu1z/GdLtiq+qqLA9mDO5q9vLjmCVmCzDHfmdB4CwsGfVKuX9X+YUhF1M/mGay+pV8f0siKizEJOVIVYRr7gk+pl55jpl8RCUqNEd82NpbuPTSd3NyTk18i/foPs3r3j8mZsovrdbEZMBACBMyHAuVRfLvEmTXD+GaWPGpLWsXkXl5Mmei6gPLVmCmKxArCKMPLGdEP0iJp65Tlk8BOV6nj527NVjHjt0aFrbEH9ys98E+e9G/uXzp0y5+m/kO/byM5t5lQu1a9fyOw8AWFzEefnQoVCLyTcokjMzA53n1wbb24uYnFUx2azj9YJLYuJfQygmX9Yd8zcz2M5+RS6WG/z7/9P975t8JCZPQkwGAICwIaKT2b1Rht+52ZX5/KOPmu5brC/S3a5MK0/e3tTRoxGTsygmm3W8Duzb1xUxsXnTpqETk4sKC68e88aFC9PejnQgm+Vi1axZDf69vPjx8gVUqmKydGrzGw8ANAdEYrZmYctJsh5zwCQ5f8rAp9ZsINdkl0UtbC7Mo21c3DU6nhEZbnuQwjrDKZuLvAAIySVJx3y9CzkV3kiyz/hM0v8+ms5kAACA7KHyihWObNzo2r5vGTnScJ9ie5GuT63ZQK59997rah6xuVA/5Iq4a3Q8p7ZuzWjbZgP4xDrDKZsL8QT2+3UsFi76Y36httbxnArXtmtX7wWT2NR49XtBZzIAgDEyrFh179+2dGmoxeTOiuRsyUDj+Y7JNgs99KtFTE7tO/mVA9v+hsm2D9rcTtAH8C1PEnwzjV8o8jHe5CVKuj7NmdqnmB1nOWIyAACEDauhWyL4urHf1+rqTPc5e8KEtLcrnoBG25ShfF751SImp/ad9OnWzTWPyK+PGOHYS5UgDOCTjmG94Jvp9j7fs6dpPvRe5vqXKOn6NGdqn2J2nPKd8hsPAGFgQJ8+pr+Fn2zePKO5BLkgJq9WFEalaeo7ImT91mB7v/BA1BpmsN8DEaJRkv2CngUObN/MkuE7NrdTpjgf8wOQ56d1x1vjwPYqFPk4bZL/x7LwuVUD+MoQkwEAIIyYiX0JgejdU6cc3+eymTNN93liy5a0hfFORUUNtifCmNs5lGGFXgnxQXtZobdf0PPA/PkZb9/MksHuoKHkIXJ6ZMib3/M8pLj46vGKd3Km25MuNrN8DC8pMcx/uj7NmaAawCffKb/vAJDryEoU1Utkr+2H/Cgmv6rwuk23u3G8yTbXebTcPnlw2V/QkmM2FmYXQgcHhOo/OfRCoqPiOG/weY5bJZ174x3YZl68i90sJ73i+f+z7r/NypKFitkxFiMmAwBAGHn9yBGl114m/qtmiA1BxMTrNt3uRumYNNrmt6dN82S5fXIOpRso7OeW2FiYnVdvHj2asVAtlihOvJCQa8DsOMXb2885fv/MmXrnnr5zOF3E2kO62M1yInYykv+WLVpc/W/iG54NCxWzY3x23z5+3wEg5/nW1KlKMTkT26NcEJOLFcnZn4G+c8nhTme78VwW9+3XWGvynTznwLZLI+ae23ZfSDQyeBmQYJTPc6y3WPlnXFx2ItYprtPvR/lS0n/r6LOXFa7ak3CjAwAAP6MauiUDtpzcl4g8ZvuS40h3uyW9ezva6WyXz/XokbV9+5XFt99u+J1IrjLdtuQ2YuK5bfeFhPx7sxcqxzZv9nWO9RYr8hlEXHZiu/ISxuw6rZw8WTu3c2e9/yaCvJ9eVgTBngQAwM0XfyP79w9tbhI6zDcVAtDdaWo7o02256WP63qD/T8WCXc8FnHeFzsRNSbb3pzm9l4x2d44n+dYbzXxvw5uV+Vr/pekFwW/ytJnN7vu/+z2jrnZAQCAn/nZ7t3KzhYRjpzal3Q6m+2nesGCtLYpg7/MbDq88nE16g7KxtJ/PyGfP+KwL3YCsXMw2vaciRPT2l63Dh0Mt3d4w4bAvAga3K+fY9tV+ZpL173+RYET/tdOXvfSMc3vOgDkOrurqrI2RDkoYvJ+RYJGp2l38CuT7Xkp5pp1XPcLsZhsZpUwKcPtFsZfFDhpS1Frsr3/8HmO/6A71tUOb/uo4lr9p8dWMnasbU4iJgMAQNgZ2Lev6QPJ1NGjPemCTufBR8RiEbOMtuelmGvWcf3L/ftDe06ZdUxJN20m25WBivKiwElbiltLSw2398jq1b7OcbvWra8eq3iRO7ntrw4ebHqt6ju5vbCSsWNtE+ZuPAAID/IC0ew3umfnzqHOTUKH+YVCoGqbhq6zQLG9uzwWt4w+2zMhFpPNBN+bMtzuSpPtPpHBNhebbHOtj/M7KOlYh3loI6FnRJY+/+0mx7MDMRkAAMJOXXW1Ujh66/hxR/YjA/HM9iMeqHa3J4PczLb3g8WLPc2h0WeTKethPafMBN+zO3ZktN2qigrD7X5l0KC0t7l23jzDbUoHrl/ze37XrnrHKoMgvbKR0CP/zk9deXeUl/ObDgA5jcoyTNi1YgVicnyJvFmS7FpSdIvUHwJmNCjMy5hschwrQyomm/kQN8tgm+IJ/K4LXeA3mWzzhz7Or95aJZPhlar4tUXB6dZ+U4kNLnW+IyYDAEBOYNbhK4iA58Q+ZIm82T7sWlK8cvhwvSFgEYNBYV7mb9+997qau6Bh5kP80fnzaW9TPIGvadXK8S5wEbiNtjltzBjf5ldvrZLJ8EoV0t2mqu3d2m8qzJ8yxZXOdwAAvzNj3DjT3+VORUVZ+132m5j8D8UNzK69xYUo/2OyrcuKv/2MizrTcybHMz6EYvJfHfiek+Nek21uy3C7jUxedJz2cX71Ps+1Lu1jroWYvD+Ln9/MMqcDYjIAAED9YV7JyHJ6J4ZamXWrCnbtLcSaY8yQIYbbKiosNP3b3z/xhGs5NBrEJ8iS/LCdTyI0Zvo9J7N0xgzDbVaMH5/RduV8MnrRMbykxLf51fs8i02HG/t4cNEipZicydBMtyxz3jx6lN9zAMhZpIYxe1kryO922HOUiphsp8NxR9wvdpbJtvYqrAH+6mLXcknEfBjguEi44hcOi8m9TLqdX42S75I4+deAWFy4ZenSwmI1QTY9pZ8xOJ7nvNgxNz0AAAgKvbt2ddU2QiUm2+mkkaXsInA/tGSJLZ9nsQYQkdOtruVLe/eaDgP0+zA3L2w/MhGT5TszeoDu0r699sHZs66Ik3KuBMHiwi1Llw/PnVOuJsimp7RYyCQfj7zM4XccAHIZ8cc3+02+tl270Hcl68XktxXCVKo2Bd+J/3uxldhkQ+TqFd//Xpe1pu8oPuM3QyQm15jkoEma27tgsK2/Ra4MP3Qiyk2Ot7sPc7st6RjLXNzX9xXnc2EWc/A3g+P5DmIyAADAvzEbaiVc16lTxts3G8pmx6ZgxZ13xv692ErMmzQpZZFLxEjZv5MDBVXHZ8TGhQtDcy5NHzvWMAfpdrgbDYls2qRJzDvSieM9tH694fG+fOiQ73Irndj6Y3x80ybX9lU5ebLp+SzDELOVA/nuk49Hrj1+xwEgV5EXfGZWT8K2pUvJk05MPqgQppanoOOsi//bA/H//39SFADF2uKNKL9xqIvVKk4oPqcc+6dDICabibPpCJ9m9hblDh5vI5OXHbf6LK9tDTr8r3Fxf71Mcp/N4ZLXmxxTD8RkAACA+pT07u1aJ+LXR4ww3faqWbMs//7b06bF/u0tI0fG/n8zm4tkAVCWhUrHjgjiTnSxWlE6YIDp55Rjd2qgoZ8xE2fTET7N7C1kH04dr3RzGb3sqF271ld5lUGVyR3+75465dr+5CWMUe6zOVzyhdpaw2N66eBBfsMBIGcxGxbr1Av/XBOTFyhE1ncj5n7Gn9EJx6/qxLN3U7BS+EzcX/ZPcRHKi5Dj+z/FZ5XBgSvjwmCuhoizvzP47FtsbmeShxYL6w32U+OzvG4xOMZrXN7nyWx1AZvEfxgcz/96tXN+0AEAIEg8tX276cNK3+7dM9r2A/Pnm25bum3M/IzlvyeEY7E1SIhnZh06yX8r/rKfys+PiVBe5FCOT3Jl9lllcKAM5hNhMFfPIxFn27dt2+Czz54wwdZ2zLy83bBY0A+1SyAd1n7Kq+Qv+RjdFJOFkf37+6oLWL775OMZ3K8fv98AkLPIqh6x9zKrK8I4m8FKTG5rsjw9wW8jV4bVNYojHsRrdb6tyYKwmQfz6Pj/XhYXNMVrd1QWOkhVgnLCS1m6tWdG+VIGFhB+jQqTz5yqZ/VkEyH+ZpeOt7vB/l7xUT7Hm5xHd7m835sN9vnFLObhRwbH8w3EZAAAAGPGDh1qWo9m0qkp4qnR8vSIbgq5PBCJECmIB/Hi22+/6tuaLAibeTAf2bgx9r9LF6wImuK1e2zzZs87SFWCciTupSzd2g8vX66d27nTkSGHfkKW3Bp95lQ9q8XKxEiIr6uuduV4paM9eX/yIsLvNjRueSYnkHwn7/Nnu3dnLQ9TysoaHM+eVav47QaAnEX1Mp6XacZiciRuZ6GlgYiINyXpOv9M4e/+4bAdgt0O5RNpfl6neTtLOag1eWmgsiQQUX1DxHjAmtsexgcM9nt9lkXka+Kd7GbnuwwKXOJyp/tvfXAuJeIP2RT8+UEHAICgIcvFzaaFZ9qdLHYW6dSmIiKe3bGj3rZUE8314qWTdgh2O5RVlhdeIhYO2cjBraWlhi8NVJYEIqrPnzLFcMCa2x7GYkOSvF+vOtpV55F0spud7zIocM2cOa52ust3lu1zKUFyd56fBH8AADe6kosKC03v7/LinTwZi8kSR20WTJej9LcQuMwE1BE+6ChdnqLwnYticl6U/RHj4Xnr4h2uiU70jlHujluZJFugLIj/m2z48WbL0kHO3TM2z53/FxfwSxw+lsW6ffwwi9fSMIPPfDtiMgAAQGr+xEaI9UAm2/7q4MG26lJ5iLq4Z49S4DITUE9t3Zr1XIqAnorwnYti8sfPPKPdNmqU4fA8OcekwzXRif76kSNa9YIFMSuTZAsU6cryYkq9kR9vtiwd5NwdeuONts6d3l27xgR8p8UFvVfntDFjfGXDs7uqit9sAAilV/KMcePIkYWYnGfiT2vEXkXH5UrF3/1PXJz0S1xv4j2b62Ky3rLitzaP+ZW4iJnv8bH+MOk43vBIyE6OmRl830534xfqbGWyOZRwh0G3egQxGQAAQI0MqjPyvI3EB71kIuyJwGjkT2vE1NGjTTsupVvT7O/EY1nESb/kU0RKI+/ZXBeT9ZYVVuK/kcWEPER7MTRRj4il+uOQ4Y1eCNnJiP1Jut+3093475w8edVWJptDCe8oL2/Qrc7vNQDkci1mNh9CrL/kt5k8qcVkvUeteCI/E1+q/7e4ncXpKKstrBAScW9cKP1bXHzcYdLF7JeQY6uJqL2jc1FMToT4WG+Jf8d/iudB+EtcGNwf70Lul8Vj7BD5t0+35568Po4t8es0P0v7/0ykoU+659c6P+gAABBUjDxrEzy4aJEjHrXiiTygT5/YUn3pVhU7i+ElJdqymTOVVggJls6YERNK5W9FfBSxyaiL2S/IsclQN5V3dC6KyQnEx1qGyMl3LA/CkgdBfLFFGJQuZulC/uX+/Vk7xjePHr3q040n77+R702uU6/F/QQyTDPZJ93P1zoAQKZILWR2X3fbLz/XxOQwh3Rn3xwX02UI36/jAubfXOJ3pNxWLDSwjyCyG8k+2uuzcRD8oAMAQJAxs6QQ64lsiUq5gHRny2AzEdNlCF/Pzp1jAmZCXHUa6TIn76lzf2VlA/sI8pJdkn20ZXUDeQGAXEVeoCW/2EwwsG9fcoSYTORQPJN0kd9FSrIWskpB7x39q8iVQY2IyQAAADYQqwizh5lseckCeIF0zNMF5g+Sh4L26dYtNpSK3ABArpJs6xPRDRbO9mBYxGSCcDa6x21X9IMAC0lLVuJp3ffw50hqFjiIyQAAAAaIpYXRA410vPrJlxjAScSGRWxXIrpBgPhTZochxcVXvwf5TlKxwAEACCrPP/qoqb2FDPUlR4jJRO7FpKSL/SApybrlyOhsHgw/6AAAkAuUDhhg+FBza2kp+YGc5cdr1tQ738WShLxk13LkyMaN5AUAQvMCTU9J797kBzGZyOH4TtJFP4uUeBY3JdlbzMz2AfGDDgAAuWJ3YTZR/NTWreQIchaxc9Gf7w8tWUJePOLsjh317C0eXr6cvABATmM2/Fgsx1iVgZhM5H7s1V34MtBwEClxPTpH+YMu73f74aD4QQcAgFyhdu1awwccGU72r4sXyRHkLFNHj65n73J+1y7y4jKv1dVp7Vq3vpr36gULyAsA5DQy2FgG5hrVWtuWLiVHiMlESOKA7uIXkbMbKXEt2kb5jd+EZMRkAADINaaNGYOHH4SSW0aOvHq+i8j5yuHD5MUl/njihHZdp04IyQAQKr41dSqWYojJBBGLnbofgVejfJqUOB7XRHkunuN/RJnsp4PjBx0AAHKJD8+d0/p062Y4jA9xDXKdGePGXT3nu7Rvr711/Dh5cZh3T53SPtejRyzHn8jLiy35Ji8AkOu8UFtrKCR369BBe//MGXKEmEyEMJbrfgx+jaDseEfyc7ru7y/57QD5QQcAgFxDPPvEuy/5gWd4SQn5gZxHuvAT53zPzp0RlB3uSE4IydL9fW7nTvICAKEg8duX/KL+l/v3kx/EZCLEcXOUd+M/Cr+NXPH3JTILyeEr8ZxeiPIZPx4kP+gAAJCL/HjNGjz9ILTUVVdfHUjZqago5u9LXjJDcigdeJLTgX37ar9/4gnyAgCh4P7KSsOaateKFeQHMZkgIh2jnIn/MFyOUkJK0o4vxjuR/xnlO1Ea+fVA+UEHAIAweft9Kj9fe/PoUfIDOc/rR45oQ2+8MXbeFxUWapf27iUvafKz3btjnciNGzXSVtx5JwM9ASBUq72kAzm5npo9YQL5QUwmiHoxK96lvIBUpB0bovxfEAR5ftABACCXKR0woMEDkPw3cgNh4aElS2Jdyg/Mn08+/n97d8ySUBSGAXiUhCKpOQhsEGkK+h3iEjVHQyCii7g5JASRLUZTEA2Bo4NDQ1sItja3NLc3NNw4UeT1NtUSnueF5w98w/U7r57rLzX29pLNYlEhD0Qn3MSY3aPCF5Vvk4n5KJNFMlkxgj+l8J9/jaxMBiAW4c+ywntjZw9C562W+RCNl7s7c/jjc8SvkYHYHNdqmf1pY23NZ4oyWURijwc6APMuvOs0XFGfPgwt5HIfVzfNBwAg7XEwyLzeYnV5OXkaDs1HmSwiymQPdADm38P1dbKYz6cOReHaumuaAADfXsfjpLS+nvkS/v7y0nyUySIiymQA4nHb72eua9Z3d80GAOBTbWcnsy8Nez2zUSaLiCiTAYjPTbfrgAQA8IOwE83uSVedjtkok0VElMkAxOui3U4dkgpLS8nzaGQ2AEC0wi4UdqLpHem00TAbZbKIiDIZAM6azdRhabtc9v5kACBKYQfaKpVSu9HR4aHZKJNFRJTJAPDlpF5PHZr2KxVzAQCic1CtKpKVySIiymQAAAAAZbKIiDIZAAAAQJksIqJMBgAAAJgP7+QPu5sSEwqKAAACSnRFWHRNYXRoTUwAPG1hdGggeG1sbnM9Imh0dHA6Ly93d3cudzMub3JnLzE5OTgvTWF0aC9NYXRoTUwiPjxtc3R5bGUgbWF0aHNpemU9IjE2cHgiPjxtdW5kZXI+PG1vPiYjeDIyMTE7PC9tbz48bXJvdz48bWk+ZDwvbWk+PG1vPiYjeDIyMDg7PC9tbz48bWk+JiN4M0I0OzwvbWk+PG1mZW5jZWQ+PG1pPk48L21pPjwvbWZlbmNlZD48L21yb3c+PC9tdW5kZXI+PG1lcnJvcj48bW8+fDwvbW8+PG1pPiYjeDNCNDs8L21pPjxtZmVuY2VkPjxtaT5kPC9taT48L21mZW5jZWQ+PG1zdXA+PG1vPnw8L21vPjxtbj4zPC9tbj48L21zdXA+PG1vPj08L21vPjxtc3VwPjxtZmVuY2VkPjxtcm93PjxtdW5kZXI+PG1vPiYjeDIyMTE7PC9tbz48bXJvdz48bWk+ZDwvbWk+PG1vPiYjeDIyMDg7PC9tbz48bWk+JiN4M0I0OzwvbWk+PG1mZW5jZWQ+PG1pPk48L21pPjwvbWZlbmNlZD48L21yb3c+PC9tdW5kZXI+PG1lcnJvcj48bW8+fDwvbW8+PG1pPiYjeDNCNDs8L21pPjxtZmVuY2VkPjxtaT5kPC9taT48L21mZW5jZWQ+PG1vPnw8L21vPjwvbWVycm9yPjwvbXJvdz48L21mZW5jZWQ+PG1uPjI8L21uPjwvbXN1cD48L21lcnJvcj48L21zdHlsZT48L21hdGg+Iz2ssgAAAABJRU5ErkJggg==\&quot;,\&quot;slideId\&quot;:388,\&quot;accessibleText\&quot;:\&quot;Error converting from MathML to accessible text.\&quot;,\&quot;imageHeight\&quot;:27.243243243243242},{\&quot;mathml\&quot;:\&quot;&lt;math style=\\\&quot;font-family:stix;font-size:16px;\\\&quot; xmlns=\\\&quot;http://www.w3.org/1998/Math/MathML\\\&quot;&gt;&lt;mstyle mathsize=\\\&quot;16px\\\&quot;&gt;&lt;mstyle displaystyle=\\\&quot;false\\\&quot;&gt;&lt;munderover&gt;&lt;mo&gt;&amp;#x2211;&lt;/mo&gt;&lt;mrow&gt;&lt;mi&gt;k&lt;/mi&gt;&lt;mo&gt;=&lt;/mo&gt;&lt;munderover&gt;&lt;mo&gt;&amp;#x2211;&lt;/mo&gt;&lt;mrow&gt;&lt;mi&gt;j&lt;/mi&gt;&lt;mo&gt;=&lt;/mo&gt;&lt;mn&gt;1&lt;/mn&gt;&lt;/mrow&gt;&lt;mrow&gt;&lt;mi&gt;n&lt;/mi&gt;&lt;mo&gt;-&lt;/mo&gt;&lt;mn&gt;1&lt;/mn&gt;&lt;/mrow&gt;&lt;/munderover&gt;&lt;mi&gt;j&lt;/mi&gt;&lt;/mrow&gt;&lt;mrow&gt;&lt;munderover&gt;&lt;mo&gt;&amp;#x2211;&lt;/mo&gt;&lt;mrow&gt;&lt;mi&gt;j&lt;/mi&gt;&lt;mo&gt;=&lt;/mo&gt;&lt;mn&gt;1&lt;/mn&gt;&lt;/mrow&gt;&lt;mi&gt;n&lt;/mi&gt;&lt;/munderover&gt;&lt;mi&gt;j&lt;/mi&gt;&lt;/mrow&gt;&lt;/munderover&gt;&lt;/mstyle&gt;&lt;mi&gt;k&lt;/mi&gt;&lt;mo&gt;=&lt;/mo&gt;&lt;mi&gt;n&lt;/mi&gt;&lt;mstyle displaystyle=\\\&quot;false\\\&quot;&gt;&lt;munderover&gt;&lt;mo&gt;&amp;#x2211;&lt;/mo&gt;&lt;mrow&gt;&lt;mi&gt;k&lt;/mi&gt;&lt;mo&gt;=&lt;/mo&gt;&lt;mn&gt;1&lt;/mn&gt;&lt;/mrow&gt;&lt;mi&gt;n&lt;/mi&gt;&lt;/munderover&gt;&lt;/mstyle&gt;&lt;mi&gt;k&lt;/mi&gt;&lt;/mstyle&gt;&lt;/math&gt;\&quot;,\&quot;base64Image\&quot;:\&quot;iVBORw0KGgoAAAANSUhEUgAABD0AAAEuCAYAAACNjmnqAAAACXBIWXMAAA7EAAAOxAGVKw4bAAAABGJhU0UAAACsH0R9XQAAPHBJREFUeNrt3Q3IFWX6OOAHEZGQMCoyKjYWEQmRoKQipQIJEQmRwiKXjF8sEbHEItRSoSFRVLTRShESEhKCiUVFG4hISEi0bFGRYYRIhIhQkaJiwv8/z55jvh5nzsw5Z877zsd1wU27vudr7vm6z31mnicEqL5lSWwQpQUAAABQEXOS+CWJ/ydKCQAAAKBC1mpWaHoAAABAU23RsND0AAAAgCaamcR+TQtNDwAAAGiiBUkc07jQ9AAAAIAmekjjQtMDAAAAmupdzQtNDwAAAGiiOI3t4RIaAFsqunyzk7g2iZuTWJnEY0lsTmJvEieDpgcAAAA02rIkfg+jNz7W1my5ZyWxJonPg6YHAAAANNY/w+hNjzgw6vyaLv/SMPiMNgAAAEANzArlTGP7dfe16mh6EluDpgcAAAA0TpzG9mgYvfGxueZ5eC5oegAAAEDjrAnlzGyypuZ52Bw0PQAAAKBxypjGNo7vMbfGOYi36HwfND0AAACgUYp84S8ScVaUmTXOw9Kg6QEAAACNsziUc5vLv2qeh31B0wMAAAAa58VQTuNjZY1zsCJoegAAAEDjxClcPw/G98iayhcAAACosRuTOBlGb3zE20Sm1zQHT4XqNT1mJHFbEg8m8WYSe5J4u8/jL01ifRL/SeJUEieS2JvEPTZxAAAA2qysaWyfqunyLwhT2/S4KolVSTyfxM4kDmd8ngcynv9IEsf7rJe/2MQBAABos9fD6E2P30NngNQ6SpvNZrLcmcRHSfyUxJmM3MZ/v7TneXHmnO0F1su3Nm8AAADabHYSP4bRGx/xKoU5NVz+LaEat7fExsaelM/ySc/jLkpid/dvm5OY3/33R1Oee9rmDQAAQNvdHDpXa4za+Ihf2mfVbNnTZnGZKg+mfJZ1E/4ex075OHRuabmr57nTUp57yqYNAAAAITwRyhnfY3PNlvvqUJ2mx6aUzzJvwt/fCp2Gx5KU52p6AAAAQIayprGNsaZmy947gOhU+Spkj8nxWPfflmU8N2tQ1pk2bQAAAAhhbhK/hNGbHsfCubEm6mBXmPqmxxUpeXy2+7ebQmdA08f7PP+ejHWx3GYNAAAAHfeGcq72+CJ0rh6pgxfD1Dc97kvJYWx2XJLEodCZ0rafV0L6QKbTbdIAAABwztZQTuNjQ02Wd2nozOJyNqbCtp7cHen+e5yaNs6uc0nO8z9Lyf9umzIAAACcL44DsT+U0/hYKp2F/BouHBD27C0rS3KeG2fMOZOS+8elFQAAAC4UB8YsYxrbOEjoHOnsa1FK3h5I4mgSLxV4/qqM3C+SWgAAAEi3IZRztceeYGyJfp7sydeJJN5O4rtQbPaVN1Ny/rO0AgAAQH97QjmNj41SWTjHP3b/e1vB5/+Qku9t0goAAAD9lTWNbbxVZrF0XiBeAZM2HkfRpsW8jHzfL7UAAACQb20o52qPOL7HZdJ5npUpeYpNkLkFn//XjFxfJbUAAABQzLuhnMZHfB3je5zzRkqOtg/w/B0pz/9GWgEAAKC4OC1qWdPYrpPOPxxIyc+tBZ87LYnjKc9/RVoBAABgMHEa22Nh9KbHySSWSuf/bmHpzc2BAZ6/JCO/K6S2Ev6UxFuh05iKM/JsTeIKaQEAAKiuJ0I5V3scDcb3SBuPY/0Az3865fmng9uHqiA2tI6krJ+fkrhcegAAAKqrrGlsd7X8C3raeBzzB3j+2xk57RWnvl1vs51U2/ts969JDwAAQHWVNY1tm8f3iONxnAijDUD6fko+H+95zDWhc8WBpsfkOtVnm/9VegAAAKptbSin6fF7EotbmL87UnKxccDX+DLlNZZM+PvM7mP22FwnXb+mxynpAQAAqL6yprE9mMTsluVuY0oeFg34Gmkzt0zr/i3eNvRhEj8GY0hMhff6bO8fSg8AAED1xYFIvw/lND62tCx3n/Us/+EhXuNMSh6vS+Kq0BnbI94+c4PNdErMS+LnkH5ryzzpAQAAqIfrQ+cWlTIaH2takrOLU5b9jSFe53CfXMZZXJbbPKdUbG5sC50rcuItLe8FDQ8AAIDa2RDKaXocS+LaFuRrdcqy3znE6zyfkcefh3w9AAAAIEVZ09h+kcQs6SwkjtvxUujcMhGvJPghiZeTuFJqAAAAoDxlTmO7WToBAACAKlkbyml6xHhIOgEAAIAq+Wcob3yP+dIJAAAAVMXMJPaHchof8XWmSykAAABQFWVOY7tROgEAAIAq2RBGb3icDJ0GCgAAAEClfB5Ga3o8KoXU0LQkrktiZehcqbQtiQNJ3CU1AAAAzRGnsT0ahmt4bJM+KmxGEguSWJHE/Um83N1mv0niTMY2fZW0AQAANMvtYfCGx9dJzJY6KmzTgNv0D1IGAADQTC+GwcbxuFHKqLg4S9GsbsQrmlaHTmMja7veImUAADTJ/NAZyFHUM263CZf+BfH7gk2Pu6WLmlrYZ7u+R3oA1N1C3Q1NszeUM2WnmPzYYPMtVRz74Bd5p+Fm9Nm2L5ceAHW3UP9B08Su8zEHMgfflotXeRSZxSUWK9Oli5of89O27W+kBkDdLdTd0FRrHcgcfFvuXwXyfTiJq6WKmrsnY/t+TWoA1N1C3Q1NtsXBzMG3pZYl8XtOruPfF0sVDfByxja+SmoA1N1C3Q1NFkf33++A5uDbMnFGC+N40CafZGzjF0sNgLpbqAWh6eJAju4zdPBtiziOx74CeX4nGMeDZojb8ZmUbfxLqQFQdwt1N7TFBgc1B9+W2Fogx3EK21lSRUPckbGdvyI1AOpuoe6Gtoi/BJpOy8G36R4rkN9428tcqaJBns7Y1u+SGgB1t1B3Q5vEGSpcbufg21RxuriTBfJ7r1TRMB+lbOfxdpcZUgOg7hbqbmibh8Z84NjVPXg0IV4PnVG4/53E10kcdfCtrKIDh22UKhpmWhKnU7b1T6UGQN2t7lZ3Q1ttHeOBIx6g5jQ4d5clsTSJdUl8EIrNEOLgO34fFMjrnmDgUprn1ozt/XmpAVB3q7vV3dBW8Vfx78N4u85t+XIZl3NZ94R2Mjj4ToWNwTgetNffM7b5FVIDoO5Wd6u7oc1uLPFgkRZPtDCnsdP+XBi9C+3gW9zKJH4vkNPFUkVD7UjZ3k8HVzUBqLvV3epuoNBMF6PE0pbmNR6EPwgOvpOR5yL3ez4lVTTY8ZB+KxcA6m51t7obWi/+ErhvjAffH0Oz7zPM82godhWCg+9w226RqeC2Bb9401zXZ2z366UGQN2t7lZ3Ax1xOq1xjo7cpvsM06wZ4gDs4Jvv9QJ5jPfPzpIqGuzhjG3/DqkBUHeru9XdwPkHiHFebvdEy/M76OWMDr793R0MXArR9pA+nsc0qQFQd6u71d3A+d4d48E3dlxvbHl+tzn4lmJ+KDZg1UNSRQuk/Vq4S1oA1N3qbnU3cKFxT6fV9vsMZydx2MF35G10f4H8vShVtMC8jO3/SakBUHeru9XdQLrYFR5mAKCiEbvabb7P8F4H35FsKZC7OEDYTKmiBR7I2AdukRoAdbe6W90NZFsXxnuf4aMtz2+RGUccfC/0aIG8xY7+1VJFS7ydsg+cCMbzAFB3q7vV3UCuf4/x4BvHY7i2xbld6eA7sMWh2C8hi6WKFjmUsg+8Jy0A6m51t7obyDc3FBssctj4PLT7cruvHXwLi/dkFrnn9TmpokWuytgPHpMaAHW3urvxdXfcZlYl8VISH4dig5hfkcTTSXwaOleGxtneDiSxMXTGmIFWKjIt6CjR5i+pazU9CnsntOue1aXd9R/jYaufDKsz9oVFUgOg7lZ3N6ruvi6Je5J4rdvgOBEGG8R8WrfZcaJPDr7R+KDNBpnuaZhY0dK8xoPKMU2PXM+F9o1OPnEKuw9sAmRIG9T3hLQAqLvV3Y2ou+9PYncSpwqu2+syXideGfpZwdd43i5IW83ufqkc18H3aGjvfYZbNT36ilc85I3jEU9g1zdsuY8Gv8qQ79uU/WG7tACou9Xdjai7/y90xumKt60cz1mvP2S8xoJQfNrefq8DrXBzGO90Wm29z3Clpkemywqe9B9q2HLf2LN8dzv8kOLSjP3B7VAA6m51dzPr7juS+C3j87+S8viF4dwPaXHcjgeTuKi77l/NeJ3Tdj/a7qkw3svtNrb0i/3vmh4XiAfjItOLvdjAZd/Ys4zzHXpIsSpjn7C9AKi71d3Nrbu3Z3z+O3oe96ckjnT/9kYSM3r+PivjddwmC6FzedU4D8C3tzCnX2h6XOCfBbaVfUnMbPj2cNIhhwybUvaJQ9ICoO5Wdze67n4v5bPHqz+mTXjM5Ukc7P7t7xmvMy0jDwfsdtAZLHKc02nFS7CubllON2h6nCcOsFVkHI8m/qI9N1zY2IE0X6bsF5ulBUDdre5ubN09LaTf3rK15zGf5DQ8zjZG0vLwtt0OOtaG8XadY1e7TfcZrtT0+MP8gif3e1tyIt7qcNMo8dLSdaEzGvsoLs7YL5ZJMYC6W93d2Lr7pozPvnLCY17p/tvLOa+1IuO1HrHLwTlbxnwAfqpFuZyl6fE/8YT7dYFtY0ODl793dO11DjWNMK1bRJwdmHfTiK+XNp7Hz+H8S1sBUHeru5tVd68P6QOPnh2v457uv31Y4LXWBWODQaEDxvdjPPjG2xva9KvlQU2P8HqB7WJPaO6vEWuCX+6b6L7QuT924nodtemxOWVb2STVAOpudXej6+60Qf7PNjiuCZ0fQOKUsxcXeK0dKa910K4GF7oxjHc6rXif4WUtyeXWljc91hTYluKv5HNadgKuyvLGKwie7e6T8YT6tMNfruVJfJWxLY/aoPgp5TUXSTmAulvd3di6Oza+zoTsqepjQ+RU6ExTW8TRlNd6024G6cY9nVa8z3BmC/L4RIubHteHziwledtCk3+BeDhleQ9X6PO9kPL5/uHwl+rW0BmAtt+2PErTY0HK6/1X2gHU3eruRtfdWVPVX5nE4z0NkDwLQ/7YIECPvWM+ALfhy/+Kli530cs1n2hwDuaEC8fyiPFBhT7jr6HaTZkqiAXEx6Hzy0n8BSk2ig4O2PSI99HGKzb6jc2Rdj/v/dIPoO5Wdze67n4z5TN/1q0d4rgeHw7wWmnjecSrSGbavSBbnOpqnNNpxUv5Frcgh2086XxQYP2/09IcvFihz3gi5fOdcOj7Q2ze7Q6dX0gmNizmFmx6XNx9/sR7arMGEvuu57W+lX4Adbe6u/F1d9qtrU8m8Z8kjoTOFLRF7Q7p4+YBOe4N4+06x1+V5zQ8h7f3xLUNX94il2juT2J2g3Owsc+yr6nQ53w55fO9HCjiUIGmx6aUx+xMea1bUh63QooB1N3q7kbX3fMz1tNb3f+uGuC14oQAaWODPG63gmK2hfHfZ0hzTjR5g3EdC53xC5pqXU4OqrTs8QT5UhK/JXG82/CYbjMu5KMCTY/fQvqAcnnH2J3SC6DuVnc33qMh/XaUeNXtjgFfa2XG+r5BmqGY+Iv8j8F9hvQXLyk8WGBdr23o8sdbIbYUWH5NhWb4sEDTI+32od6GRu8ApvEy18ulF0Ddre5uvPcy1k+creWqAV/rjVDshxagj6VhvNNpxbhdmmttX4F1vLWBX/rj4FBrCxYo39tMWtX0+DjlMX/u2XYmTn8brwzxiwwA6u7mi/Xw6Yx18+wQr/dDSL9NBhjQuKfTil8aL5PmWnquwPrdF5ozevScbkESByU9PMA2vs2m0qqmR9pYHWebGovC+Y3CI93HA4C6u/mWZqyX2AgZ9IrPeRmvdZ80w+Cmh2K/5o8S/w4u/6+bu0Pxe0i31DjibCxxOrmDI2zfG20urWp6RA+EzmWq/baL+FrXSCkA6u7WeCljnbwxxGs9mvFal0ozDCdO1XhszAfgddJcG3HU6V/GvD00KdbYZFrX9Ijmdf/2Q7cBEsf6iLe1bA6dKz4AQN3dLl+G8gYeTRsb5D9SDKMp+sv+sHEyieulufLiwJ1fa2QMFHNtNq1segCAupuzrshYF98M8VpZY4O4uhhKUGSWilHnEXefYbVt1cQYKH4J1b2EdFownoSmBwwuXsV0iTSAupuB3JexHp4e4rWWZbzWbdKMc/no4nRao4xtUCTeCe4zrKqHNDEGjq8r0tyIU6TGudyfDJ2BVb8N5+aER9MDslzTPXbEWQXipdTHbfeg7mYo2zLWwfwhXuvNlNc50a35esWrtONYIhdZBc7lzuXFxUvhTgbziLfN/ElY702MrVO0vv6WxO7QmQ71TJ/Pt8OmrekBiSuTWJ7Eg6Ez7syubgGddewwOwCouxnMrym5/3aI15k+4UtrkdkCd3bf2+DpzuXO5QN6YswH3zhH+c3SXBmxQ7xfA6NWA4Ut7B707gqdmUQ+zfh8j5XwXlXL+TibEJoeNMWD3UL4u5A/01BaXCmFoO6msEUZuX92iNe6K+O1Hk557EZfbp3LnctHs3fMB+DvQ+eyPqbeu5oXQ8fdFVmHWb8K3KTpoelBK20eYR/7TvpA3c1AnszI+zBjq72V8VoLeh73l+6/vyX9zuXO5cObEzoDII3zAPyBNE+5dRoXjZm55btQ7N5PTQ9ND9olHgeuCp1fAr8ssI+9JmWg7mYge1LyfXTI1/opY/1NdPZqkDgzzCzpdy53Lh/NvZPwBWatNE+Z28P454lvcsST2fQKHQh7pzb7sKTX1vSA5ojF8ZGcfWylNIG6m8JmhvTx1bYM+XqnM9bdHUnMCOeuKonjeMyTfudy5/JyvDPmg2/80j1fmiddnMJs3L8omLll8ixI+XxP2sw1PSDFe32Oa2eCXw1B3c0gVpb8pfPXAusxHqvvlHrncufy8kzGdFpfB/cZTqbYkd6laTFybKnQOv1rSP9FAE0P6NXvsth90gPqbgaSNu7C6W69PYxtBdbhPdLuXO5cXr44ndbvYz4A/0uaJ82LGhalxKMVWqfbUk6202zqmh6Q4nSf49rz0gPqbgbyQ0p+d424/rOO0/HW6qVSjnP5+Dw3CV8iH5bmsVs5CSfStkSVTjpHSjzZanpoetBc83KOay6XBnU3Uy/O+hJn9DnRjf8k8XQSl0gNzuXjN+7ptH4JF07HRHnmd3OsYVFOXFuh9dr72Z6xuWt6QIp7+hzTXCEG6m7Aubz14nRaR8d8AI73IBl4BYp7OGU/WiYtmh6Q4tU+519XiIG6G3AuJ7EmjP8X9M3SDIVtDxeO2DxdWoai6UHT7etz7n1cekDdDTiX07F5Eg7AK6QZCvmtZ9/5VEqGpulBk8Vm6Jk+591bpAjU3YBzOR1xCqYvwvjvM7xMqqGv61P2nRekRdMDUqzsc849IT2g7pZqcC7nfDeH8c8CEi/dcZk+ZPtbGP+vNVUbQHacTQhND5qs3z3A26UH1N3qbnAu50LrJuELzkZphkw7woXjeVyk6aHpASm+CqauBHW3uhucyxnYnuA+Q5gKcTqqEz37yn/H8D6aHlB/V+TsV/OlCNTd6m5wLiddnE7r8JgPvsesRLjATZP0BV3TA+pvdZ996oj0gLpb3Q3O5fR37yR80flcmuE8j6fsJ6ukZSSaHjTV233Or29JD6i71d3gXE6+LZNwAH5CmqHvF/RLpKX0nGp60AT9fhm+T3pA3a3uBudy8sXRnr+ehAPwMqmG/43ncbpn3/hGWka2O2h60Dzzc86rV0oRqLvV3eBcTjELQuc+wHEefNdJM4QlKfvGm9Iyst9S8vqatFBzj/Y5p34nPaDuVneDczmDeXiMB95dwfzhED2dsn/cIy0jmZtx3Hlfaqi5nX3Oq5p6oO5Wd4NzOUPYNYYD78EkZkst/M/HwWVtZXs/49hzJolF0kNNpU1tPTFWShE5YkM4DpL9fLfojlfEzRrwNa5LYmPoTLcan3+6u11+GjpN/EulWd0NOJfXTZxO65cSD7wnk1gsrfA/08OF43kclJah8hgvDX4gif/mHIOOJ/FsEstDZ7DYadJHTSzps12fKfDldX3oDPA7avi1uPpmJHFHEg+Gzu2SsUFxKmW7+XSA14zH2I8K1HlxqsWbrAJ1N+BcXjfLSjz4rpVO+MPSYDyPUW0r4bj0F2mkBtb32Yb3FXx+LHS+zPgCXCROdL9QUx2Xh84vg3H9bk/i0ADr8/ECrx8L42e7xXjR1/05iSusGnU34FxeNxtKOPBuDbpKMNGzwWVtQDGf9Dm/Pj/ga8UrnOKUeKdzztvx71u6x6WZVkHl3DNiXTY/5/XjrZafDfnaL1g96m7Aubxu4kFz/wgH3r1h8PtGoW0HvtMKFCDjHNzvl/Zhp6J8L2RfYvtq8Gt91d3U/WIbr/CIv/z9OkBddiDntePtLEdGqPtMva7uBpzLayn+InByiANvvDdxrvRB7oFvu7QAKVaG/r/gDDM2zYyML7VfJbFwkpZraRjvFJ1Vip2TlNN53QZI3ud5KaeZ8vOEx/6QxCPh3CDb87vbSb/XP2W3VXcDrTiXN9IHQxx8V0gbFDrwLZMWIMWrof9UlMPYmPFFeDIH99X0GI8ZIf9y51sznhtnuJp4xUjcTqZnNEY0PdTdgHN546wd4sD7lLRBqs09+8ohKQEyfBNGG4yy1/Jw4cCTy6dguTQ9xue3Pp/laMZz4lUiZ38xPJ7z5XlazvL+ZrdVdwOtOJc3SrxMbtAptOIUacYngHSHe/aXdVICpLgi51x7y4Cvd0vPF+I4AvyfpmjZND3GIzYk+t03njZLWJwF5uzML78W2K7ymh5H7LrqbqAV5/LGmJ3E9wMeeOPgS5dJHS0Vi46b+hQfvXN0xwaI0ZSBNKtD/2nnBnFTOP/WhR1JXDSFy6bpMR55t570zhIWb4fZO2GbWlLgPa7MeY+f7LrqbqAV5/LG2Dbggff3JG6WNlrqhtC5dPjsZWaLUh7Te2vLw9IGDHEO3jHA6yzpKZKeqcCyaXqMx/rQf7C83ob8lgl/L3pp9PKc5T1s11V3A604lzfCo0Oc2H2Bo80+zTmQxSnkjofzL0cFyHK4hPPtXaHzS9LZL72rK7Jsmh7jsafP5+idJez/JvztsRLrQwOZqruBdpzLay8WI4NOlbVV2mi5UzmF7sRf4OLlv+bOBrLMzznnzh/wS1S8Cu1WaW20eIlzv/E8/jLhsQsnnLMGrd+25mybB6wKdTfgXF518b7AHwc88H4ROr9iQ5v1jsy8dMLfrptQYMYB4+ZJF1CwyBlmoMhNEx7/Q+gMjkizreqzzcRmyCUTmiPfdf89nrcGHVfqq5ya8FWrQt0NOJdX3a4BD7zHkrha2uCC+5z/HDqj3MeB485e2hZveblcqoAcO8Nwv/Be0nMe3+eY0xqb+2wzn6Q8Lt5uOWgD/qICdeEKq0LdDTiXV9kTYfD7CZ3c4JzrQ2fAoti9jVd2xPvv4lRS8ZevG6QHKGBauPB2uYlxX8bz4mWyByY87v1gdqg2OdBnmzk7ZsfKkH67S1Erc2rCtMFSUXeDc7lzeWXEE9nvAx54N0gbAJRqSc6598qMc/hvEx7zmjS2ytycbSZeeRh/JTzS/f/bhnyfV3PeZ5dVoe4GnMurKnaUfhnwwPvvoJsPAGXrN+3odymPf6nnMf+Qwtb5a59t5svuY3aEcwNpXzrk+3yXUxuusyrU3YBzeRXFy2X2DXjgjeMTuJ8QAMr3SZ/z78Rffa5IeexH0tdKO/psMxtDZ3rDs///ziHf48oC9eECq0LdDTiXV1He1GO9ES/FWyptAFC6GaH/tKMru4+7LZy7VaF3lg7TYbdLvG/8eJ9tJg6yfTSMfqn0gzn14RGrQt0NOJdX0UNh8AGUnpI2ABiLfgNFxiIoTlP595xiar00tkq/+8bjrSxvd//3wTDaNKfbcurDt6wKdTfgXF418X7CkwMeeP8Z3E8IAOPSb6DIb5N4r8C5On7RnSaVrfFMn23h0IT/vWzE9/k1Z7tbbVWouwHn8iq5LInvBzzw7nHgBYCxyhso8mycyvn7/VLZGnsLbC87RnyPRTmvH3+tvMSqUHcDzuVV8m4YfAClOdIGAGNTZKDIGLuTuCaJ030es1c6W2FW6H959P/rbid/GvF9/pHzHp9ZFepuwLm8Sp4Ig99PuEzaAGCs7itwPn5+wuPfynnsQiltvFUFtpmXSnif3TnvsdGqUHcDzuVVcXvojAI9yIF3g7QBwNj1Gygyzs5xT8/jb8s5f79W4WVdOsQXwbrGzjHm8c2Qf5XHqDMAxFss8q4muc3uq+4GWncur6R4mdyPwf2EAFBFR/qcj1/JeM4POV94L9b0aHTT42DOe28q4T3uynmPE8Fge+puoI3n8sqZ3j2QDnLgPRjcTwgAk2FBzjl5Rcbz8sZaWKfp0dimx7wC7z2/hPd5Jec9ttt91d1AK8/llfPigAfeOKXW9dIGAJPib6H/rzxZv/5eHvoPgnZI06OxTY9HQv5VA2X4Jud9/mr3VXcDrTyXV8rKMPj9hGulDQAmzXuh/wjv/eQNgrZS06ORTY+dOe/7YAnvUWQWgmvsvupuoJXn8sqYm8QvAx54t0gblCKOvr5BlBbQVHE8hH6/8Dyd8/ybcs7rVZzyTtNj9G3mVJ/3jH+bWcL73J+zbAfsvupuoLXn8kqIJ7vPBzzw7k9ittRBKeYMUfyI7ICmyhu5/ZYCr/GfnNdYpOnRqKbHHTnv+XZJ77Mt531etfuqu4HWnssrYUtwPyFMtbWaFZoekOOZ0H9mjCLuy9l/3pPmRnk2TM5l0IdHfJ//S2KJulvdDc7lzuXjsHKILxTuE4JqFEJC04N22dtnu99R8DXiZbWHcvahBQN8po2hM7Aa1fRZGG6wvEHMytme8t7n7NUov4ZybrVRdwPO5c7lf4iJODbggXeD7RTGJhZ7+zUtND0gxUVJnOmz3T88wGv9PZTzC9GK4BelKrs4TM4Usity3qffoHx/SuJoaMfsLupuwLl8ks0a4stVnNJsum0VKlcUCU0Pmi/vF+L5A7zWzAlfNLPihpzXmJHEDwUfy9RYnbOO7y/pffIK76f71KLflNyAUXcDzuXO5X94Z8ADb7xXc47tFCbFQxoXmh7QY1Ofbf6nIV7v6Zz96D85z1/ffdxWq6ay+t0yGX9pvKSk98kbxPTOjOd92P17LLgvbvi6UHcDzuWT7LEhvkQss43CpHpX80LTAyb4rs82/9YQrxd/eT6Ssy89mvHcBd0vzXEMhiusmsrqN7jonhLfJ28WgRkpz3kjnBu0b2HD14O6G3Aun2Q3h84o0IMceB+2fZ7nxpQcrZAWSjYn5I+GXyS2VHT54tR713aPSSu7ReHm0Bnc6WTQ9GByxC9j60J5l/mPy5U52/zqIV8377aE+IW0d9aIeHXAge7fH7EJVdb8nHX7WInvdSLnvab1PP61UP4tNupudTdUnXP5JH6J+rEhX5im0hMpebpMWhiD+EvP7yU0PtbWbLlj13pNEp9rejAm07on+bPnxE0V/7z352zzl46Qh29zXvtIOPer8y3h3BgMn9iMKu1vOev1zyW+15mc93q8+7gF3e3m7L+/0PB1oO5Wd4Nz+RT494AH3jjg0mzb5wU+CBfOnw7j8s8Smh5xYNT5NV3+pWHwwd+gnzi3/YGebabqTY9+YyZ8VcI+Nugx5eckrrIpVdp7fdbftyW/169DbEPbW7AO1N3qbnAun2QbB0xCPKBcb9tM1Tuzxj4pYYyGGfE9Lb7uvlYdxdHrt2p6MKLl3aIibZupetOj3/26r5Tw+q8NeDy50+ZUafFXv9N91l/ZV1jsGHD7+Sg0f1YSdbe6G5zLJ1m8723QS+TX2i5T3ZySq39JC2MWLwk+GkZvfGyueR6e0/RgCLd2i+R+20yVmx4Lcz57Gfe2x2nv/lNw/7rfJlV5eb/43Vby+905wHnorRY0PNTd6m5wLp9k1ybxy4AH3tdtl5nS7it8SFqYBGtCOTObrKl5HjZrejBAgfFx6DQM45VC8dftgzVsevQbm+FMiV8gL88plmIel9usauH5Puvx+Jje842c4/JvSfy1BblXd6u7wbl8ksXk7RnwwLsnNL8DP4q0gRWXSguTpIxpbONlonNrnIN4i873mh4U2E52h87MQBNnjpgb6nl7y2TWDXE2mzjA2anQGfE9Fk/rw/ADrNEecbycT7rbTdx+4lgf74fOTDEXt2T/UXeru8G5fJL9a8ADb5wec47tJNPVIf1yRSNIU6Uv/EUiFhEza5yHvEu3oZ9Dmh6AulvdDdTfMJfCL5O2vh4L6SNtw2RaHMq5zaXu98T2G6MB+vkoaHoA6m51N1Br14bBBz3cIG250mbQ2CUtTIEXQzmNj5U1zsGKoOnBcD4Mmh6AulvdDdTWMNNbup8w37LQzF/Lqae4v34ejO+RdayDfjQ9AHW3uhuosUHvJ4wHavfG5fsgI3/3Sg1T5MYkTobRGx/7alx8PRU0PRicpgeg7lZ3AzW1dsADb/zCdL205Zofsudbnys9TKGyprF9qqbLvyBoejA4TQ9A3a3uBmro5jD4r75rpa2QD/rk0OWJTLXXw+hNj1hcLK7p8qfNZgP9aHoA6m51N1AzcerJgwMeeLdIWyGLQ3a32QjSVMHsJH4Mozc+6jp13pag6cFgND0Adbe6eyrMSGJ5Ev9I4jWruxbmhc7YPVTAO2Hw+wlnS1shnzuBUQM39ykSBh1crW4H9rRZXKAfTQ9A3a3uHqdpSSwMnVnynklie7iwUfal1V1pl3ZrgzNJ/EU6pt4TYfBfc6+VtkLypgV9VIqo8bEgKzbXbLmvrljTI/6Kc1sSDybxZug0kt7OOamuT+I/SZxK4kQSe5O4xyat6QGou9Xdtam7Y5MjTqn7W8Ft42WrvJLiLVSPJ/HrhHWl6THF4uwNg/66u0zaCllcILd3SxMVO0iXMY1tjDU1W/bDU9T0uCqJVUk8n8TOlM9xNh7IeP4jSRzvsx6cZDU9AHW3ursedfc13fP6xiTeSOKjnOVZYbVXTqzpDqrHqiXee//9gAfeDdJWyNUFc3utVFExcVTzX0poehwLndHT62LXFDU97uwWNT+FzuWPabmM/35pz/Pi/eDbC6yHb23Smh6AulvdXdu6+66MZTkdDMpaJTck8WnwI1TlxJ1k74AH3n12rsIH3iKDUx2VKirq3lDO1R5f1OiY8WKY+ttbYmNjT0oeP+l53EVJ7A7nbiU621x6NKMoQtMDUHeru+tpRsgeQ42pF6/Y3VJg+9P0mCLPhcEHULpM2nIt6Oaq6MkMqmprSY2PDTVZ3qXdk9bZmCoPpuRwXU/h/HHo3NJyV89zp6U895RNWdMDUHeru2tbd1+XsTzrrf4pNbO7Dk4U3P40PaZAHAV4kPsJ42NvlrZcD4XBbgswcwtVP5jvD+U0PpZKZ2GbUvI3b8Lf3+o2PJakPFfTQ9MDUHeru5tVd9+TsTy32QSmTPyBKt6WvC2JO7r1V7w9/ICmR3XEFXJ0wC8sj0lbX9eHC8cDKBJmbqHqFoRyprGNg3POkc5CvgrZY3I8FvoParcgI/8zpVXTA1B3q7tr6YWUZTnR/aLN5IsDzMaB569L+dtqTY9qiJdFfzHgAeJ1aUsVv0Ss7R50h/1SeL00UgMbQjlXe+wJ7k3Oc0VK3p7t/u2m0BnQ9PE+z8/6NWi51Gp6AOpudXct7U5Zlp02iSlzaZ+/XaLpUQ2bBzw4fJ3ELGn7n5iHeKlh7L5/kMTJEr4Eyi11saekxsdGqezrvpSc3dQ9iR4qUOS8EozurukBqLvV3U2pu6d1z+OuBqoPTY8ptnaIg8P+7pedtkYcZTtOf3WspC98E+NHmyQ1UtY0tvHXmcXSmWlbT76OdP99e/eYcUnO8z9LyfnuSTqZT3ZMdYNB0wNQd6u7x+2OjOVZaBfT9OBC8XKuk6E6xaroXJ7XFHEqrXj5/D+SeM3upoAL+eN7GJE+3a89uYq/Ep69ZWVJznPjL1hnUvL9uKaHpgeg7lZ319LG0JypdzU9GKvZobwZGER58a8abkvxErvYWY6jkD8TOr8+986L/qVdrtHeLWn7j6/jlovzLUrJ0wPd4ualAs9flZHrRZoemh6AulvdXUt7U5Zlm91M04PxfUkR5UZdRpCOTY7YHf+t4HK9bJdrtFklFnPrpPM8T4YLR2Z/O4nvQrHZV95MyfHPk3gy1/TQ9ADU3eru8lwU0q/gfNBupunB+Z5wkKtszK/JNnRNEo+EzuV1cYqmj3KWa4XdrvHitKhl3G8bL/1dKp1/6B0s9sfuf28r+Pwfgl+D2tT0+FMSbyVxvNsg2xo6s/8A6m5R37p7opUZy3KNXU3Tg3MWB/cTVjXieqnzpf13ZSyXWSIUdoNGvHXD+B6d/ebMCE2LeRn5vV9qG9n0iAMLH0l5/5+SuNyqAXW3aETdvSllWQ7a1TQ9OCdegv6jg1xlY3/Nt68ZGcu1x67XKmVNY7tLsyz115wz3S+3Rfw1I7dX2Uwb2fTY3md/Mpg0qLtFM+rub1KWZYvdTdODc7Y5wFU63qn59nVdxnKtt+u1SlnT2Brfo3PrWG9Otg/w/B0pz//GJtrYpsepPvvSr1YNqLtF7evuKzKWZZXdTdODDvcTVj821nwbuydjuW6z+7XO2pL2id9D59LgtjqQkpNbCz43zqp0POX5r9g8W9n0OGXVgLpb1L7uXp2xLJdkPP6F0JnmfpDwJVzTo7bcT1iPWFPz7eyFlGU60f3yRfuUNVJ9vE91dgvzNzclFwcGeP6SYFDhtjU93uuzH31o1YC6W9S+7t6ashxf5tTm8daXnaEzxl6RvGy2C2t61NGc4H5CI0hPjt0py7TTLthacSDS70vaN9p4r2raeByD3Cr2dDCocNuaHnHg2p9D+q0t86waUHeL2tfdh1OW4+UBzhFZufihW2MsT+JKu7GmR93E4navg1ot4mjNt7VpIb2D/JjdsNWuD51bVFwJNbgdIxZob4f0wWF73RaMu9OUpsfZojaOIxBvbYq3tLyn4QHqbtGIunt+GO0KzrTn/+RLt6ZHEzznoFab2Ffzbe2OjOVaaDdsvQ0l7SPHkri2JTmLTcQTYbQBSN9PyeHjPY+5JnSmONX0KM/uKW56AOpu0cy6O+0K0DOh+BWcveent5K4uMTP95eabQOTfdunpseYxKkOf3dQq03U/fL9jaF5V69QnrKmsf0idKYAbLq0JuKgA659mfIaSyb8fWb3MaaULtdvwXSxoO4W6u7ypV0BWvQcPnHcvfijyn1j+HyaHpoek25u9wung1p94omab3Npl3Nusysy4ZhU1jS2bRhgK62JuGjA10ibueXsoMLTuyf7eN/55TbPUrfztG32fakBdbdQd48ga0a2IldqThzj61ASC8b0GTU9ND0mVSxmv3Awq12srPE2d1HoXF7Xu0wP2h2ZYG2J+8tDDc/VZz3Le3iI10jbJ69L4qrQGdsj/tJzg82yVO9nbK9nhmhaAepuoe4+66aM5bgt53nPT3hsvL3lkjF+Rk0PTY9JtdmBzAjSk2xlxjJdY3ekxz9L2l+OhfrPdpTl4pTlfWOI1zncJ39x0OHlNsdSvuzEX8weSOK/Odts/IXu2W7eY9FpKm9Qdwt1d1H/SFmGEznnkjfD+bfzjPu8o+mh6TFp1jqI1TIOh3pPI7kpZZkO2h1JEceR2F/SfrM/NHP61dUpy3rnEK/zfEbefh7y9TjfthK2YYUOqLuFuruIj1OW472Mx8YfT3aF7EHMmRpqgZLEqSFPOpDVMnbVfNv7JjRvYFbGe6wqa7C3jdKZKRZ0LyXxa+hMXfpDEi8ncaXUAKi71d21Op+fTlmOx1Ie++ckvgvnrupcbVfV9GiS+Ovpv0Pn13VRv6jzF7crMnbgVXZL+thQQtFyslt0AoC6WzS17l6WUQctTHncz+HcVZ1L7KqaHkA5VmfswFkDJcUpszYPGA4GzfT5iE2PR6UQ/hDv1Y4D1a7sFvTx9psDSdwlNQC1lna76s89j3lmwt/izGzzpa1yND2gxram7Lxf9nl8bHrEW192hvRL9do6RWkbjTLFn+mQaaMZoTNw6ook7g+d25XivhBvMTyTsa9cJW0AtfZZnzro0tAZkHPimHpuY60mTQ+osbQZIl4u+Nx5fQ4AcfyBOPf4cgfvRrs9DN7w+DqJ2VJHC20acF/5QcoAam1WSG9qPxg6084fChfO6DJL2ipJ0wNqan7GzrtihOf/ZOdvnRfDYON43ChltNTMbjEbI14pFW8v/KHP/mJAaYB6W5VxfI9ToJ/K+Ntj0lZJmh5QU39N2XFjN7roNGC7e577VuhMs1UW84XX54vc9wVzdLfdDs6zsM/+co/0ANTaG32O8fE28YMp//6dtGl6AOXZkbLj7in43BfC+Zfi3TeGz6fpUQ9xjIJfCuRng10OLjCjzz5zufQA1NqBjON7vL38liQeyPj7bVKn6QGMLs4UcDxlx11f4LlPT3j8oe6X3nHQ9Ki+eJVHkVlc9obiVxBBm2TdZviN1ADU2pUZx/dPk7ii+5gZGfX4h9Kn6QGM7qYwXGd54rRb8faWS8b4GTU9qu9fBfISf8242i4Hqe7J2G9ekxqAWsuqY//c87jXQvrt5n+qyOdVd2t6QG39I2WnjbepTOvznDfD+QPsTXPwbXXTY1kSv+fkJP59sd0NMr2cse+skhqAWtuWcmw/lPK4rLGdntX00PQARvNxyk77XsZj4+CkuyY87nHpa70484RxPGB0n2TsOxdLDUCtHUk5tr+V8dh9KY/9OXRuf9H00PQAhhDHVjgdik2RFS/B+y6cG2V6tfS13syMk3NvvBOM4wF5x+IzKfvOl1IDUGvXZdRGqwdsODyi6aHpAQxnWcZOuzDlcT+Hc93mJVJHYmuBE1GcwnaWVEFfd2TsP69IDUCtPZpxfL8y4/HxlvHDYWqnr9X00PSARnk+pF9CN9EzE/72Y+jMMACPFTgJxdte5koV5Ho6Yx+6S2oAam3nEA2MrHOCMZ6qQdMDauazlB12W/dvl4ZO5/Tsvx8M2V1p2iU2vk6G/KbHvVIFhXwU0kfsnyE1ALUVr9o4kXJ8fyPneXEsp7Tpa7/Ked7SJPaE8U8w0HaaHlAjs0L6PeQPJnFD6Iwq3Tuji9sUiNvA/pDf8NgoVVC4KE4bW+lTqQGotSVh+Cs2NmY8974+55JvQ6eJznjP2ZoeUCOrQva0WKcy/vaYtLXeByG/4RF/ZTBwKRRza8Z+9LzUANRa1m0qlxR47uUhvSEer7yemfL4daHzY+Z10j5WV/Spfx+QHqieN/rstKe7B9WpHESJ6tkYjOMBZft7xr60QmoAam13GG1Wrk0Z54dXex63IHSuyH5JysdudZ8aWP6hgg5k7LBxxOhbQqdbmfb326SulVYm8XvIb3oslioYyI6Q3nh2tRRAfWVNRT7IrFzXhPSrPWI8GTq3WsSrBX8KnckG3IY+fp/0qYH9OAwVc2XGzhrvIb+i+5g4gF7aIEofSl/rzEniaMhveDwlVTCwtOPsHmkBqLXloZxZuV4IxaZtvUPKx67IungtGEgWKiNr/u0/9zzutZA+o8CfKvJ5zRc+fvGXir0Flnlb8Ms0DOr6jP1pvdQA1NrLoZxZueLVG4dyarCnpbt08ar3O0PnSuc4xtbBAb4HxMfGW11WdV9jSXAVDkyJbSk76KGUxy0M2YOdanq0o+nxeoHl/d7BHIbycPCLHUATfRnKm5Urzqr4WzDo9WS5dAzfDTZJK0y+Iyk741sZj92X8tifw+Cdak2P+rk7GLgUxml7SB/Pw6WxAEw0P4ldoTNgaYw4Na1x9gAyXJfx5XX1gA2HRzQ9Gt30mN9taOQt60N2KRha2lg5u6QFAACG92jGl9crMx4ff3E8HKZ2hGJNj8kVb1XZX2A5X7Q7wdDmhewR+QEAgCHtHKKB8XRGcb5KOhtpS8hveMTbnmZKFQwta1rwW6QGAACGE6/aOJFSZL+R87yLQ/q0il/lPG9p6Ey96P70+si6EmhixCt/rpYqGMnbKfvWCcdLAAAY3pIw/BUbGzOee1/G42Ph/m3oDLREPSxO4veQ3/RYLFUwsrQpCN+TFgAAGF7WbSqXFHju5aEzq0DaXNRptzmsC535yK+T9lqYHTpTz+Y1PJ6TKhjZVRn712NSAwAAw9udUmR/OcDzN2UU6q/2PG5B6Fym/ZKU18Y7Ib/h8W4S0xuyvPHWqw3deNjqZ5KtztjHFkkNAAAMJ35ZPZNSZL8ywGtcE9Kv9jg740C8peXWJH5K4sfQmQWE6nsu5Dc84vqc06BlfnfCsn1gE2CSpQ0WfEJaAABgeMszvszeNeDrvBCKTdt6h5TXQrziIW8cj2NJXN+w5T4a3LLD1Pk2ZT/bLi0AADC8l1OK7Hjlx4wBXydevXEo50vy09JdC5eFzhUceQ2shxq23Df2LN/dNgUm0aUZ+5nbrAAAYARfphTZnw75Wjck8VtG4f68VNdCvN1pb8hveLzYwGXvnYlovs2BSbQqY1+zHQIAQIXEAn1X6NyHHiNOTXubtNTGP0N+w2NfSJ+Zp+6+mLCMJ20KTLK0AaEPSQsAAEA5VoRi43g08ZfnueHCxg5MprSr7jZLCwAAwOhiI+OXkH+Vx70NXf4NPcu51SbRKHGMonVJ3F/Rz3dxxv62zKoDAAAYTRzH4+uQ3/DY0ODlP9yzrOtsFo0Qp8t+JJwbmHdTRT9n2ngeP3c/PwAAACN4PeQ3PPZ0mwNNtCb4hb2J7kviQM96rWrTY3PKNrjJKgQAABj9C3/eOB7xV/I5Dc7BwZRlrsryxl/6n03iaOj88m/a53zLk/gqY1uuaiPhp5TPusiqBAAAGN71oTNLSd5VHk2+6uHhlOU9XKHP90LK5/uHTTfVraEzAG2/bbmKTY8FKZ/zv1YnAADA8GYl8X3Ib3g80eAcxKs5Dqcs8wcV+oy/hmo3ZapgYRIfh87VMHEA2tgoOhiq0fSIAwTHKzb6jc2xPuVz3m+1AgAADO+DkN/weKelOXixQp/xRMrnO2Hz/UNs3u1OYmVPY2FumNqmx8Xdz3X2fWMTJmuq5+96PuO3VisAAMDwngr5DY/9ScxucA429ln2NRX6nC+nfL6XbcKFHApT1/TYlPLeO1Med0vK41ZYdQAAAMO5PeQPXHosdMYZaKp1OTmo0rLHGXNeSuK3JI6HTsNjus24kI/C1DU9fkt576Mpj9sW8hsjAAAAFHB1yB7rYGKsbejyx1shthRYfk2FZvgwTF3TI+22pN6GRu8ApnEGl8utNgAAgOHkzWwRY2sDv/TPDJ1Gzo8Flv97m0ljTGXT4+OU9/5zzzY5cVrdeGXIDVYZAADAcJ4r8IV/X/fLWBPEmVmWhs6gpIcLLPvZ2GZTaYypbHqkjdVxtqmxKJzfgDzSfTwAAABDuLvgF/5doXP7R10jzsayNxS7hScrNtpcND1K8kASp3K2t/gZr7GqAAAAhhOnyfxlhCZA22KNTUbTo0Tzuu/5Q7cBEsf6iLe1bA6dKz4AAAAYUhy482uNjIFirs1G0wMAAIDq26qJMVDEK2KqOojrtGDcB00PAAAA/uchTYyB4+uKNDfiVKYrk3gydAZW/TaJM6FzawSaHgAAAK0Wx/E4qYkxcGydovX1tyR2h860pWf6fL4dNm1NDwAAgDaL43js18AYKtZN0TpbmMTyJO4KnRk/Ps34fI+V8F5Vy/k4mxCaHgAAAA3zrubF0HF3RdZhHFfkeMrnu0nTQ9MDAACgrdZpXDRm5pbvej5bHM9jmqaHpgcAAEAb3Z7EMY2LoeNoqM7MLbG5cbrn831Y0mtregAAAFArlyVxWOOi9jO3nLUg5fM9aTPX9AAAAGibmUns0rQYObZUaJ3+NeXz3WFT1/QAAABomxc1LEqJRyu0Trf1fLZ4q8s0m7qmBwAAQJusTOJ3DYtSYmmF1uuRns+2y6au6QEAANAm85P4RbOitLi2Quu197M9Y3PX9AAAAIC6ezjli/oyaRmKpgcAAABUyPaeL+lnQnWm0q0bTQ8AAACokN96vqR/KiVD0/QAAACAirg+5Uv6C9IyNE0PAAAAqIi/pXxJX1Hye1RtANlxNiE0PQAAAKAidoQLx/O4qOT30PQAAAAAJtW0JE70fEH/7xjeR9MDAAAAmFQ3TdIXdE0PAAAAYFI9nvIFfZW0jETTAwAAACr6Bf0SaSk9p5oeAAAAMInieB6ne76cfyMtI9sdND0AAABgSi1J+XL+prSM7LeUvL4mLQAAADB5nk75cn6PtIxkbkgfOPV9qQEAAIDJ83HKl/MrpWUk74f0pseZJBZJDwAAAIzf9HDheB4HpWWoPC5I4oEk/hv6T5N7PIlnk1geOoPFTpM+AAAAKN/SYDyPUW0L/ZscReIv0ggAAADlejblC/hKaQEAAADq7pNwfsMj3uoyXVoAAACAOovNjTiw5sSmx3ZpAQAAAOou3sbSe2vLMmkBAAAA6m5zOL/hcUhKAAAAgCY4HM5veqyTEgAAAKDq4ngdN4XsQUmXhPMbHrEBMlPaAAAAgCq7IYmjodPM+DmJRSmP6b215WFpAwAAAKru03B+Q2NHz99nJXF8wt/3SBkAAABQB6fC+U2PnT1/Xz/hbz8lcYWUAQAAAHXwTTi/6bF0wt+uC+eaInG2lnnSBQAAANTF8nB+0+PPSUxLYmU4N2NLvOXlcqkCAAAA6ub6JLYlcSR0ruw4kcSXSbwaOgOdAgBAK/x//Uh66ZIb838AAAJ+dEVYdE1hdGhNTAA8bWF0aCB4bWxucz0iaHR0cDovL3d3dy53My5vcmcvMTk5OC9NYXRoL01hdGhNTCI+PG1zdHlsZSBtYXRoc2l6ZT0iMTZweCI+PG1zdHlsZSBkaXNwbGF5c3R5bGU9ImZhbHNlIj48bXVuZGVyb3Zlcj48bW8+JiN4MjIxMTs8L21vPjxtcm93PjxtaT5rPC9taT48bW8+PTwvbW8+PG11bmRlcm92ZXI+PG1vPiYjeDIyMTE7PC9tbz48bXJvdz48bWk+ajwvbWk+PG1vPj08L21vPjxtbj4xPC9tbj48L21yb3c+PG1yb3c+PG1pPm48L21pPjxtbz4tPC9tbz48bW4+MTwvbW4+PC9tcm93PjwvbXVuZGVyb3Zlcj48bWk+ajwvbWk+PC9tcm93Pjxtcm93PjxtdW5kZXJvdmVyPjxtbz4mI3gyMjExOzwvbW8+PG1yb3c+PG1pPmo8L21pPjxtbz49PC9tbz48bW4+MTwvbW4+PC9tcm93PjxtaT5uPC9taT48L211bmRlcm92ZXI+PG1pPmo8L21pPjwvbXJvdz48L211bmRlcm92ZXI+PC9tc3R5bGU+PG1pPms8L21pPjxtbz49PC9tbz48bWk+bjwvbWk+PG1zdHlsZSBkaXNwbGF5c3R5bGU9ImZhbHNlIj48bXVuZGVyb3Zlcj48bW8+JiN4MjIxMTs8L21vPjxtcm93PjxtaT5rPC9taT48bW8+PTwvbW8+PG1uPjE8L21uPjwvbXJvdz48bWk+bjwvbWk+PC9tdW5kZXJvdmVyPjwvbXN0eWxlPjxtaT5rPC9taT48L21zdHlsZT48L21hdGg+eXTMWwAAAABJRU5ErkJggg==\&quot;,\&quot;slideId\&quot;:388,\&quot;accessibleText\&quot;:\&quot;sum from k equals sum from j equals 1 to n minus 1 of j to sum from j equals 1 to n of j of k equals n sum from k equals 1 to n of k\&quot;,\&quot;imageHeight\&quot;:32.648648648648646},{\&quot;mathml\&quot;:\&quot;&lt;math style=\\\&quot;font-family:stix;font-size:16px;\\\&quot; xmlns=\\\&quot;http://www.w3.org/1998/Math/MathML\\\&quot;&gt;&lt;mstyle mathsize=\\\&quot;16px\\\&quot;&gt;&lt;munder&gt;&lt;mo&gt;&amp;#x2211;&lt;/mo&gt;&lt;mrow&gt;&lt;mi&gt;d&lt;/mi&gt;&lt;mo&gt;&amp;#x2208;&lt;/mo&gt;&lt;mi&gt;&amp;#x3B4;&lt;/mi&gt;&lt;mfenced&gt;&lt;mi&gt;N&lt;/mi&gt;&lt;/mfenced&gt;&lt;/mrow&gt;&lt;/munder&gt;&lt;mo&gt;|&lt;/mo&gt;&lt;mi&gt;&amp;#x3B4;&lt;/mi&gt;&lt;mfenced&gt;&lt;mi&gt;d&lt;/mi&gt;&lt;/mfenced&gt;&lt;msup&gt;&lt;mo&gt;|&lt;/mo&gt;&lt;mn&gt;3&lt;/mn&gt;&lt;/msup&gt;&lt;mo&gt;&amp;#xA0;&lt;/mo&gt;&lt;mo&gt;=&lt;/mo&gt;&lt;mo&gt;&amp;#xA0;&lt;/mo&gt;&lt;msup&gt;&lt;mfenced&gt;&lt;mrow&gt;&lt;munder&gt;&lt;mo&gt;&amp;#x2211;&lt;/mo&gt;&lt;mrow&gt;&lt;mi&gt;d&lt;/mi&gt;&lt;mo&gt;&amp;#x2208;&lt;/mo&gt;&lt;mi&gt;&amp;#x3B4;&lt;/mi&gt;&lt;mfenced&gt;&lt;mi&gt;N&lt;/mi&gt;&lt;/mfenced&gt;&lt;/mrow&gt;&lt;/munder&gt;&lt;mo&gt;|&lt;/mo&gt;&lt;mi&gt;&amp;#x3B4;&lt;/mi&gt;&lt;mfenced&gt;&lt;mi&gt;d&lt;/mi&gt;&lt;/mfenced&gt;&lt;mo&gt;|&lt;/mo&gt;&lt;/mrow&gt;&lt;/mfenced&gt;&lt;mn&gt;2&lt;/mn&gt;&lt;/msup&gt;&lt;/mstyle&gt;&lt;/math&gt;\&quot;,\&quot;base64Image\&quot;:\&quot;iVBORw0KGgoAAAANSUhEUgAABdUAAADyCAYAAACrvixPAAAACXBIWXMAAA7EAAAOxAGVKw4bAAAABGJhU0UAAAB14EsXLQAAQxxJREFUeNrt3Q/oFWW+P/AHCZGQSCwsXGmJCJEIwY023GgDCQkRkRtueKPCS0hEiAi1tFIisdEv+kUbXkJCJEJowxtu7AYiEhISG6200UZLiEhECBaumJiwv3nuOf46HufP+TNzzsyZ1wseLrf1e2bO58yfz/ucmWdCAAAAqL+nkvHvnrFbSQAArvBaX8/0jJIAAAC0z7a+cPhxMq5SFgCAK8Qe6aO+3um3ykLdLU3Gc0Zjx69twgAAtfJ4Xyg8nYwlyiLDGDIMAJkWJ+NUXw+1RVmouyN9G63RnPGczRcAoDY2pvRra5VFhjFkGAAKrU05ZzysLNRZvNLjX5o7DSkAACNbk9KrvaIsMowhwwAwsFdSzhtrlIU6e0RzpyEFAGAkdyXjXF+f9lky5iqNDGPIMAAMLM6vfqzvvBF7rJVKQ53t0eBpSAEAGMrNyfi2r0c7n4xlSiPDGDIMAEO7tdtL9T+j5haloa7mJ+MfmjwNKQAAA1mQjC9TerStSiPDGDIMACN7IuX88VUyFioNdXVbMDehhhQAgCJzknEopT87ojQyjCHDADC2tD7rg9CZIgZq6TmNnoYUAIBcaQ/SOhs608EgwxgyDADjWZyM71POI7uUhrqKv/gc0expSAEASLUxozfbojQyjCHDAFCazRnnkkeVhrr6WXALpYYUAIB+8QGk51L6sqNKI8MYMgwApTucci6JDzK9XWmoq/+quJk62G2oZmH8dzL2JOMvyfh7Mk5pSAEAZk58KGbag0kvhs6X7cgwMowMA0C5bknGhZTzyYnQeWg81NKbFTZTsWm7YYZrd10yViVjWzL+lIzvNKQAAI32VkZPtlNpZBgZRoYBoDLPZpxT9isNdRWvxvlnqPZKj7Y8tTe+z9XdJv8HDSkAQKNkzaN+PBnzlEeGkWFkGAAqMzcZX2WcVx5THurqFyU2UGnj6RbWNF7d8vsw/pUfGlIAgOrdnIwzGf3YWuWRYWQYGQaAyt2fcV6Jz7q5VXmoqy2h2nn1VrW0rrEx/ZOGFACg1o5k9GLvK40MI8PIMABMzIGMc8tHSkNdxdv+jlbYkJ4Msz03YZEnkvGjhhQAoHa2ZvRh8eGkS5VHhpFhZBgAJibePXgh4/yyXXmoq5+Fap8I36a5CdP85whNqYYUAKDa4HY+ow97RXlkGBlGhgFg4l4M2Rc8LFMe6tw0VXkL5dMtr++wt6hqSAEAqnM4owf7PhkLlUeGkWFkGAAm7pqQ/YP5UeWhzv6nwoY0XuXwi5bXd5+GFABg6jbl9GDPKI8MI8PIMABMzdac88zjykNdzU/GP4O5CatybTK+0ZACAEzNgpB9BVTs0+YpkQwjw8gwAExNnHrtRMZ55nRwRyE1Fq/EGOWhNIOO/wntnpvwNxpSAICp2ZXTfz2hPDKMDCPDADB1D+eca3YrD3W2LVQ7N2HbA8sRDSkAwMTdltN7xSui5iiRDCPDyDAA1MIXOeebFcpDnf2lwob0u2T8vMW1XachBQCYuMM5vddm5ZFhZBgZBoDaeCjnfPOh8lBnt3Qbx6qa0r+Gdt9C+XcNKQDAxKwJrlKXYWQYGQaAJsm7Wv0B5aHO/iNUewvl71tc20c0pAAAE/NZMK2HDCPDyDAANMmjOeecL4OLIqi5fRU3pWtaWtf5yfiXhhQAoHJ5D7v6JhlzlUiGkWFkGABqJ35pfiLnvPOYElFn1ybjZIUN6anQ3rkJ39SQAgBUHsaO5/Rc25VIhpFhZBgAaivvQeQng6vVqblfJuPHYG7Csq3TkAIAVGpTTr91PhkLlUiGkWFkGABq6+pknAnNnMZvaTKeSsY7oTNdzblkXOj2oPE9xQeu7knGg6FzNxgz6neh2lsod7awptflNPoaUgCA8cQrl77K6T93KZEMI8PIMADU3ouhWQ+cvy90vjAfpqe40O1NF/u4Z9PBipvSX7ewpn/TkAIAVGJjQe+5VIlkGBlGhgGg9m4qOBc/WpP1XJCMt8fsK84mY7OPfPbckIzvQrVzE/6sZTV9TkMKAFCJYzl95yHlkWFkGBkGgMZ4N+dc/EUN1u/G7nqU1V+87iOfPY+Eaq/0iFeStGluwnUaUgCA0t1T0HOuVyIZRoaRYQBojHsLzsX3T3Hdrg/5Uw6OOl7zsc+ePRU3pb9rUS3na0gBmJI492D8YuSNZBwOnYflXOiOeNvhJ8nYGzoPzpmnXDTMn3N6za9D/ebeRIaRYQAgX94X14enuF6HKuwvHvaxz14T9c8KN5j44JvVLarncQ0pABMUvyDfHjpTFgwzt9/O4Mt1muHW4OGSyDAyDACz5rehfs/L2ZKyHh93//udyZjbl8PuTsbW7r8ZpL/4PhkLffSz5Rch+6nvZc1NeF1LavmmhhSACVmejC/HOD/Hv12mjNTcywXb8c1KJMPIMDIMAI0T5y2/GOozXcqi0Lnb99Lyv03G2iH+Pk5pM8g87C4ImUG/C9XPTdiGK+Ke1pACMAFxnsFzJZyfT4fOl/NQR3Fe67y7MD5QIhlGhpFhAGisvCn+zk74HNx7IUecXvCmEV5jfsF7uvSjvakLZ9CRipvSNjRmazSkAFRsVejMlV7W+flkMhYoKzX0cMG2u0mJkGFkGAAaa0PBOfixCa1H/DL8fHeZ8f+Oc9FR/CGgaDqYe3z0s+dnyfguVDs34a9aUEMNKQBVWRI6V5f3nmdOJOPZ0LnlsHeevzhfX7xlcXdPk5g1XlVaaijvQVEXugEIZBgZBoBmincl5t19++GE1uPJnmU+VcLrxfng86a22eajn02/CdVe6fFNMm6Y8Rr+um/83GYFQEk+DJc/6GZzGOz2wThnYdEXlB6aQ50sKegp9ysRMowMA0Dj7S04B98ygXX4oLusz0N5U7PsyXlPe33ss2tfqH5uQgBgOJt7zqWfhc6XjsOIV4LkfbG+UYmpke0F/eQDSoQMAwCNt6bg/Luj4uVf07OsdSW+7qqc9/SOj312XRs686uamxAA6iFO6/J19xz6Ubf5G0W8Yj1rKpg9ykyNfBby76yYq0TIMADQePHK8DM5594vK17++u5yjlXwvrKmgPGl+oyLv6j8WHFT+mtlBoCBPB5+mj/9+jFfK+tWxHeVmZpYVtBDvq1EyDAAMDP2FJx7l1e47Fe6y3i4gtf+POP9vOUjn32/q7ghjVeSXKfMAFAoXrV7saSG8oGM8/J7ykxN7CjoIU1VhAwDALNjXcG594UKl/1Q6Fw5PqeC1z6Q8X5e9JHPvjj36tGKm9K/dJcDAKRb0T1nbi/p9bLm9/PgR+oib+qX+OPSAiVChgGAmTp3X8g5737R0Pe1P3g2UKvFp+z+q+KmdJsyA0Cmzd1GsqwvcG7MOB+/rtTUwK0FfeMHSoQMAwAz50DBeXdpA9/TexnvZbGPuz3+o+KG9IdQ7fxIAMBP7sg4H69TGmpga0Hf+JQSIcMAwMx5Iszej9kfpbyPYz7q9il6aMC445tgbkKAOrpeCWbO2pTz8OlkzFUaauD9gp5xhRIhwwAgw8ycorsVDzfwPZ1PeR9bfdTtc20yjlfclP4xmJuQZro/Z7u+X3km7prQ+dKQ4cQHs8Qr7uL8bi+FzvxvZ7vb8X0Ff7ug5TVv2jHgmZT13G4XoAZiH3gxZ386pUTIMCDDyDDIMDN7DPgq5D9X5+oG1XdhynuI88b7wael4oHqh4qb0ueUGScjxrA+dK4aiyerm5XjCrEJuTd0pvnYlIzd3cbzy5D/RdbCgtd9t/vv4jx4ix0Dan8M+LBvHT8PrlKnHtYV9In7lAgZBmQYGUaGkWFm9hhQdIfZuobt1/3r/6rdud2errgh/TEZv1RmnIwYUmyY3ump+6HQufKAjscKGs688ekAr7+t599/n4wHHQNqewy4LVw57ctSuwg18WrB8ehRJUKGARlGhpFhZJiZPQZsKPhcdzWovrvDlVepe0Ap4UjFTek/Q+dWTXAyqk68Te7uZGxJxlvJ+KDbSJzvNi7nkvFt6Dytenf35Laopu9lVXddL9U8vh+3YV9uTTI+CZ0vUM8PeUx+bcBlrE7GmZ6/i1cZzHMMqN0x4FC4/Av1O+0e1MixguPRLUqEDAMyjAwjw8gwM3sMWFTwuX7WkNrO6du/49hhlya6IXRuTaqyKf2TMuNkVIm7u43C2RH3zfhwkDrdcvX8iM1T283taVKLPvNhPu/lfc1DvEJkiWNAbTzZs15xvkJXqFMn8wuOReZTR4YBGUaGkWFkmNk/BnxV8Nk24W6OtX3rHJ/vMs8uzCW/qbghjeMRZcbJqDRxPq9jJe6fH4fpXjEYb5U81LdOL9sUh3Z7weccr/iZP+Rrxgb0RM9rxAZ1pWPA1D0YLr8CZ77Nn5pZH8ynjgwD+hcZBhmm7ceANws+3/UNqO0Hfet8j92Wfn+suCH9V3AVHU5G41qS0riVNeJVg8um8J7iw3uO963LSzbDkcwr+Iw/GvF1b+xrSuPtmmsdA6ZmZ99n8XJox9U3NMtLBcejJ5UIGQZkGBkGGWbmjwEPFXy+df8h6i77OYO4NuWkUPb4ezA3IU5Go4q3SZ7uW5/4i/vrofPrbmzs5nT/bZy/Lz7AMD4E7sNQ7gNgynRnuHJust02wZFdXfD5vjjGa8em9Ou+13vQMWCiVoTsq7sudD9fV6xTF0VfnrjCBxkGZBgZBhlm9o8Byws+3w9qXtfe6YmOBs9KoGBj/7HipvQPyoyT0dDuDZ0H9fTOn7yxpwEtEhuHCwPuoysm+J7O9C17v81v7JrmfbZrxnz9eKXeqb7X3OAYULk7knFgwP03hoZVdgWmLJ6b8h5AdnGI8xfIMCDDyDAyjAzTzGPAIH3hhRr3hY+Fy38MXGR3pcjvQ/VzE25WZpyMBhZvl+y9uuPtMNpDMTYOuH+umcB7ilco9j+Y6KPgYR/jejzkf4lVxq/qK7uvNeltpm3HgGu658pPwmjnWVNrME1FVyR9okTIMCDDyDDIMDN9DOhVdAfjHTWsZzyGXfoB7VxN15GaOlJxQ/pd6NzWBU5GxXqvUH1/zNd6e4D9886K38+d4cqrO/zqW468z/dIicvZ3PfasclY4RhQmi1h8Kuy8sajdgmmpOgLkL1KhAwDMowMgwwz08eAXrsL9t+NNatlvHL+aM/6rbWbMowbwpW3x5Q94gZq7lecjPL1Pwl9+ZivF+eUOx3yp46o0k3hyvkH4xUDd9vsSnEm57PdWfKy9vW9/jfd7csxoJz9fl3o3JYaG8zHu43o/m6dBz3Pxtssl9ktmIJdwdW+yDAgw8gwyDBtPQb0K7rg4o2a1fLlnnV72C7KKP4zVH8LpYd54GQ0+MH83yW+v4sZ729The9lQTK+TFnmDptcKe4oON7eV8Hn2f/Qn3j761WOARMJqi8UhMuyrgyDUfy5YLu8X4mQYUCGkWGQYVqTYVYWfM6HalTH3h8AttpFGUfRLRpljDXKjJNRpqN9y19Q0uvGq0XeCZ2rAuI0E5+H6qeKSHvQonl1y/NMmPzDX9akLOsVx4CJmd+td9F5drndgwk7W7BNusoXGQZkGBkGGaY9GWZuwTn1XE1quDL89HBlP5wxtvjAjb+F6ucmvE6pcTJKdS7Mxi3zT4X0h86YmqI8h3O224MVLvfdUP0VJRrS4mBwLmedX7Z7MEHzC/q+M0qEDAMyjAyDDNO6DPN1wXl1wZTXb2n4aQq51+yalOWXyfgxVD834VVKjZPRFfofVng8NO8Kv9tD+q2ar9jUSjM/ZN8OG8f2Cpd9S8qyY8N0jWPARK3LWecv7CLUZP8xJREyDMgwMgwyTDszzP5Q3+kBF4efvvR/065J2baF6m+h3KnMOBldIW3O5HcaVMt4u95nKe8hTg2w0KZWmvUFx9c7K17+6ynLfN0xYOL25Kz3XLsJE/JQwfForxIhw4AMI8Mgw7QuwxRNzfbQlNZrUej88BfX4YDdkqocDuYmREM66ZPR2xnrsS9UM79c2Z7NWP/nbWaleiNnmz07geXfmrHsOxwDJmpJyL7aZ6XdhAkpmud/ixIhw4AMI8Mgw7QuwzxccC7dNYV1ij+SfRp+eliqu8+ozA3J+KbihvRfoTOPETgZFa9LPOhfX+M6xi/4zof0B84sspmVKm9+un0TWof3w+w8xKmpX6pH7wVf+DBd+wp6vXVKhAwDMowMgwzTugyzruBcum/C6xOn+vmou+wPQ/OmqKKBfhOqv9Ljr8qMk9FlPslZn9iI3FPTOu7NWOe3bGKlWlpwTH10QuuxMWP5Gx0DJuqJ4ItMputowTHpbiVChgEZRoaRYWSY1mWYZQWf+SR/zIgPNP+gu9xjYfoPSaVF9kygKX1amXEyuuzkc65gn3kx1GvO5LwT5mqbWKm2Fmwbiye0HnH7u5Cy/K9CM27zbVJDOsq6u1KdSTlbcEwyvz8yDMgwMgwyTPsyzFUFn/nZCa7HpTsU4lzqZd85E6+4v9cuTt4G+PcJNKVOWjgZ/eTBAfaZL0J95k3el3OinGMTK9X7BdvEJL2bsR6POQZMzPUZ632fXYUJmFNwnjqvRMgwIMPIMMgwrc0wRT+0zZng5x3vmCn7x5tN3de+1S5OnttCZ+7AKhvSbcqMk9Fltg6478SHxM2b4nreHOozT1obviC4kFPvVye8Ppsy1uNLx4CJmZex3gvtLkzALQXnp+NKhAwDMowMI8PIMK3NMMcKjgPLKl7+W93lfBvK/+I79hjxR4MjdnEGsbnCZvRg8NRdnIzSbBlwH4q3q01r3tqXctbrYZtXqYoe9rK2RmFknWPARKR9qX7GrsKErC44Jh1QImQYkGFkGBlGhmlthnk3TO9ur9e7y/g+GStKfu34Y8Clh6JvsoszqIMVNKPxKqZrlRYno0ybhtifXppwuIvLOpWzPjfbvFLFKTs2hM58r4e6J/o4TUK8giN+IXo4GdvDlQ9QeS2n1hemFOy/yVifDxwDJiLtSmFXVzEpDxSckzzkDRkGZBgZRoaRYdqbYd4s2PcfqGi5l340i1eSl/XDXZyPPz5w+cXudn/p9ec5NDCoG5LxXYnN6A/J+JWy4mQ00DqeG3C/+jgZSya0Xutz1uOUTesycb64R7vN5sUBP8t4m9rtPa/xZc6/PTSl9/V2zjrd6hhQubQrfzba3ZiQRwuOYa8rETIMyDAyjAwjw7T2GLCrYFt5tIJlPhuqf56KXpeRrS5xA3xEOXEyGtgd3QZlkH3rdJjME6j356zDOzat/xV/uY7zrX6TER7i7bHLw08PaVkaOnNM9l4JF38VL5q7+Kkpvb9nctbpeceAyj2fsu/PtdsxIS/W9LgEMgwyjAwjw8gwMsz0Fd2x8krJy3syTO4L9TjucqhgFM+VsPHF20DMQYiT0XDirYgnBtzH4pUED1a4LkUPnHnBpvW/8zF+nVKbj5KxsuBve69Ajs1I0ZywK6b0HvPmSDzuGFC5z/vWd7vdjgl6o+C45K4JZBjQv8gwMowM095jwMaCz/+NkrfbSX6h/plDBeOciP4xxsYXn447XxlxMhrJjcn4Yoj9bXNF67G2YLkbWrxN3RQ68/H11+TckJ/Hpbng4hUzeQ95OT3F97q4YDu4wzGgMvf2revXzq1M2FsF+/96JUKGAf2LDCPDyDCtPQasD5N5/s76MNkv1OPY6jTEOOLtPT+MsOHF+QxvUT6cjIYSf8GPtzLFBxAeS8bZIfe7xypYp1cLlnl3S7enhzI+n/iF5+0jhI/4t/HBP3lX1Ez7wZR58yvucAyozCd967pqBvafVVNoiKc19s/A5/VuwXu8P4AMAzKMDCPDyDBtPQbcP4F++P6C7ayKEbed652GGNefRtj41igbTkYDWZaMl0P6rXejjLLfy7GC5bVtXud49dvujFqc6DaXo/hygM922lMsfBXyHzrV9mNA3DZ2JuNkMr5Pxnuhc8vpOJ5tYOM/CF+qN8t7Be9xVQAZBmQYGUaGkWHadAwYprd/r4RlHJxCH/+uUxDjemSEDe93yoaTUaE4T92hnMZmRzfYLQidB8jEB8TEeZRPF+x/8UqBm0pax9hs5v2yf75l29DC0LklPK0W8cFMN4/x2kVfWv17jGa3LHlXq17sbqdtPga8nPHan3SD57D65yacpafO+1K9WY6E5t86jQwjwyDDyDAyjAwjw1Tj5oJt4BOHctoo3vr43ZDN6OHgoT44GRXtV3/OWI/4K3rRA3sWheIrLz4oaV2Lvvg62aLtJzaDn2fUIc4/OO7Dd4oa0jo8IGVvaPbVfVUfA07lvP6FbqAc9Kqo34bZfjCpL9Wb5VTBezT3NDIMyDAyjAwjw8z2MSDP/IIan3Iop22uTcY/h2xG4wOBrlM6nIwyPRWy5wHblYyrB3yd2JQWXe2xuoT13VSwjAMtakaPh2ofdPR+Qa1fqUEdXihYx2dbfgz4dIDz5MnucWBxyt/PCZ3pYnrnUI8P+lo5g/uUL9Wb5fuC9zgvgAwDMowMI8PIMLN6DCgyt6DG3zuU0zb7hmxGf0zGL5UNJ6NU8eEWh0P2FawPj/CaTxbsk0dKWO+iX/XfbsF2Ez+7LyfQKBYFjDpcQfFwwTq+0/JjwONDnjdjyIm3o+7v7q+9YTV+mb45dL5on0W+VG+WogfOtW1eWmQYkGFkGBlGhmnDMWBQV4Xi6Z2gNZ4YITRuVjacjFLdFjpXp2bdcjfq1RhzB/iiY/GY636g4PX3zPg2E29j+zjn/X8ayrtV/HzInzqkDrekPxCafSvtJI4BTxV8lnnjm9CZN/3uFhyPfaneLEXbNMgwIMPIMDKMDDNbx4Bh5dW4bc8xoMVi0P1hyGb0TWVDQ5oqfjl2psLlFl2N9fCYr3+i4PV3zfg2c6CgSVxW0nKuLqjzwZrUY03BesYH/cxxDPjfW5vjlzRvhc7cod93G8lLIx4T4tyW8cvW+CV6nIN0qUM0NeZLdWQYkGFkGBlGhmnPMWAUvlSn9eJcgieHbEb/FjygCg1pmjgPct5VGGVcGVU0X+Deir9IeXmGt5ftBe99+4S2zTi21aQmqwc4J9ziGAAzx5fqyDAgw8gwMowMI8Pk8aU6rXdwyGb0X8n4mbKhIb3C7SH/wW5vTahBGOfqgDkDHAM2zei2ck/B+47zXZd5K2NRsFhek7rcO8A2sdoxAGZO0X4PMgzIMDKMDCPDtDvDFN0NADPt6TD8HIRrlA0N6RXiQ2Hyrpb6KpR3ZdT8gn309BivffUAx4CHZ3A7WRCKr3Yru3l5M2dZp2pUmxsH2CbWOwbAzPGlOjIMyDAyjAwjw8gw+kVIsS50nnw/TDP6nLKhIU11qGDfubfEZRVdiXFuzMas6Djw0AxuJ7sL3vPhCpb5Raj+iqBJBKA4NjoGwMwRkpBhQIaRYWQYGUaG0S9Cn/hwtO+GbEb/EurxFGeo28loW8G+U0Vzkbe8C2O87t0tbEhXDvCeV5S8zEUFy3uwYQ3poxpSmDlCEjIMyDAyjAwjw8gw+kXoMS8ZR4dsRr8J5iBEQ5rm5pD/UJzYHC5pUEO6qoUN6bEw+SfYF81FuLBG9RnkdtpNLT4GwKwSkpBhQIaRYWQYGUaG0S9CjzeHbEZ/7J6kQEN6pQNh8k+Znxuqu3VykAe6zFJDunGA93tPBcvN224+qVmN5g5Qo50aUpg5QhIyDMgwMowMI8PIMPpF6PqvMPxDfX6nbGhIU90Viq+2WFzBe7qjYLknxnjtZS1rSL8oeK/HKljm1d1tI2uZL9asRvOCqzygjYQkZBiQYWQYGUaGkWH0ixA6cxD+MGQz+n+DOQjRkGYperBPVQ9qebBguQfGeO1B5p57eEa2jXUDvNfHK1hu0W2TdbuqznyE0E5CEjIMyDAyjAwjw8gw+kVa77pk/HPIZvSwZhQNaW7AK9qH7q7oPe0qWO7uMV77qtDsX/SH8UEovkrnmgqW+2HIv+11TgMb0o0aUpg5QhIyDMgwMowMI8PIMPpFWu9/wvAP9blB2dCQZnopVHf7YpFPQ7VPXb9Y8PqvzcB2ccsAx8F3K1ju8oJl7q9hrRYMUKv1GlKYOUISMgzIMDKMDCPDyDD6RVrt6TD8HISrlQ0Naa6TYfIP94kWD7D/LhlzGd8WvP7rM7BdPBumc+VC0UPWHq9hre5u+DnDl+ogJCHDgAwjw8gwMowMo1+Eofw6dJ58P0wz+pyyoSHNtXyA/aiqOeWeLFjulyUs472CZeyZge3ik4L3GK90WVDyMm8KxVfQLK1hre4bYHu/RUPKAFaF4b8ga+rYPwOfl5CEDAMyjAwjw8gwMox+kVaKtz6eDOYgRENa9snoiYL96Hyobk65DwuWvbOEZewtWMbbDd8mFg1wLPykguW+UbDMr2parzUDNO9zWnYMYDS+VG8WIQkZBmQYGUaGkWFkGP0irXNVt7kcphk9HsxBiIZ0EG8V7EvvV/ReBnmw0K0lLKfoSpI/N3ybeGCAOr5RwWdXdIXH7obW69sWHgMYjS/Vm0VIQoYBGUaGkWFkGBlGv0jr/J8hm9EfQud2MNCQFiu60uKlit7Ly6H4Kq2qaxbH1w3fJl4Jk5+L8L0BlrmupvV6ODT7y0NfqteHL9WbRUhChgEZRoaRYWQYGUa/SKvEg9qwcxA+omxoSAd2pmB/2lDB+5ifjLNhMnMgXh2Kbw1tsv1hsvNJrh9gefEKkLk1rdeOMJ0HWrWtIW0DX6o3i5CEDAMyjAwjw8gwMox+kdaID1r4bshmdI+yoSEdyvkw+Qf8PFOwzKMlL+/zguXNbfA28cUAx8WFJS0rPijomwGW90GN61U0P+UDGlIG5Ev1ZhGSkGFAhpFhZBgZRobRL9IK85Lx1yGb0X8k41qlQ0Na6omj7Ceuxys8Thcs846Sl/l6wfLubfA2cXaAz7Csh9a80329cwXLe7bG9Xq3YN1v1JAyIF+qN4uQhAwDMowMI8PIMDKMfpFW2BPMQQiTOBkVNRdlP0V8Z5j8w2GKbvfb0OBt4sKETv6Pd1/r42R8WrC8u2tcr+M56/1VS48B0AZCEjIMyDAyjAwjw8gw+kVm3row/FVU65QNDelITk7wxHFzyL9V80QyrqmgbvMKGrcXGrxNFD3BvozP8J5u/S50g3/ess4NEGK2J+PtMPlbVucU1GuXhhRmlpCEDAMyjAwjw8gwMox+kZl2WzL+NWQz+pyyoSEd+WRU9JCYMh0M+Q+GuavC2uU97b3JUxsUXaUz7u2Ay8JPt7r+tmAbjONAwes92v13R6ZQq1sK1v0+DSnMLCEJGQZkGBlGhpFhZBj9IjMrzlP2jyGb0cPJuErp0JCOfDJ6IUzmATibCpbzaMW1ezhn2acavE0cG+A4uX6MLwi+7WsgtxYsa1vO693X/TexwV0yhVrl3UJ7JpR/m3CbG1KoGyEJGQZkGBlGhpFhZBj9IjPrj0M2o/EJzjcoGxrSsU5G9xTsZ2VceRGvFMi7GmHHBGp3dci/fXJxQ7eJtwY4Vr47wuve3W3U/91tSi9dKbIvjPbApLgdXXog0dop1er5MNl5MNvckELdCEnIMCDDyDAyjAwjw+gXmUlbwvBzEK5WNjSkpZyM8uYkfHLMdV4QOg9PyXr9lyZYvzfC7D3o57EBj5crhnjNeCXHpXn7LobLH9rzYcFy0q66i3MYXrr9cppzP75XcfDSkEJ9CUnIMCDDyDAyjAwjw+gXmTm/DJ0n3w/TjG5Wtsv8IqVGa5RFQzpEA5L1ukfHeN34cJ0Pcl77qQnXb0XOuuxp6DaxKAz2oJ+vQ+chS3lu737evX+3se/fnClYTv/thyt7mtF9U6xTXK+sB0wdcwyAmSckIcPIMMgwMowMI8PIMPpFZkq89fFkGK4Z3aNsV3g6pU7XKYuGdIiT9eeh3Cuq4vyih0L23G/Tun3uaMi+Fbup9gx47Ix1fzYZS3v+Nj74Js4VeTjl329JWdaFgmW80N2erukGjktN4KFuQJmWlWF6c2G2sSGFuhGSkGFkGGQYGUaGkWFkGP0iM+UvQzaj8SFA1yrbFf7UV6cflERDOqTbQ/Yv+PEKgeuHeK2bkvFpxmvFqz6WTLGGa3NquLyh28XiUHz1xbDjsYxlXRzhtd4Pnfkgp2lHxrqdDM14uE/TGlKoGyEJGUaGQYaRYWQYGUaG0S8yM3YOeVD7ocEnjKr9K5R3uxvtPRmtymls4pyCywr+Pp7Y45UBZzOa2rr8mp7VLD/f4G3jgZIa0fhgn/tylvP9kK+3Nxlza/yZP+kYAK0gJCHDyDDIMDKMDCPDyDD6RWZCnCvvxyEPbI8oW6pfptTqD8qiIR3RraEzP1vaMuIv/G90lzW3pwm9Mxnbk3Ei5W/if9tak6bkknUh+xf/JnswZM+5N8g4kIwbC5Yx6G2aMZTUZd7Y2zPW8Xho1hUeTWpIoW6EJGQYGQYZRoaRYWQYGUa/SOP9PBnfDXmg/G9ly5Q2F+F/KYuGdAxzus3E5yM2NrEZeSt05jGs6wn/o4x1b/rDseKVOIeH/Lziv79nwNeP8xeeLni9N0Pn9tm6eCVjPdc7BkBrCEnIMDIMMowMI8PIMDKMfpFGu2rEg+VVSpfpryk1W6UsMyk2eOczxuqKlhl/Id8WOk89/7TbbF5a5rluc3IwdG6ReyIZd4Vm/HK+POd4Mwvi+4u3p78XOrc7XvrM4ud3rBsYNo/YON7a/bzPdF8z/t8/h85DfW6qWR2uCem38h5yDIBWEZKQYWQYZBgZRoaRYWQY/SKN9ochm9H4NOsblC3Tz0L6LajXKQ0U2p1x3LlTaWbGsyH9KqSblQZaRUhChpFhQIZBhkG/SGP9Zxj+FixX3uXbklKzfygLDGRhMr5N2Yc+UJqZcH1Iv8LjcaUBIUlIQoaRYUCGQYZBv0gT/Dx0nsg8TDP6nLIV+kdK3Q4qCwxsbcbxZ63SNF7aVTzvKQsISUISMowMAzIMMgz6RZpgfkbjZA7C8azOqN0flAbGblyOd49dNNPKlM/0ROhc2QMISUISMowMAzIMMgz6RWpv2DkIY/NqPr1if8qo32+UBoZydeg8wKh/X3pNaRppfjdQ9H6W8YFUtysNCElCEjKMDAMyDDIM+kWa4JEhm9EfQueJz+RbGtIf7hPHLcoDQ4sPfUm7vXuV0jTOWymf4xplASFJSEKGkWFAhkGGQb9IE/yy22AO05A+omwD+VNODd1yCqO5JxkX+van+BCgRUrTGI+nHBM3KQsISUISMowMAzIMMgz6RZpgXrjy1pWisUfZBvKrkH2Fxz+UB8ayIWW/OiroNcK9ybjY99ltUxZASEKGkWFAhkGGQb9IU/wxDD8H4bXKNpC/auqhUptT9q19ylJry5Jxuu8z26osgJCEDCPDgAyDDIN+kaZ4eshm9Jtk/FzZBvJ/Cmr5hBJBKR5L2b+eV5Zauql7HnG7JCAkIcPIMCDDyDAyDPpFGukXIfu2vqyxWtkG8qsBavsfygSleTC4Fa/uliTj657P51wy1ioLICQhw8gwIMPIMDIM+kWa4oZk/HPIZvQ5ZRvIzwas7c+VCkoV57jrvyVvi7LUphk9GS6/YnCFsgBCEjKMDAMyjAwjw6BfpCniAzCODNmMenDG4M3oIA9MOqVUUIlbk/FF3/72lLJM1bJw+e2SHyTjemUBhCRkGBkGkGFkGPSLNMnvw/AP9blO2Qrd1q3VoA0+UI35ydjbt8+9pCxTcU+4/MqbHUoCCEnIMDIMIMPIMOgXaZp1Ybg5COO//aWyFfqvZHw3RF33KBlUbkNfM7QvGXOVZWIeSsaFbu1PdJtTACEJGUaGAWQYGQb9Io1yS+jcsjfMFR7m8sq3PBkHh6xpHE8oHUzEom4jGve7M93jINWbk4zPu3XfFTpX3gAIScgwMgwgw8gw6BdplDiX4N+GbJr+W9lSzUvGI91G9McwfDP6724jC0xOfADQGmWYqFXJWKkMgJCEDCPDADKMDIN+kabaPWTD9PfgV7lLYh3i7aPxipc/JeOHEZvQ3qG2AABCEjKMDAMA+kVq6pERGqb4sJrDLR5HkvHPZPyrhOazf5y0SQIACEnIMDIMAOgXqad4i14ZVyUY5Y2DNksAACEJGUaGAQD9IvVzbehcraEJrNf4g00TAEBIQoaRYQBAv0j9/I/mr5bjCZsmAICQhAwjwwCAfpF6eVrjV9ux1OYJACAkIcPIMACgX6Q+fhXMQVjXET+Xq2yiAABCEjKMDAMA+kXqYX7oPJld81fP8Q+bKACAkIQMI8MAgH6R+tin6av1+KNNFABASEKGkWEAQL9IPZiDsP5jp80UAEBIQoaRYQBAv8j0mYOwGeM/baoAAEISMowMAwD6RabrhmAOwqaMpTZXAAAhCRlGhgEA/SLTE5/CfkSj14hxyuYKACAkIcPIMACgX2S6fq/Ra8w4anMFABCSkGFkGADQLzI965Lxo0avMWOPTRYAQEiSYWQYGQYA9ItMxy2hcyueRq8542mbLQCAkCTDyAYyDADoF5m8OAfh3zR4jRvrbLoAAEKSDGPIMACgX2TydmvuGjmW2nQBAIQkGcaQYQBAv8hkPaKxa+T4JnSuzgEAQEiSYQwZBgD0i0zI8mT8oLlr5Dho8wUAEJJkGEOGAYDK+sWLykO/ecn4SzKOG40cO23CAACFzgdfqsswhgwDANnyesXzygMAALSNL9UBAMjjS3UAAIAevlQHACCPL9UBAAB6nCkISnOUCACgteYW9IpnlAgAAGib0wVBaa4SAQC01ryCXvF7JQIAANrm24KgdLUSAQC01jUFveIpJQIAANrm/YKgtFiJAABa6/aCXvETJQIAANrmvYKgdI8SAQC01n0FveJ7SgQAALTN/oKgtFqJAABaa01Br7hfiQAAgLZ5qyAorVUiAIDWWl/QK76lRAAAQNu8URCUNigRAEBrbSzoFd9QIgAAoG22FwSlh5UIAKC1thX0iq8oEQAA0DYPFQSlV5UIAKC1dhf0io8qEQAA0DbrCoLSHiUCAGitfQW94gNKNDlzlQAAAGrhvoKg9I4SyTAAQGsdKOgVVytR+eYkY2noXP2yIxlvJ+Nkt+B3Kg9jWpuMFcowsiXJeEIZAKD1FhUEpQ9lGBkGGUaGAWit4wW94jIlGs89ydiVjLdC5xeMU8m4mFHsc91mFUYNfpduPXlNOUb2areGHyXjVuUAgNaaUxCUzsgwMgwyjAwD0FrnC3pF/VEJJ7fT3Wbz3wXjgHLV2k3JeCwZbybjk2ScTcaF7k4UP+M/J+PlZKyawrrFKzu+7W5He6e4464aYDvvHbFuZd0yvG7IZfeO/gb+le5/j5/xJps+ALTWmZz+4eIMhyUZRoaRYWQYALLNDe29+GJqBd+UU/AtSlRLG5JxZMgGJ94Ku3lC6/dKz3JfmnKtlnUb9ve7zfogtXqspGXH20X3J+OrIT+rL0L6E5m39PybN5JxlV0BAFrnUEEfcbMMI8PIMDKMDAPQOisLjtOfKFE1Ps4ouDnk6uW2ZBwLo185UPUDrBb2Bb2dNQxgT4b8K7yqOtDE20ifyVnmhW69ioLwxp6/OZyMa+wWANAq+wr6mPtlGBlGhpFhZBiA1llfcJ7Yp0TVOJpS7LPKUivxVsRLt7vGWyPf6O4w1/c0W/GKhnglQNFVBU9WsH6LQ+fqhEvLeLnGtVwxQFNa1cOt0prSeKv2vUO8Rm9T+nHPNgAAzL6dBT3MQzIMMowMI8MAtM6WMNwUXZQkbSL7t5WlNu7t+1wWFfz7BSH7yp0qrvSI8yJ+HZr169ejBQebvRUt956UZY1ye2nvwfJY9zMHAGbfhoIe5lUZBhlGhpFhAFpnb3DhxcQtzSj2ZqWphat7mr09Q/zdkpB9JUOZDeOSvmY0zpPYlHnyjof8WxmruHpiUbjyCo9FI77Wnr66z7O7AMDMu7sgMO2XYZBhZBgZBqB13g+mCJy4xzKKvUxpauHJns/kxiH/9olQ7UNsYsPWe5vmt2M0V5N2VSh+6M/2CpZ7X98y3h3zPXwSXJkFAG0yt6B/+VyGQYaRYWQYgNY5W3B+cHdQBd5JKfQpZamNP/d8LnNG+PvtfY1XWVcvxXU50rfd3Neguq4NxQ9EOjGBAPjAmK93a7j81uetdhkAmHmnc/qXiyP2jDIMMowMI8MANNOCgnODZ85UIDYV54InwtZZ7y9Nd4/4GvGKpju7zUtZXunbZnY3rK6vDdCQxrGmwgB4ofvZjOuZviB9p90GAGba/oL+ZbkMgwwjw8gwAK1xf8F54ZASlS9rTsZHp7xe8ReW+Ov3rmQcCJ1b8s6F4lvdRh11vqql9z1/WJN1WtNXv3i11MKGbftf9qz/BxM68PQHwPdKet14C2Xv3IrxvZmbEABm14sFve0GGUaGkWFkGBkGoDWeLOgZditR+Z7NKPaSKa3Pfd2T9MWKGs8mNqRf9a3rqzUIC9/0rdO2hm33t/ase2wQbyrY5sq6OuaeUM28kNHmvtfe6fAGADPrgYLe9tUZf/8yjAwjw8gwAPzkrYKeYaMSle9ISqG/nMJ6xKtNPp5wE9qUhvSFlPWNT0yf1tPpd6XUrmlXFGwJV94m/G7O9vFySct9vu91byzxPcUrSL4Nl99CeWsAAGbRzQW97Z9lGBlGhpFhZBiA1vi0oGe4Q4nKdXVI/2V7klcRzEtpcDSkl4tPp097GNXH3UA1SctS1uOFBm7774crr7S4J+Q/0KGMeQN7Q9exCt7XS33r/Z7DHADMrHM5vcs5GUaGkWFkGBkGoBWuCvl3LsUp2eYoU7nWZxR73YSWvygZn9SgGa17Q5r3WcVGadME1+NAyjosa+DBpneOx97bhL/I2UbGvc2x/0nMVdzaeEfKet/lUAcAM+ndgv52Vq/2lGFkGBlGhgHgJ6sK+oUjSlS+3SH914u5E1h2bAJODNAoxg9+a3cDaftDS36bU6eDofo5JG8L9bjNdlzrctb/8Zwaj3tVxoYJNYr9c0UedqgDgJm0vaCPfkCGkWFkGBlGhgGYeVsK+pKXlah8X6YUehInr3gr4MmCDzxOsL/UR3SFZ3JqdiYZD1W47NfDbDwEqzeIvdb3v8Xbic/m1HjlGMvd1/dZVSXt4RS32XUAYObcX9BPvy7DyDAyjAwjwwDMvHcK+pP1SjSY+LCcl7qNZTzpxas24pyKh5Kxtuff3ZRR6KcqXr94BclHOR/0iTFP+m3weMHO8nYyril5mfPD5bcbNnnH/Drk3yb8SkFQGlXvA3j2Vfj+HmpRqAaANiuaP/NTGUaGkWFkGBkGYOZ9X3COXaBE2eZ0m5QvQ/GtiE92/2ZTxv9+Z8Xr+lrOuh3yQQ9sXUaD2HtLYJkPAHo0YznXN6xuS8PltwlfVfBv0m4tXjTCclf0vc6DFb7H5SnrfT649RgAZtGRnL7lYs3P/zKMDCPDyDAyDEB554i08ZkSZbs/pRE91m04F3f/TWzynu05ocZ56/alFPp0xeua92TydzOaA7LdGzpX8mTV9NtuI1SGtIf7fN/Amm3tC0BZDuXUdfsIy32mL+BWGbzmhPSr1h6yywDAzHm+IEitq+l6yzAyjAwjw8gwAON7rKAX3KVEV4q3su0Jw81Hd6nQWzIamSpv54onyc8yPuDDmtGhLeiGkd0FO0/8nMe9cqf/SfOXxoEG1q230cy7TXhNTk1PdrfnYRwOk33q8mcZoQ8AmC2rCnrBus0dLcPIMDKMDCPDAJTn7dDMCyym5tZkfJFykrx1gL+NV4Qczyj0xgrXOevWuzj/4EIf6cCf+/M5jX3WiFfvjPPApKyHYO1tWP3iXJi9Vz8UXQFzoqSDUv9yn5nAe90f0m/7nGM3AoCZMifkT6dRp3nVZRgZRoaRYWQYgHLl3f1V96kAJ+7uboPRf4vc4gH/fm9OsRdXuN6fZyzzLh9podg4vR+uvHrj5WTc191B5nUbx2Mhe37CUXekHRmvua1hdVzfs+6nBvj323L2lcNDLHdd39+umMB7zbr6Z5XdCQBmzv6Q/+XkjTKMDCPDyDAyDMDMubOgBzysRD+JJ5Nz4cqHdwxzgss6UX02hQ95t480V3yYTNq8kXE+pKz57OaFy2/T6x07Sw5qGxpWzzfCcLcJx6uP8q78WjrCPvfthN7r5lDeXIoAQL0VzaW5ccrrJ8PIMDKMDCPDAJTv2YIe8Ckl6rg7pRn9d7eJHsaejEK/UuG6vxTSb0FY7GPNtDZceTVPvLJjzQB/e3NIf8jL2dCZx3JYX2dsM2saVtNvwvBPrs+b73HQfearnr/ZM6H3+kDGOr9j1wKAmXNjQaDaN8V1k2FkGBlGhpFhAKpxtKAHXKpEISxLaU5GfWjH21NoLj6tWXNfd2m3KsbP/44hXiPryoyHh1yXOTk7570Nquntfet+/YB/tzzn/ccGv+h21FvDdB4QkfWQopN2LwBoXag6F6YzJ7EMI8PIMDKMDANQjUUh/wv1L5Soc4vcVxkNyqIRXu/9kP7wj6qeXD8348O930eb6vWMxueOIV9nY0bd3xrydW7O2UFvblBde+cWPDbk3x7JqcHjBX/7RN9+NndC7/e+kP2QCg/6AYDZs60gWN0nw8gwMowMI8MAzIxNBb3f80rUuZIjrThPjPh6aU+FPTjhE6MneKfblfFZrx/hte7KeK1hm7HVOTvo1Q2qbe8cjS+W1NzH8ekQ+++hCb7fpcHtPwDQJjcVBKvXZRgZRoaRYWQYgJnxXkHvt7ztBcr61eHzEV9vYZj8E9A3pCzvkG3/ClsyPpvXRny9eRmvd2bI11mXs4PObUht4xyMvfMzDnulVgxPX+fUYWXG310VLn9I0NYJv+es9V1tdwOAmfRhzvn/2wmuhwwjw8gwMowMAzC5c0T/+LLtBYoPHPo+lPerf+j+XdrrrajwfTwa8n85qcs4NcXPemXGOh0PxfPd5Ul7zfMlBIpLoylX6vS+h1GvMMp7onLW3Jr9V8hM8uqKvIZ0rfMPAMykLQX97j0yjAwjw8gwMgxA4z1U0B/saHuB9obRbtXK88oUGrHNGtJc8fbDrypqHLLmoxtG3m2DTbGnZ50PjPgai0L2r4AXQ/rcoC/3/JuvJvye5+Z8bg84/wDATLo+5F+19KoMI8PIMDKMDAPQeEVTv9zS5uLcllOYTWO87hcpr/emhnSqDWnW1QNHK2pIzrWwIf2mZ52fHON19uXUYnvKv/90wiF20IZ0g/MPAMysAzk9QHxIaJVX6cowMowMI8PIMADVKrqI4sO2F+idjMJ8H0afAy7roR8PVvxe3DqZvyOcy1ife8d87ayH/Bwf8nXybp28qgH70oq+dV5WQU3jONkXUm/s+9/vr1FD6ioPAJhd6wp63ip7EhlGhpFhZBgZBqBaTxT0Bo+1uTg35RRm1xivuyPjNRdW/H42aEiH/kw+K+G1s+ZX2l9iMGvCQ3629zWN4/okpx7rM4LYqHMgjuPqnPVc5xwEADOr6OGE78gwMowMI8PIMACN9VHOsfJsGO+5Jo23M6c4q8Zork+kvN4nE3g/90ywmW9a4Pkm43Mu4wnrWbf5DfuwgtU52+P8BtT5SM/67inh9R7LqcfhjPofmML7znvIz2q7HwDMtB05fUD8omyBDCPDyDAyjAwD0DjLQv6P7a+2vUDHQ/Y8cqP+Urw+4zVfnMD7iVcC9M/1c9Z+8L+3RmbtBItLaHa/LynULMlZz9tqXuNr+ra99SW8Zrxd9FROTZZ263+m579tnsJ7vz5nHZfb/QBgpi0J+XNtPlnBMmUYGUaGkWFkGIBqvRTyv1Rf1ubiLM8pzL4xXvfjUO5VI8M6NsVl19ULGZ/JsRJee1XIns9y2FAzJyeU3VfzGvfetnux26CW4cWc/fSVZKzs+29LahZ45gYAYNblPZzwUxlGhpFhZBgZBqBRin4gPdT2Aj2ZU5wtI77m/SH71s9JzZGW9kvKgZZ/1gdC+XNOXrIn47VfG/H1vsp4vbUNCpNlPv04b87Qs31h47Mpvfes/f6M8xAAtMKdIf9KppUyjAwjw8gwMgxAYzwcpvcw+kbYV3Jx5nRPiP+eckOYdfXK7S3+rLN+Xdow5usu7IaNMm91fDvj9TbWvMbf9qzrzpJf+885+2rvVTEvTum9Z90u3fpfLgGgRY7m9CtvyjAyjAwjw8gwAI3xYc4x/AvlyX8q9/UjvN7WnNd7vAbv7aMWf9ZZTePdY77usxmv+/4Yr/lUxmu+UOP63tW3rveU/Pp5tyb2jnun9P6zfsHc7TALAK2xJuR/gbZIhpFhZBgZRoYBqL3lBcftR5Woc9tVVoGGvc3x5nD5g0bSHkYySQ9mrMezLf2ss+b4mzfGa8b59k6H8q+ouTvjNffWuL69t+uO84CsPF8UHNSqWu4gXg7VXEUEADTLZzm9Sll9uAwjw8gwMowMA1CdN3KO2yemeNyulQs5RRpGLGa83fO9jNf6Judvb6zw/R3LWJ/1Lfysz5XwOfd7PuM1Xx/zdedkhKXDNa5v7xyKb1e0jCcKGtJ9U3z/WbdhL3aYBYBW2ZDTq8RpJsp4+J8MI8PIMDKMDANQjdjjXMw5bj+hRMUN6TC/OuzuNsmbw3BzKN7VbZSqugJkRch+4NDaln3Wn5TckC7N2MmOJ2N+RQ3OuZrWtv+2yapuE7465F+ZNc35Gj9KWZ9jDrEA0Eqfh2qnU5FhZBgZRoaRYQCqsTPnmH0yuEr9/zuVU6hBb33b0f338VbFV4c4US7tLv/Nit/jjpz3+GSLPuusp9uPerVQ2oOozofOvEtlWJexvrfUsLav963j6gqX9UrO9rxwijU4n7I+OxxiAaCV1uf0K1/KMDKMDCPDyDAAtRR/CD2dc8x+TIl+sj+nUNsH+PsXu//2ne7//96ATUS8leBkt6meP4H3eTDnfcZ1X9SCzzqrwRulecq6ZXJdies7JyMwPVCzusaHYfVfLbWgwuUtzaj9NB9gtSxjnW51iAWA1vo4VHdlqgwjw8gwMowMA1C+p0K1F0bMlLwn3Z8O2XMF3tjTfB7vOQFn/ZrR/7dx7rbvuyeySYjr92nOe40PJ3q221zMqtjgfZ3y3ncN+TobwuRu23spZTl7albXXSnruKDiZR4K9bqiYmPK+nzo8AoArXZPTu/9qQwjw8gwMowMA1Ar8S6wb3P6jvVKdLnYgJ0P+U90Xd9tZuKI8/u9EH6aE62/qcya3/D+7v++utsUxXns7pvCe81rSi/NUxivfNmUjJWhnAcp1cljGe950PkgH8xo5tdUtL63pCzvqxrVM+vW5scrXu6alGXeOcU6vJWyPg85vAJA6x3I6bvHuXJXhpFhZBgZRoYBKFfeRQt+dMywvaBJy7sy4u6+17o4wN/FBmjdlN5r/PX94Ijvt+xxako1eDsjeOTd5hYb85dD+kNcqp4f8J2U5S6b8j4Tt6Nnc7b3+DCi34Zqrxo6UYNt6ZJvaxwaAIDpuTWnXxr3anUZRoaRYWQYGQagHPGc+U3O+X+FEmX785DNVCz0HQUnyawm7N4avN/tAzbPs9iQXhXSn0ofr/aJ80vGqwUuXdWzJBlbQuf22P7bareGyTzxN22uu2ndJhi33Q+G3HY+74aAsg9AvfNc7Z3ivpR2a/fDDqkAQNeLOX3SBhlGhpFhZBgZBmDq8uZSf0N5ipuUlwY8wcYn3Wf9ev1szt+9121w6iI2Ooda2JBe8uAAASLttsW4o82f8Lru7VuPkxNqhvttGuPzLvvKpoXhp1uVp/ngo93hyit/AAAuiX3j1yH7gVfj9HQyjAwjw8gwMgzA+L1a1vNlvu8euxlAvA0uzjcYn8Idb/+Kv/zHWyQPJ2NnGOxJ2M93m63z3QYmnrDuqPF7juu2J+TPyziLDeklcY7IXd3P+PtuHeI4220u4hUh8YqO26e4jovDT3Ngmu/uJ7u6++n8KS3/xnDlHKR3+FgAgD4P5vTET8gwMowMI8PIMABTszPnvP+48jCIeKXLmm5DHh/080W3CTpf0fhayYeyLVx5SyLT1T9H5UtKAgBkyJqqJU7JMl95ZBgZBhkGYOJuDFf+AHxpHFUemB0fBb+Y1UX/g8c+C50HWwAApFmSE9p2KA8yDDIMwMTtDtkPaF+mPDA74q29Z8LlDxsyt9N0HOn5HM6EwW6rBgDa7YmM4BavgF6iPMgwyDAAE3NbyJ72ZbvywOzZ0Lej71eSieu/jfV+JQEABnQwI7y9rTTIMMgwABNzJKMn+1hpYHbt6NvhNyvJxNwdLr9lcpOSAABDiFekn84IcfcqDzIMMgxA5bIeIh+n6nMXD8y4N8PltwzfpSSVuykZ3/bUfYuSAAAjeCAjyMWHOM5RHmQYZBiAysQHxH+d0Ys9pjzQDu/07PixUbpZSSpzfTK+1IwCACXZG8zhiQwjw8gwAJP2UjAVH5B4o+cAcDwZi5SkdAuScSz89AToB5UEABjT1cn4LKQ/tNSXjMgwyDAA5VsW0r9Q/yoZ1ygPtM/2ngPBF5rSUl3f04zGK2lWKgkAUJI4Z+fZlGB3WGmQYZBhAEp3LKRf0HC70kB7rQk/PfTqROjMncd4Yg2/6tb0aDJuVBIAoGQbgjk9kWFkGBkGoGrbMnquR5UGWJKMD7oHhW+SsUJJRnZn6FzVcTEZO4KHhgEA1Umb2/P7ZCxWGmQYZBiAscW7A8+n9Fu7lAbotTl0rvjYqhQjezkZn2rqAYAJOZgS9A4qCzIMMgzA2I6m9FnxB92rlAbot1AJxhIf7OPKDgBgkr3HFymB73GlQYZBhgEY2VMp/dWXzjkAAACzIc6F/G1f6DsXOrcsAwAwnNvCldO+nErGzUoDAAAwO+5Ixpm+8Benc3B7MgDA4OYl4/Nw5cUKK5UGAABg9twXrrxN+RVlAQAY2Ksp/dRaZQEAAJhdDwqCAAAjWZvSRz2sLAAAALNvc18YPJ2MJcoCAJBpSbdn6u2htioLAABAe2zpC4UfBfOrAwCkiT3Sx3290zPKAgAA0D7b+sLhbiUBALjC68EX6pX7fzlMFFhIcIAYAAACRnRFWHRNYXRoTUwAPG1hdGggeG1sbnM9Imh0dHA6Ly93d3cudzMub3JnLzE5OTgvTWF0aC9NYXRoTUwiPjxtc3R5bGUgbWF0aHNpemU9IjE2cHgiPjxtdW5kZXI+PG1vPiYjeDIyMTE7PC9tbz48bXJvdz48bWk+ZDwvbWk+PG1vPiYjeDIyMDg7PC9tbz48bWk+JiN4M0I0OzwvbWk+PG1mZW5jZWQ+PG1pPk48L21pPjwvbWZlbmNlZD48L21yb3c+PC9tdW5kZXI+PG1vPnw8L21vPjxtaT4mI3gzQjQ7PC9taT48bWZlbmNlZD48bWk+ZDwvbWk+PC9tZmVuY2VkPjxtc3VwPjxtbz58PC9tbz48bW4+MzwvbW4+PC9tc3VwPjxtbz4mI3hBMDs8L21vPjxtbz49PC9tbz48bW8+JiN4QTA7PC9tbz48bXN1cD48bWZlbmNlZD48bXJvdz48bXVuZGVyPjxtbz4mI3gyMjExOzwvbW8+PG1yb3c+PG1pPmQ8L21pPjxtbz4mI3gyMjA4OzwvbW8+PG1pPiYjeDNCNDs8L21pPjxtZmVuY2VkPjxtaT5OPC9taT48L21mZW5jZWQ+PC9tcm93PjwvbXVuZGVyPjxtbz58PC9tbz48bWk+JiN4M0I0OzwvbWk+PG1mZW5jZWQ+PG1pPmQ8L21pPjwvbWZlbmNlZD48bW8+fDwvbW8+PC9tcm93PjwvbWZlbmNlZD48bW4+MjwvbW4+PC9tc3VwPjwvbXN0eWxlPjwvbWF0aD5XOeI7AAAAAElFTkSuQmCC\&quot;,\&quot;slideId\&quot;:388,\&quot;accessibleText\&quot;:\&quot;sum for d element of delta open parentheses N close parentheses of vertical line delta open parentheses d close parentheses vertical line cubed space equals space open parentheses sum for d element of delta open parentheses N close parentheses of vertical line delta open parentheses d close parentheses vertical line close parentheses squared\&quot;,\&quot;imageHeight\&quot;:26.16216216216216}]&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Blank</Template>
  <TotalTime>20176</TotalTime>
  <Words>3333</Words>
  <Application>Microsoft Macintosh PowerPoint</Application>
  <PresentationFormat>On-screen Show (4:3)</PresentationFormat>
  <Paragraphs>352</Paragraphs>
  <Slides>46</Slides>
  <Notes>10</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7" baseType="lpstr">
      <vt:lpstr>Arial</vt:lpstr>
      <vt:lpstr>Calibri</vt:lpstr>
      <vt:lpstr>Calibri Light</vt:lpstr>
      <vt:lpstr>Chalkboard</vt:lpstr>
      <vt:lpstr>Lucida Grande</vt:lpstr>
      <vt:lpstr>STIXGeneral-Regular</vt:lpstr>
      <vt:lpstr>Times New Roman</vt:lpstr>
      <vt:lpstr>Wingdings</vt:lpstr>
      <vt:lpstr>Zapf Dingbats</vt:lpstr>
      <vt:lpstr>Office Theme</vt:lpstr>
      <vt:lpstr>Equation</vt:lpstr>
      <vt:lpstr>What Makes an Example Exemplary? (probing accessible example spaces)</vt:lpstr>
      <vt:lpstr>Throat Clearing</vt:lpstr>
      <vt:lpstr>Experience</vt:lpstr>
      <vt:lpstr>Experience</vt:lpstr>
      <vt:lpstr>Reflection on Experience</vt:lpstr>
      <vt:lpstr>Using Symbols</vt:lpstr>
      <vt:lpstr>Using Symbols</vt:lpstr>
      <vt:lpstr>Phenomena</vt:lpstr>
      <vt:lpstr>What do students say?</vt:lpstr>
      <vt:lpstr>Worked Examples &amp; Case Studies</vt:lpstr>
      <vt:lpstr>Differentiating Inverse Functions</vt:lpstr>
      <vt:lpstr>Helpful working</vt:lpstr>
      <vt:lpstr>Change of Perspective</vt:lpstr>
      <vt:lpstr>Examples of Mathematical Objects</vt:lpstr>
      <vt:lpstr>Definitions</vt:lpstr>
      <vt:lpstr>Tangents</vt:lpstr>
      <vt:lpstr>Imposing Constraints</vt:lpstr>
      <vt:lpstr>Different Presentations</vt:lpstr>
      <vt:lpstr>Cobwebs Reviewed</vt:lpstr>
      <vt:lpstr>Rational Polynomials</vt:lpstr>
      <vt:lpstr>When is a Curve the Graph of a Function?</vt:lpstr>
      <vt:lpstr>Constructing Examples</vt:lpstr>
      <vt:lpstr>Complex Constructions</vt:lpstr>
      <vt:lpstr>Properties of Parabolae</vt:lpstr>
      <vt:lpstr>PowerPoint Presentation</vt:lpstr>
      <vt:lpstr>Variation</vt:lpstr>
      <vt:lpstr>Undoing a Familiar Doing</vt:lpstr>
      <vt:lpstr>Bury The Bone</vt:lpstr>
      <vt:lpstr>Trials with Beginning Undergraduates</vt:lpstr>
      <vt:lpstr>Did You Notice:</vt:lpstr>
      <vt:lpstr>Conjecture</vt:lpstr>
      <vt:lpstr>The Exemplification Paradox</vt:lpstr>
      <vt:lpstr>What Makes a Set of Examples Exemplary?</vt:lpstr>
      <vt:lpstr>In Summary</vt:lpstr>
      <vt:lpstr>My Hope is That …</vt:lpstr>
      <vt:lpstr>For MANY more tactics:</vt:lpstr>
      <vt:lpstr>|x|</vt:lpstr>
      <vt:lpstr>Lagrange (?)</vt:lpstr>
      <vt:lpstr>Building-Up</vt:lpstr>
      <vt:lpstr>Building-Up</vt:lpstr>
      <vt:lpstr>Quantifiers</vt:lpstr>
      <vt:lpstr>On a Queries Website</vt:lpstr>
      <vt:lpstr>Gluing</vt:lpstr>
      <vt:lpstr>PowerPoint Presentation</vt:lpstr>
      <vt:lpstr>Accessible Example Space</vt:lpstr>
      <vt:lpstr>Considerations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John Mason</cp:lastModifiedBy>
  <cp:revision>121</cp:revision>
  <cp:lastPrinted>2021-09-08T04:54:54Z</cp:lastPrinted>
  <dcterms:created xsi:type="dcterms:W3CDTF">2017-06-17T10:17:52Z</dcterms:created>
  <dcterms:modified xsi:type="dcterms:W3CDTF">2022-09-13T08:49:58Z</dcterms:modified>
</cp:coreProperties>
</file>