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9" r:id="rId11"/>
    <p:sldId id="266" r:id="rId12"/>
    <p:sldId id="268" r:id="rId13"/>
    <p:sldId id="270" r:id="rId14"/>
    <p:sldId id="272" r:id="rId15"/>
    <p:sldId id="281" r:id="rId16"/>
    <p:sldId id="275" r:id="rId17"/>
    <p:sldId id="282" r:id="rId18"/>
    <p:sldId id="362" r:id="rId19"/>
    <p:sldId id="384" r:id="rId20"/>
    <p:sldId id="358" r:id="rId21"/>
    <p:sldId id="355" r:id="rId22"/>
    <p:sldId id="356" r:id="rId23"/>
    <p:sldId id="360" r:id="rId24"/>
    <p:sldId id="375" r:id="rId25"/>
    <p:sldId id="373" r:id="rId26"/>
    <p:sldId id="376" r:id="rId27"/>
    <p:sldId id="366" r:id="rId28"/>
    <p:sldId id="359" r:id="rId29"/>
    <p:sldId id="285" r:id="rId30"/>
    <p:sldId id="383" r:id="rId31"/>
    <p:sldId id="385" r:id="rId32"/>
    <p:sldId id="364" r:id="rId33"/>
    <p:sldId id="382" r:id="rId34"/>
    <p:sldId id="379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62" autoAdjust="0"/>
    <p:restoredTop sz="94660"/>
  </p:normalViewPr>
  <p:slideViewPr>
    <p:cSldViewPr snapToGrid="0">
      <p:cViewPr varScale="1">
        <p:scale>
          <a:sx n="63" d="100"/>
          <a:sy n="63" d="100"/>
        </p:scale>
        <p:origin x="672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62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8063B-7252-0B91-082F-3727B2A709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E17C73-1504-9E5E-DAA7-33446851CC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D0881-1BCA-0994-C919-3B22CF663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7803-C8CB-452F-A270-F1E60178C69A}" type="datetimeFigureOut">
              <a:rPr lang="en-GB" smtClean="0"/>
              <a:pPr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69525-3412-A493-DEBF-90BD50F8C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EC6BC9-62F4-8764-F0A1-5DC8BF8B9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F77E-681A-4A0C-B572-6D9C3D04F1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784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83B29-D838-67C5-6940-1FA8B4E6C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4FA7CE-1122-79D9-8040-58C8E59071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0D42D-33E7-7ED3-456E-B5B44F9B9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7803-C8CB-452F-A270-F1E60178C69A}" type="datetimeFigureOut">
              <a:rPr lang="en-GB" smtClean="0"/>
              <a:pPr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7605D-54D8-C4F3-148D-B948FB9FD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D17-70A8-0FEB-68C7-4E9F7F9A9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F77E-681A-4A0C-B572-6D9C3D04F1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132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AA5C92-BDCE-CA69-8332-BEFD164B70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DCA030-B289-54BE-AFD8-522BBE5342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75F53-6B1D-3CCB-6877-386364779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7803-C8CB-452F-A270-F1E60178C69A}" type="datetimeFigureOut">
              <a:rPr lang="en-GB" smtClean="0"/>
              <a:pPr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DDEC2-E121-D156-E860-F75BAD2BC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0EAF8-9DC6-9C21-E5D5-6CAAC67FF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F77E-681A-4A0C-B572-6D9C3D04F1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378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30B92-54FA-6F44-2E5A-56341040C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C4DF5-B7FB-5F4F-58C6-C7F869472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B5A3C9-490B-A35A-11EB-534AB6919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7803-C8CB-452F-A270-F1E60178C69A}" type="datetimeFigureOut">
              <a:rPr lang="en-GB" smtClean="0"/>
              <a:pPr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CA947-178A-D0D9-859F-2D28C9108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CFDD7-995C-7E68-DE2D-8AED9D139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F77E-681A-4A0C-B572-6D9C3D04F1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447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B892F-636F-192A-23A6-AB95B1AEE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E17FE9-0F3F-735B-B9E2-C8C9B340E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BF1AE-A516-E3D2-43E2-E95EC0173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7803-C8CB-452F-A270-F1E60178C69A}" type="datetimeFigureOut">
              <a:rPr lang="en-GB" smtClean="0"/>
              <a:pPr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E1310-E1F2-6700-62BF-3238833BB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8A241-4017-73B8-B8E8-74FFF8E18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F77E-681A-4A0C-B572-6D9C3D04F1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636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43D95-2970-CA02-7809-853D53FDB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0FE14-69FC-8709-34C4-AB97A34B29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4EB4AB-5DA9-0C3E-984B-959DF0715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971445-6CCD-5992-C0EE-46C5CE07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7803-C8CB-452F-A270-F1E60178C69A}" type="datetimeFigureOut">
              <a:rPr lang="en-GB" smtClean="0"/>
              <a:pPr/>
              <a:t>03/07/2023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C0C3F-C00B-646E-CED8-B735CDBE8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3D7861-4DE8-5560-C6FE-AD75E9EB2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F77E-681A-4A0C-B572-6D9C3D04F1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92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DDE07-9731-9541-6106-66F489B8A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A99893-630F-4E27-3DB3-02546C8D4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9B1C0C-59D3-6E69-1E40-2683DCA1C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7EC01F-F2DF-78F7-677B-C414A08A61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1D583E-1ADB-4A19-B4AD-A494C6EB1C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30A426-19EF-4073-00F4-C7028FEFB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7803-C8CB-452F-A270-F1E60178C69A}" type="datetimeFigureOut">
              <a:rPr lang="en-GB" smtClean="0"/>
              <a:pPr/>
              <a:t>03/07/2023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77DC7C-6C4D-648E-9F5D-4E12E09C9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0BF514-2252-EAC1-A672-3B3955F2D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F77E-681A-4A0C-B572-6D9C3D04F1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221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D447F-14E6-1A23-41B0-3E6341442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ABE28C-4F56-D600-6044-B0BA37295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7803-C8CB-452F-A270-F1E60178C69A}" type="datetimeFigureOut">
              <a:rPr lang="en-GB" smtClean="0"/>
              <a:pPr/>
              <a:t>03/07/2023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EBDF26-7401-3E6B-F7F2-1A32835F7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DC2CC1-B1CB-F094-A7CD-0503C81A8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F77E-681A-4A0C-B572-6D9C3D04F1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828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D51C2F-965A-9A47-5611-6D7E68A63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7803-C8CB-452F-A270-F1E60178C69A}" type="datetimeFigureOut">
              <a:rPr lang="en-GB" smtClean="0"/>
              <a:pPr/>
              <a:t>03/07/2023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A16BCC-9C07-E1CC-5849-DECACC247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B2EE2D-A6E4-232E-0AE6-523A7C518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F77E-681A-4A0C-B572-6D9C3D04F1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562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43E82-A53A-805E-3FF6-F191F02A3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64E8E-40B6-04D2-182E-171FB0624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C34308-03F0-3AF5-DE01-C777A80AAE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24F73-C184-D8F6-9AC8-18342D174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7803-C8CB-452F-A270-F1E60178C69A}" type="datetimeFigureOut">
              <a:rPr lang="en-GB" smtClean="0"/>
              <a:pPr/>
              <a:t>03/07/2023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EF1360-79CE-D9FF-00BC-53BF78650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E163B0-CB64-330B-8FD2-C84E274E8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F77E-681A-4A0C-B572-6D9C3D04F1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59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20600-947F-D509-2187-66C60B364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76C038-915B-A227-4FD8-C7A1E3D9AE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DFEB42-F57B-449A-2CC9-8748B6E6C1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84AD4A-5B9A-A6BA-E9DD-F830567AA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7803-C8CB-452F-A270-F1E60178C69A}" type="datetimeFigureOut">
              <a:rPr lang="en-GB" smtClean="0"/>
              <a:pPr/>
              <a:t>03/07/2023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3AC9A6-C295-6F75-488E-6755DD2DF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7BD57B-534E-26BF-341D-041073C6B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F77E-681A-4A0C-B572-6D9C3D04F1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810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041C72-8EF1-CFD1-58AE-AF99B8EDC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4932BC-394D-5B77-DB0C-9322769FB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97232-515C-ECE6-0005-16E782F8B2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17803-C8CB-452F-A270-F1E60178C69A}" type="datetimeFigureOut">
              <a:rPr lang="en-GB" smtClean="0"/>
              <a:pPr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9FAA2-0C5C-DDA9-E728-53121AC4F2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822346-724A-AA0D-F4F9-89C9A5571A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CF77E-681A-4A0C-B572-6D9C3D04F1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509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5EFFC-590E-8772-EB98-E31B9B93D4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Equitable classrooms that recognise similarity and difference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910E61-8809-1935-07C4-2472EDD668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Anne Watson</a:t>
            </a:r>
          </a:p>
          <a:p>
            <a:r>
              <a:rPr lang="en-GB" dirty="0"/>
              <a:t>BBO June 2023</a:t>
            </a:r>
          </a:p>
        </p:txBody>
      </p:sp>
    </p:spTree>
    <p:extLst>
      <p:ext uri="{BB962C8B-B14F-4D97-AF65-F5344CB8AC3E}">
        <p14:creationId xmlns:p14="http://schemas.microsoft.com/office/powerpoint/2010/main" val="1731116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CA136F0-D5A5-EF2E-7825-61666335707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25" y="1009650"/>
            <a:ext cx="6762750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233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8F47913-A807-BBB4-D131-75A747B8E04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85837" y="285750"/>
            <a:ext cx="10220325" cy="62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826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582A4-1758-76F9-4632-81A5C6C26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These diagrams can be used to make conjectures about: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E2CD3-6AFE-D7A3-72C5-6896233DD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Angles on a straight line</a:t>
            </a:r>
          </a:p>
          <a:p>
            <a:pPr marL="0" indent="0">
              <a:buNone/>
            </a:pPr>
            <a:r>
              <a:rPr lang="en-GB" dirty="0"/>
              <a:t>Vertically opposite angles</a:t>
            </a:r>
          </a:p>
          <a:p>
            <a:pPr marL="0" indent="0">
              <a:buNone/>
            </a:pPr>
            <a:r>
              <a:rPr lang="en-GB" dirty="0"/>
              <a:t>Angles and parallel lines</a:t>
            </a:r>
          </a:p>
          <a:p>
            <a:pPr marL="0" indent="0">
              <a:buNone/>
            </a:pPr>
            <a:r>
              <a:rPr lang="en-GB" dirty="0"/>
              <a:t>Angles of a triangle</a:t>
            </a:r>
          </a:p>
          <a:p>
            <a:pPr marL="0" indent="0">
              <a:buNone/>
            </a:pPr>
            <a:r>
              <a:rPr lang="en-GB" dirty="0"/>
              <a:t>Interior angles of a parallelogram</a:t>
            </a:r>
          </a:p>
          <a:p>
            <a:pPr marL="0" indent="0">
              <a:buNone/>
            </a:pPr>
            <a:r>
              <a:rPr lang="en-GB" dirty="0"/>
              <a:t>Exterior angles of triangles</a:t>
            </a:r>
          </a:p>
          <a:p>
            <a:pPr marL="0" indent="0">
              <a:buNone/>
            </a:pPr>
            <a:r>
              <a:rPr lang="en-GB" dirty="0"/>
              <a:t>Interior angle sum of a hexagon</a:t>
            </a:r>
          </a:p>
          <a:p>
            <a:pPr marL="0" indent="0">
              <a:buNone/>
            </a:pPr>
            <a:r>
              <a:rPr lang="en-GB" dirty="0"/>
              <a:t>… other</a:t>
            </a:r>
          </a:p>
        </p:txBody>
      </p:sp>
    </p:spTree>
    <p:extLst>
      <p:ext uri="{BB962C8B-B14F-4D97-AF65-F5344CB8AC3E}">
        <p14:creationId xmlns:p14="http://schemas.microsoft.com/office/powerpoint/2010/main" val="88051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2A532-5678-2BCC-DA9E-C7395744E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344" y="0"/>
            <a:ext cx="10515600" cy="1325563"/>
          </a:xfrm>
        </p:spPr>
        <p:txBody>
          <a:bodyPr/>
          <a:lstStyle/>
          <a:p>
            <a:r>
              <a:rPr lang="en-GB" dirty="0"/>
              <a:t>What gets in the way of learning?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F10D-1F02-49FB-7627-49B1F2B7C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555" y="1359094"/>
            <a:ext cx="4545563" cy="4985722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Faffing with the drawing</a:t>
            </a:r>
          </a:p>
          <a:p>
            <a:pPr lvl="1"/>
            <a:r>
              <a:rPr lang="en-GB" dirty="0" err="1"/>
              <a:t>Geogebra</a:t>
            </a:r>
            <a:r>
              <a:rPr lang="en-GB" dirty="0"/>
              <a:t> app in pupils’ control</a:t>
            </a:r>
          </a:p>
          <a:p>
            <a:pPr lvl="1"/>
            <a:r>
              <a:rPr lang="en-GB" dirty="0"/>
              <a:t>Draw diagrams for (preparation) homework</a:t>
            </a:r>
          </a:p>
          <a:p>
            <a:pPr lvl="1"/>
            <a:r>
              <a:rPr lang="en-GB" dirty="0"/>
              <a:t>Equipment discipline</a:t>
            </a:r>
          </a:p>
          <a:p>
            <a:pPr lvl="1"/>
            <a:r>
              <a:rPr lang="en-GB" dirty="0"/>
              <a:t>Physical ability pairing (dyspraxia etc.)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Indicating equal angles</a:t>
            </a:r>
          </a:p>
          <a:p>
            <a:pPr lvl="1"/>
            <a:r>
              <a:rPr lang="en-GB" dirty="0"/>
              <a:t>Measurement</a:t>
            </a:r>
          </a:p>
          <a:p>
            <a:pPr lvl="1"/>
            <a:r>
              <a:rPr lang="en-GB" dirty="0"/>
              <a:t>Colour</a:t>
            </a:r>
          </a:p>
          <a:p>
            <a:pPr lvl="1"/>
            <a:r>
              <a:rPr lang="en-GB" dirty="0"/>
              <a:t>Cutting out and overlaying</a:t>
            </a:r>
          </a:p>
          <a:p>
            <a:pPr lvl="1"/>
            <a:r>
              <a:rPr lang="en-GB" dirty="0"/>
              <a:t>Individual angles or families of angles</a:t>
            </a:r>
          </a:p>
          <a:p>
            <a:pPr lvl="1"/>
            <a:r>
              <a:rPr lang="en-GB" dirty="0"/>
              <a:t>Letters</a:t>
            </a:r>
          </a:p>
          <a:p>
            <a:pPr lvl="1"/>
            <a:r>
              <a:rPr lang="en-GB" dirty="0"/>
              <a:t>Naming them</a:t>
            </a:r>
          </a:p>
          <a:p>
            <a:pPr lvl="1"/>
            <a:r>
              <a:rPr lang="en-GB" dirty="0"/>
              <a:t>Remembering the names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6A57D0-6450-C283-2A57-8CA9E2E42E62}"/>
              </a:ext>
            </a:extLst>
          </p:cNvPr>
          <p:cNvSpPr/>
          <p:nvPr/>
        </p:nvSpPr>
        <p:spPr>
          <a:xfrm>
            <a:off x="6690191" y="970384"/>
            <a:ext cx="4714613" cy="5423781"/>
          </a:xfrm>
          <a:prstGeom prst="round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05DA66-9120-205E-5523-CA8A0C897B64}"/>
              </a:ext>
            </a:extLst>
          </p:cNvPr>
          <p:cNvSpPr txBox="1"/>
          <p:nvPr/>
        </p:nvSpPr>
        <p:spPr>
          <a:xfrm>
            <a:off x="6987942" y="1175908"/>
            <a:ext cx="443272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Possible objects of learning in this task</a:t>
            </a:r>
          </a:p>
          <a:p>
            <a:endParaRPr lang="en-GB" dirty="0"/>
          </a:p>
          <a:p>
            <a:r>
              <a:rPr lang="en-GB" dirty="0"/>
              <a:t>To draw parallel lines</a:t>
            </a:r>
          </a:p>
          <a:p>
            <a:r>
              <a:rPr lang="en-GB" dirty="0"/>
              <a:t>Identify angles</a:t>
            </a:r>
          </a:p>
          <a:p>
            <a:r>
              <a:rPr lang="en-GB" dirty="0"/>
              <a:t>Identify relations between angles</a:t>
            </a:r>
          </a:p>
          <a:p>
            <a:r>
              <a:rPr lang="en-GB" dirty="0"/>
              <a:t>Precise indication of angles</a:t>
            </a:r>
          </a:p>
          <a:p>
            <a:r>
              <a:rPr lang="en-GB" dirty="0"/>
              <a:t>Name angle types</a:t>
            </a:r>
          </a:p>
          <a:p>
            <a:r>
              <a:rPr lang="en-GB" dirty="0"/>
              <a:t>Remember names of angle types</a:t>
            </a:r>
          </a:p>
          <a:p>
            <a:r>
              <a:rPr lang="en-GB" dirty="0"/>
              <a:t>Do arithmetic with sums to 180</a:t>
            </a:r>
          </a:p>
          <a:p>
            <a:r>
              <a:rPr lang="en-GB" dirty="0"/>
              <a:t>Use of tools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88628" y="4180114"/>
            <a:ext cx="4114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Understand difference between ‘It looks like’ and ‘It is … because…’</a:t>
            </a:r>
          </a:p>
          <a:p>
            <a:r>
              <a:rPr lang="en-GB" dirty="0">
                <a:solidFill>
                  <a:srgbClr val="FF0000"/>
                </a:solidFill>
              </a:rPr>
              <a:t>Articulate reasons for angle values and relations</a:t>
            </a:r>
          </a:p>
          <a:p>
            <a:r>
              <a:rPr lang="en-GB" dirty="0">
                <a:solidFill>
                  <a:srgbClr val="FF0000"/>
                </a:solidFill>
              </a:rPr>
              <a:t>Make conjectures about angle sums of polygons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516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469A66-F0A0-75F6-9BCF-CE3A784C7ACF}"/>
              </a:ext>
            </a:extLst>
          </p:cNvPr>
          <p:cNvSpPr txBox="1"/>
          <p:nvPr/>
        </p:nvSpPr>
        <p:spPr>
          <a:xfrm>
            <a:off x="855676" y="751344"/>
            <a:ext cx="640918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Longer term objects of learning</a:t>
            </a:r>
          </a:p>
          <a:p>
            <a:endParaRPr lang="en-GB" sz="24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C77532D-8ABF-FEEC-AEE5-9A4FC4C99FCF}"/>
              </a:ext>
            </a:extLst>
          </p:cNvPr>
          <p:cNvSpPr/>
          <p:nvPr/>
        </p:nvSpPr>
        <p:spPr>
          <a:xfrm>
            <a:off x="5507600" y="341941"/>
            <a:ext cx="5315910" cy="2158663"/>
          </a:xfrm>
          <a:prstGeom prst="round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4FE854-2589-0858-FE48-980234597914}"/>
              </a:ext>
            </a:extLst>
          </p:cNvPr>
          <p:cNvSpPr txBox="1"/>
          <p:nvPr/>
        </p:nvSpPr>
        <p:spPr>
          <a:xfrm>
            <a:off x="5680884" y="617684"/>
            <a:ext cx="48245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Differentiation by access</a:t>
            </a:r>
          </a:p>
          <a:p>
            <a:r>
              <a:rPr lang="en-GB" sz="2400" dirty="0"/>
              <a:t>Differentiation by expected outcome</a:t>
            </a:r>
          </a:p>
          <a:p>
            <a:r>
              <a:rPr lang="en-GB" sz="2400" dirty="0"/>
              <a:t>Differentiation by what is noticed</a:t>
            </a:r>
          </a:p>
          <a:p>
            <a:r>
              <a:rPr lang="en-GB" sz="2400" dirty="0"/>
              <a:t>Differentiation by articulation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151558A-E45D-6A2D-306B-BC81F1C9D2A3}"/>
              </a:ext>
            </a:extLst>
          </p:cNvPr>
          <p:cNvSpPr/>
          <p:nvPr/>
        </p:nvSpPr>
        <p:spPr>
          <a:xfrm>
            <a:off x="773882" y="1402514"/>
            <a:ext cx="4437776" cy="3565726"/>
          </a:xfrm>
          <a:prstGeom prst="round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94B0FD-18B8-9C43-BFDC-5E3C3562DEBA}"/>
              </a:ext>
            </a:extLst>
          </p:cNvPr>
          <p:cNvSpPr txBox="1"/>
          <p:nvPr/>
        </p:nvSpPr>
        <p:spPr>
          <a:xfrm>
            <a:off x="945087" y="1495325"/>
            <a:ext cx="4114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Expectations of what to do in 	maths lessons</a:t>
            </a:r>
          </a:p>
          <a:p>
            <a:r>
              <a:rPr lang="en-GB" sz="2400" dirty="0"/>
              <a:t>Dependence on memory</a:t>
            </a:r>
          </a:p>
          <a:p>
            <a:r>
              <a:rPr lang="en-GB" sz="2400" dirty="0"/>
              <a:t>Dependence on arithmetic</a:t>
            </a:r>
          </a:p>
          <a:p>
            <a:r>
              <a:rPr lang="en-GB" sz="2400" dirty="0"/>
              <a:t>Tool use</a:t>
            </a:r>
          </a:p>
          <a:p>
            <a:r>
              <a:rPr lang="en-GB" sz="2400" dirty="0"/>
              <a:t>Language of facts</a:t>
            </a:r>
          </a:p>
          <a:p>
            <a:r>
              <a:rPr lang="en-GB" sz="2400" dirty="0"/>
              <a:t>Language of generalisations</a:t>
            </a:r>
          </a:p>
          <a:p>
            <a:r>
              <a:rPr lang="en-GB" sz="2400" dirty="0"/>
              <a:t>Language about meanings</a:t>
            </a:r>
          </a:p>
          <a:p>
            <a:r>
              <a:rPr lang="en-GB" sz="2400" dirty="0"/>
              <a:t>Language for reasoning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878814" y="2609051"/>
            <a:ext cx="5280599" cy="33239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GB" dirty="0"/>
              <a:t>Does everyone see the same thing?</a:t>
            </a:r>
          </a:p>
          <a:p>
            <a:pPr>
              <a:spcBef>
                <a:spcPts val="600"/>
              </a:spcBef>
            </a:pPr>
            <a:r>
              <a:rPr lang="en-GB" dirty="0"/>
              <a:t>In the same way?</a:t>
            </a:r>
          </a:p>
          <a:p>
            <a:pPr>
              <a:spcBef>
                <a:spcPts val="600"/>
              </a:spcBef>
            </a:pPr>
            <a:r>
              <a:rPr lang="en-GB" dirty="0"/>
              <a:t>Do they describe it the same way?</a:t>
            </a:r>
          </a:p>
          <a:p>
            <a:pPr>
              <a:spcBef>
                <a:spcPts val="600"/>
              </a:spcBef>
            </a:pPr>
            <a:r>
              <a:rPr lang="en-GB" dirty="0"/>
              <a:t>Are they accessing the same classroom norms when they describe it?</a:t>
            </a:r>
          </a:p>
          <a:p>
            <a:pPr>
              <a:spcBef>
                <a:spcPts val="600"/>
              </a:spcBef>
            </a:pPr>
            <a:r>
              <a:rPr lang="en-GB" dirty="0"/>
              <a:t>Are they accessing the same mathematical norms when they describe it?</a:t>
            </a:r>
          </a:p>
          <a:p>
            <a:pPr>
              <a:spcBef>
                <a:spcPts val="600"/>
              </a:spcBef>
            </a:pPr>
            <a:r>
              <a:rPr lang="en-GB" dirty="0"/>
              <a:t>Are they all managing to guess what the teacher hopes they will say?</a:t>
            </a:r>
          </a:p>
          <a:p>
            <a:pPr>
              <a:spcBef>
                <a:spcPts val="600"/>
              </a:spcBef>
            </a:pPr>
            <a:r>
              <a:rPr lang="en-GB" dirty="0"/>
              <a:t>How are the differences managed?</a:t>
            </a:r>
          </a:p>
        </p:txBody>
      </p:sp>
      <p:sp>
        <p:nvSpPr>
          <p:cNvPr id="9" name="Oval 8"/>
          <p:cNvSpPr/>
          <p:nvPr/>
        </p:nvSpPr>
        <p:spPr>
          <a:xfrm>
            <a:off x="475861" y="3220720"/>
            <a:ext cx="4258699" cy="19764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16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 animBg="1"/>
      <p:bldP spid="7" grpId="0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D85B3-B372-1278-1AC5-30B80848C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B8C3D-2114-FA80-1098-F0F7CDA50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87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EE6E45D-D594-897F-FFC1-69924D7C78F1}"/>
              </a:ext>
            </a:extLst>
          </p:cNvPr>
          <p:cNvSpPr txBox="1"/>
          <p:nvPr/>
        </p:nvSpPr>
        <p:spPr>
          <a:xfrm>
            <a:off x="1333850" y="1291905"/>
            <a:ext cx="8774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These numbers are part of a linear (arithmetical) sequence. What numbers could go into the gaps? How do you know?</a:t>
            </a:r>
            <a:endParaRPr lang="en-GB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AD4384B-7D42-CCF9-3B65-5DFB0CFF4A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165505"/>
              </p:ext>
            </p:extLst>
          </p:nvPr>
        </p:nvGraphicFramePr>
        <p:xfrm>
          <a:off x="1763552" y="2724634"/>
          <a:ext cx="5971095" cy="1117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4219">
                  <a:extLst>
                    <a:ext uri="{9D8B030D-6E8A-4147-A177-3AD203B41FA5}">
                      <a16:colId xmlns:a16="http://schemas.microsoft.com/office/drawing/2014/main" val="1582539293"/>
                    </a:ext>
                  </a:extLst>
                </a:gridCol>
                <a:gridCol w="1194219">
                  <a:extLst>
                    <a:ext uri="{9D8B030D-6E8A-4147-A177-3AD203B41FA5}">
                      <a16:colId xmlns:a16="http://schemas.microsoft.com/office/drawing/2014/main" val="439581448"/>
                    </a:ext>
                  </a:extLst>
                </a:gridCol>
                <a:gridCol w="1194219">
                  <a:extLst>
                    <a:ext uri="{9D8B030D-6E8A-4147-A177-3AD203B41FA5}">
                      <a16:colId xmlns:a16="http://schemas.microsoft.com/office/drawing/2014/main" val="3563658508"/>
                    </a:ext>
                  </a:extLst>
                </a:gridCol>
                <a:gridCol w="1194219">
                  <a:extLst>
                    <a:ext uri="{9D8B030D-6E8A-4147-A177-3AD203B41FA5}">
                      <a16:colId xmlns:a16="http://schemas.microsoft.com/office/drawing/2014/main" val="562588128"/>
                    </a:ext>
                  </a:extLst>
                </a:gridCol>
                <a:gridCol w="1194219">
                  <a:extLst>
                    <a:ext uri="{9D8B030D-6E8A-4147-A177-3AD203B41FA5}">
                      <a16:colId xmlns:a16="http://schemas.microsoft.com/office/drawing/2014/main" val="4019662918"/>
                    </a:ext>
                  </a:extLst>
                </a:gridCol>
              </a:tblGrid>
              <a:tr h="1117523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150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1504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469A66-F0A0-75F6-9BCF-CE3A784C7ACF}"/>
              </a:ext>
            </a:extLst>
          </p:cNvPr>
          <p:cNvSpPr txBox="1"/>
          <p:nvPr/>
        </p:nvSpPr>
        <p:spPr>
          <a:xfrm>
            <a:off x="855676" y="751344"/>
            <a:ext cx="640918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Possible objects of learning for this task</a:t>
            </a:r>
          </a:p>
          <a:p>
            <a:endParaRPr lang="en-GB" sz="2400" dirty="0"/>
          </a:p>
          <a:p>
            <a:r>
              <a:rPr lang="en-GB" sz="2400" dirty="0"/>
              <a:t>To apply and practise two-digit arithmetic</a:t>
            </a:r>
          </a:p>
          <a:p>
            <a:r>
              <a:rPr lang="en-GB" sz="2400" dirty="0"/>
              <a:t>To adapt previously learnt rules</a:t>
            </a:r>
          </a:p>
          <a:p>
            <a:r>
              <a:rPr lang="en-GB" sz="2400" dirty="0"/>
              <a:t>To conjecture or devise a method of interpolation</a:t>
            </a:r>
          </a:p>
          <a:p>
            <a:r>
              <a:rPr lang="en-GB" sz="2400" dirty="0"/>
              <a:t>To express a method of interpolation</a:t>
            </a:r>
          </a:p>
          <a:p>
            <a:r>
              <a:rPr lang="en-GB" sz="2400" dirty="0"/>
              <a:t>To generalise a method of interpolation</a:t>
            </a:r>
          </a:p>
          <a:p>
            <a:endParaRPr lang="en-GB" sz="24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C77532D-8ABF-FEEC-AEE5-9A4FC4C99FCF}"/>
              </a:ext>
            </a:extLst>
          </p:cNvPr>
          <p:cNvSpPr/>
          <p:nvPr/>
        </p:nvSpPr>
        <p:spPr>
          <a:xfrm>
            <a:off x="6634065" y="526135"/>
            <a:ext cx="4963886" cy="256229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4FE854-2589-0858-FE48-980234597914}"/>
              </a:ext>
            </a:extLst>
          </p:cNvPr>
          <p:cNvSpPr txBox="1"/>
          <p:nvPr/>
        </p:nvSpPr>
        <p:spPr>
          <a:xfrm>
            <a:off x="6876661" y="622523"/>
            <a:ext cx="4590661" cy="3416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Differentiation by arithmetic</a:t>
            </a:r>
          </a:p>
          <a:p>
            <a:r>
              <a:rPr lang="en-GB" sz="2400" dirty="0"/>
              <a:t>Differentiation by method</a:t>
            </a:r>
          </a:p>
          <a:p>
            <a:r>
              <a:rPr lang="en-GB" sz="2400" dirty="0"/>
              <a:t>Differentiation by focus of 		attention</a:t>
            </a:r>
          </a:p>
          <a:p>
            <a:r>
              <a:rPr lang="en-GB" sz="2400" dirty="0"/>
              <a:t>Differentiation by past experience</a:t>
            </a:r>
          </a:p>
          <a:p>
            <a:r>
              <a:rPr lang="en-GB" sz="2400" dirty="0"/>
              <a:t>Differentiation by articulation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151558A-E45D-6A2D-306B-BC81F1C9D2A3}"/>
              </a:ext>
            </a:extLst>
          </p:cNvPr>
          <p:cNvSpPr/>
          <p:nvPr/>
        </p:nvSpPr>
        <p:spPr>
          <a:xfrm>
            <a:off x="6323459" y="2988297"/>
            <a:ext cx="5274492" cy="360056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94B0FD-18B8-9C43-BFDC-5E3C3562DEBA}"/>
              </a:ext>
            </a:extLst>
          </p:cNvPr>
          <p:cNvSpPr txBox="1"/>
          <p:nvPr/>
        </p:nvSpPr>
        <p:spPr>
          <a:xfrm>
            <a:off x="6724701" y="3076157"/>
            <a:ext cx="541341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Expectations of what to do in maths 	lessons</a:t>
            </a:r>
          </a:p>
          <a:p>
            <a:r>
              <a:rPr lang="en-GB" sz="2400" dirty="0"/>
              <a:t>Dependence on memory</a:t>
            </a:r>
          </a:p>
          <a:p>
            <a:r>
              <a:rPr lang="en-GB" sz="2400" dirty="0"/>
              <a:t>Dependence on arithmetic</a:t>
            </a:r>
          </a:p>
          <a:p>
            <a:r>
              <a:rPr lang="en-GB" sz="2400" dirty="0"/>
              <a:t>Tool use</a:t>
            </a:r>
          </a:p>
          <a:p>
            <a:r>
              <a:rPr lang="en-GB" sz="2400" dirty="0"/>
              <a:t>Language of facts</a:t>
            </a:r>
          </a:p>
          <a:p>
            <a:r>
              <a:rPr lang="en-GB" sz="2400" dirty="0"/>
              <a:t>Language about meaning</a:t>
            </a:r>
          </a:p>
          <a:p>
            <a:r>
              <a:rPr lang="en-GB" sz="2400" dirty="0"/>
              <a:t>Language of explanation and 	generalisation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0F82CFB-0E08-95F7-0B6B-734441E22940}"/>
              </a:ext>
            </a:extLst>
          </p:cNvPr>
          <p:cNvSpPr/>
          <p:nvPr/>
        </p:nvSpPr>
        <p:spPr>
          <a:xfrm>
            <a:off x="639660" y="1275664"/>
            <a:ext cx="6530132" cy="2552345"/>
          </a:xfrm>
          <a:prstGeom prst="round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75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6" grpId="0" animBg="1"/>
      <p:bldP spid="7" grpId="0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22D99-8799-2C0D-BE2B-F4713A6E8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the common obstacles to mathematics learning?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B44BC-1868-B48A-F295-2F2F335881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1657034"/>
            <a:ext cx="5157787" cy="513715"/>
          </a:xfrm>
        </p:spPr>
        <p:txBody>
          <a:bodyPr>
            <a:normAutofit/>
          </a:bodyPr>
          <a:lstStyle/>
          <a:p>
            <a:r>
              <a:rPr lang="en-GB" sz="2800" dirty="0"/>
              <a:t>Home/community life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9434F6-5D52-BE1F-BB9E-C5494E2ABB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292669"/>
            <a:ext cx="5157787" cy="4018914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Effects of poverty and displacement</a:t>
            </a:r>
          </a:p>
          <a:p>
            <a:pPr lvl="1"/>
            <a:r>
              <a:rPr lang="en-GB" dirty="0"/>
              <a:t>Hunger</a:t>
            </a:r>
          </a:p>
          <a:p>
            <a:pPr lvl="1"/>
            <a:r>
              <a:rPr lang="en-GB" dirty="0"/>
              <a:t>Poor health</a:t>
            </a:r>
          </a:p>
          <a:p>
            <a:pPr lvl="1"/>
            <a:r>
              <a:rPr lang="en-GB" dirty="0"/>
              <a:t>Depression</a:t>
            </a:r>
          </a:p>
          <a:p>
            <a:pPr lvl="1"/>
            <a:r>
              <a:rPr lang="en-GB" dirty="0"/>
              <a:t>Focus on survival</a:t>
            </a:r>
          </a:p>
          <a:p>
            <a:pPr lvl="1"/>
            <a:r>
              <a:rPr lang="en-GB" dirty="0"/>
              <a:t>Low self-esteem</a:t>
            </a:r>
          </a:p>
          <a:p>
            <a:pPr lvl="1"/>
            <a:r>
              <a:rPr lang="en-GB" dirty="0"/>
              <a:t>Fear</a:t>
            </a:r>
          </a:p>
          <a:p>
            <a:pPr lvl="1"/>
            <a:r>
              <a:rPr lang="en-GB" dirty="0"/>
              <a:t>Insecurity</a:t>
            </a:r>
          </a:p>
          <a:p>
            <a:r>
              <a:rPr lang="en-GB" dirty="0"/>
              <a:t>Restricted language forms</a:t>
            </a:r>
          </a:p>
          <a:p>
            <a:r>
              <a:rPr lang="en-GB" dirty="0"/>
              <a:t>Home attitudes</a:t>
            </a:r>
          </a:p>
          <a:p>
            <a:r>
              <a:rPr lang="en-GB" dirty="0"/>
              <a:t>Social and emotional problems</a:t>
            </a:r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F3FDA7-F650-C2E8-9A99-97EE70706D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1690688"/>
            <a:ext cx="5183188" cy="513716"/>
          </a:xfrm>
        </p:spPr>
        <p:txBody>
          <a:bodyPr>
            <a:normAutofit/>
          </a:bodyPr>
          <a:lstStyle/>
          <a:p>
            <a:r>
              <a:rPr lang="en-GB" sz="2800" dirty="0"/>
              <a:t>School life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27C205-24A2-D28E-BA0D-7C583F13A9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9024" y="2292669"/>
            <a:ext cx="5183188" cy="4018914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Disrupted schooling</a:t>
            </a:r>
          </a:p>
          <a:p>
            <a:r>
              <a:rPr lang="en-GB" dirty="0"/>
              <a:t>Specific cognitive difficulties</a:t>
            </a:r>
          </a:p>
          <a:p>
            <a:r>
              <a:rPr lang="en-GB" dirty="0"/>
              <a:t>Frequent changes of teacher</a:t>
            </a:r>
          </a:p>
          <a:p>
            <a:r>
              <a:rPr lang="en-GB" dirty="0"/>
              <a:t>Limited teaching methods</a:t>
            </a:r>
          </a:p>
          <a:p>
            <a:r>
              <a:rPr lang="en-GB" dirty="0"/>
              <a:t>Different expectations</a:t>
            </a:r>
          </a:p>
          <a:p>
            <a:r>
              <a:rPr lang="en-GB" dirty="0"/>
              <a:t>Teacher attitudes</a:t>
            </a:r>
          </a:p>
          <a:p>
            <a:r>
              <a:rPr lang="en-GB" dirty="0"/>
              <a:t>Ideas of fixed ability</a:t>
            </a:r>
          </a:p>
          <a:p>
            <a:r>
              <a:rPr lang="en-GB" dirty="0"/>
              <a:t>Reading and writing difficulties</a:t>
            </a:r>
          </a:p>
          <a:p>
            <a:r>
              <a:rPr lang="en-GB" dirty="0"/>
              <a:t>Lack of specialised subject teaching</a:t>
            </a:r>
          </a:p>
          <a:p>
            <a:r>
              <a:rPr lang="en-GB" dirty="0"/>
              <a:t>Repeated past failure</a:t>
            </a:r>
          </a:p>
          <a:p>
            <a:r>
              <a:rPr lang="en-GB" dirty="0"/>
              <a:t>Restricted language forms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F064681-B363-8A62-8427-298B8DC03C6A}"/>
              </a:ext>
            </a:extLst>
          </p:cNvPr>
          <p:cNvSpPr/>
          <p:nvPr/>
        </p:nvSpPr>
        <p:spPr>
          <a:xfrm>
            <a:off x="5997574" y="5719128"/>
            <a:ext cx="4409440" cy="68072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A632D83-B1D2-4186-D13F-11697AB4564A}"/>
              </a:ext>
            </a:extLst>
          </p:cNvPr>
          <p:cNvSpPr/>
          <p:nvPr/>
        </p:nvSpPr>
        <p:spPr>
          <a:xfrm>
            <a:off x="533562" y="4523849"/>
            <a:ext cx="4409440" cy="51371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52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+mn-lt"/>
              </a:rPr>
              <a:t>Restricted language forms in mathematics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040" y="1467485"/>
            <a:ext cx="10515600" cy="4351338"/>
          </a:xfrm>
        </p:spPr>
        <p:txBody>
          <a:bodyPr/>
          <a:lstStyle/>
          <a:p>
            <a:pPr>
              <a:buNone/>
            </a:pPr>
            <a:r>
              <a:rPr lang="en-GB" b="1" dirty="0"/>
              <a:t>Induction into the mathematics ‘register’ </a:t>
            </a:r>
          </a:p>
          <a:p>
            <a:r>
              <a:rPr lang="en-GB" dirty="0"/>
              <a:t>Technical terms and meanings (e.g. proof; generalisation …)</a:t>
            </a:r>
          </a:p>
          <a:p>
            <a:r>
              <a:rPr lang="en-GB" dirty="0"/>
              <a:t>The language of instructions: ‘solve, simplify, calculate, find …’</a:t>
            </a:r>
          </a:p>
          <a:p>
            <a:r>
              <a:rPr lang="en-GB" dirty="0"/>
              <a:t>The way we talk about truth</a:t>
            </a:r>
          </a:p>
          <a:p>
            <a:r>
              <a:rPr lang="en-GB" dirty="0"/>
              <a:t>Stem sentences – generalisations, connections, not instructions</a:t>
            </a:r>
          </a:p>
          <a:p>
            <a:pPr>
              <a:buNone/>
            </a:pPr>
            <a:r>
              <a:rPr lang="en-GB" dirty="0"/>
              <a:t>			</a:t>
            </a:r>
            <a:endParaRPr lang="en-GB" b="1" dirty="0"/>
          </a:p>
          <a:p>
            <a:pPr>
              <a:buNone/>
            </a:pPr>
            <a:r>
              <a:rPr lang="en-GB" b="1" dirty="0"/>
              <a:t>Use of imperative language – </a:t>
            </a:r>
            <a:r>
              <a:rPr lang="en-GB" dirty="0"/>
              <a:t>giving or remembering 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9A5D6-E3A9-A121-AE7E-2BF626F3D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4300B-56B6-0029-5B53-C48DF1F19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90479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56873-F77F-B3E9-FF21-1A9753547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97125"/>
            <a:ext cx="10515600" cy="1325563"/>
          </a:xfrm>
        </p:spPr>
        <p:txBody>
          <a:bodyPr/>
          <a:lstStyle/>
          <a:p>
            <a:r>
              <a:rPr lang="en-GB" dirty="0"/>
              <a:t>Equitable v. imperative classrooms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A19EF-EE71-B469-DD79-69CFD591F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4871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4169CB4-88C2-563C-FC54-9BE2E84BEB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062036"/>
              </p:ext>
            </p:extLst>
          </p:nvPr>
        </p:nvGraphicFramePr>
        <p:xfrm>
          <a:off x="897732" y="380740"/>
          <a:ext cx="10396536" cy="6096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98268">
                  <a:extLst>
                    <a:ext uri="{9D8B030D-6E8A-4147-A177-3AD203B41FA5}">
                      <a16:colId xmlns:a16="http://schemas.microsoft.com/office/drawing/2014/main" val="2504929371"/>
                    </a:ext>
                  </a:extLst>
                </a:gridCol>
                <a:gridCol w="5198268">
                  <a:extLst>
                    <a:ext uri="{9D8B030D-6E8A-4147-A177-3AD203B41FA5}">
                      <a16:colId xmlns:a16="http://schemas.microsoft.com/office/drawing/2014/main" val="456864724"/>
                    </a:ext>
                  </a:extLst>
                </a:gridCol>
              </a:tblGrid>
              <a:tr h="613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Equitable classrooms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Imperative classrooms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 anchor="ctr"/>
                </a:tc>
                <a:extLst>
                  <a:ext uri="{0D108BD9-81ED-4DB2-BD59-A6C34878D82A}">
                    <a16:rowId xmlns:a16="http://schemas.microsoft.com/office/drawing/2014/main" val="1262058416"/>
                  </a:ext>
                </a:extLst>
              </a:tr>
              <a:tr h="1094150"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Valuing everyone equally, with 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</a:rPr>
                        <a:t>attention to differences</a:t>
                      </a:r>
                      <a:endParaRPr lang="en-GB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Confuse equity with equal and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</a:rPr>
                        <a:t> rule-based expectations</a:t>
                      </a:r>
                      <a:endParaRPr lang="en-GB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899879"/>
                  </a:ext>
                </a:extLst>
              </a:tr>
              <a:tr h="1094150"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Learners are socially and emotionally 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</a:rPr>
                        <a:t>safe </a:t>
                      </a:r>
                      <a:endParaRPr lang="en-GB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Learners are socially 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</a:rPr>
                        <a:t>safe when they follow the instructions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298275"/>
                  </a:ext>
                </a:extLst>
              </a:tr>
              <a:tr h="1094150"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Everyone’s thinking and work is valued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All thinking and work that 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</a:rPr>
                        <a:t>match the plan 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is valued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956266"/>
                  </a:ext>
                </a:extLst>
              </a:tr>
              <a:tr h="1094150"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Concept inclusion (everyone 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</a:rPr>
                        <a:t>thinks 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about the same content)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Concept inclusion (everyone 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</a:rPr>
                        <a:t>does 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 the same)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357861"/>
                  </a:ext>
                </a:extLst>
              </a:tr>
              <a:tr h="1094150"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Cognitive inclusion (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</a:rPr>
                        <a:t>everyone’s thinking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 is part of the lesson)</a:t>
                      </a:r>
                    </a:p>
                    <a:p>
                      <a:pPr marL="228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Cognitive inclusion (everyone follows 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</a:rPr>
                        <a:t>the same cognitive pathway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 marL="228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995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5845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FCC718F-1B5A-4802-6DEA-50FF480AF8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157327"/>
              </p:ext>
            </p:extLst>
          </p:nvPr>
        </p:nvGraphicFramePr>
        <p:xfrm>
          <a:off x="406400" y="221678"/>
          <a:ext cx="11490960" cy="664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45480">
                  <a:extLst>
                    <a:ext uri="{9D8B030D-6E8A-4147-A177-3AD203B41FA5}">
                      <a16:colId xmlns:a16="http://schemas.microsoft.com/office/drawing/2014/main" val="343150258"/>
                    </a:ext>
                  </a:extLst>
                </a:gridCol>
                <a:gridCol w="5745480">
                  <a:extLst>
                    <a:ext uri="{9D8B030D-6E8A-4147-A177-3AD203B41FA5}">
                      <a16:colId xmlns:a16="http://schemas.microsoft.com/office/drawing/2014/main" val="971696957"/>
                    </a:ext>
                  </a:extLst>
                </a:gridCol>
              </a:tblGrid>
              <a:tr h="274245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1" dirty="0">
                          <a:effectLst/>
                        </a:rPr>
                        <a:t>Equitable classrooms</a:t>
                      </a:r>
                      <a:endParaRPr lang="en-GB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55" marR="67055" marT="0" marB="0" anchor="ctr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1">
                          <a:effectLst/>
                        </a:rPr>
                        <a:t>Imperative classrooms</a:t>
                      </a:r>
                      <a:endParaRPr lang="en-GB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55" marR="67055" marT="0" marB="0" anchor="ctr"/>
                </a:tc>
                <a:extLst>
                  <a:ext uri="{0D108BD9-81ED-4DB2-BD59-A6C34878D82A}">
                    <a16:rowId xmlns:a16="http://schemas.microsoft.com/office/drawing/2014/main" val="2955432050"/>
                  </a:ext>
                </a:extLst>
              </a:tr>
              <a:tr h="1234502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Interactive inclusion (everyone gets to 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</a:rPr>
                        <a:t>develop language 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of explanation, discussion and reasoning)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55" marR="6705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1" dirty="0">
                          <a:effectLst/>
                        </a:rPr>
                        <a:t>Interactive inclusion (everyone gets to 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</a:rPr>
                        <a:t>answer questions </a:t>
                      </a:r>
                      <a:r>
                        <a:rPr lang="en-GB" sz="2400" b="1" dirty="0">
                          <a:effectLst/>
                        </a:rPr>
                        <a:t>and give reasons)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1" dirty="0">
                          <a:effectLst/>
                        </a:rPr>
                        <a:t> </a:t>
                      </a:r>
                      <a:endParaRPr lang="en-GB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55" marR="6705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080075"/>
                  </a:ext>
                </a:extLst>
              </a:tr>
              <a:tr h="947530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Everyone is challenged and supported to meet those challenges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55" marR="6705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1" dirty="0">
                          <a:effectLst/>
                        </a:rPr>
                        <a:t>Everyone is challenged and supported to meet those challenges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1" dirty="0">
                          <a:effectLst/>
                        </a:rPr>
                        <a:t> </a:t>
                      </a:r>
                      <a:endParaRPr lang="en-GB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55" marR="6705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698392"/>
                  </a:ext>
                </a:extLst>
              </a:tr>
              <a:tr h="947530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The 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</a:rPr>
                        <a:t>language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 of reasoning and explanation 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</a:rPr>
                        <a:t>is developed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55" marR="6705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1" dirty="0">
                          <a:effectLst/>
                        </a:rPr>
                        <a:t>The 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</a:rPr>
                        <a:t>language</a:t>
                      </a:r>
                      <a:r>
                        <a:rPr lang="en-GB" sz="2400" b="1" dirty="0">
                          <a:effectLst/>
                        </a:rPr>
                        <a:t> of reasoning and explanation 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</a:rPr>
                        <a:t>is given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1" dirty="0">
                          <a:effectLst/>
                        </a:rPr>
                        <a:t> </a:t>
                      </a:r>
                      <a:endParaRPr lang="en-GB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55" marR="6705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894930"/>
                  </a:ext>
                </a:extLst>
              </a:tr>
              <a:tr h="947530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Obstacles to accessing the object of learning are anticipated and 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</a:rPr>
                        <a:t>removed or overcome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55" marR="6705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1" dirty="0">
                          <a:effectLst/>
                        </a:rPr>
                        <a:t>Obstacles to accessing the object of learning are anticipated and 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</a:rPr>
                        <a:t>expected</a:t>
                      </a:r>
                      <a:r>
                        <a:rPr lang="en-GB" sz="2400" b="1" dirty="0">
                          <a:effectLst/>
                        </a:rPr>
                        <a:t> </a:t>
                      </a:r>
                      <a:endParaRPr lang="en-GB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55" marR="6705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89618"/>
                  </a:ext>
                </a:extLst>
              </a:tr>
              <a:tr h="9475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Tool use is 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familiar, fluent,  supported</a:t>
                      </a:r>
                    </a:p>
                  </a:txBody>
                  <a:tcPr marL="67055" marR="6705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Tool use is 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set of instructions</a:t>
                      </a:r>
                    </a:p>
                  </a:txBody>
                  <a:tcPr marL="67055" marR="6705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701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06708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F5ADC-656D-D425-FB21-2A2A1C860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9605"/>
            <a:ext cx="10515600" cy="1325563"/>
          </a:xfrm>
        </p:spPr>
        <p:txBody>
          <a:bodyPr/>
          <a:lstStyle/>
          <a:p>
            <a:r>
              <a:rPr lang="en-GB" dirty="0"/>
              <a:t>Task 3: </a:t>
            </a:r>
            <a:r>
              <a:rPr lang="en-US" sz="4400" dirty="0"/>
              <a:t>Show, using materials/sketch/diagram</a:t>
            </a:r>
            <a:r>
              <a:rPr lang="en-GB" sz="4400" dirty="0"/>
              <a:t>:</a:t>
            </a:r>
            <a:br>
              <a:rPr lang="en-GB" sz="4400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AEB5A-B976-07B8-50E8-89F9392DF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3672"/>
            <a:ext cx="10515600" cy="47647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/>
              <a:t>How 6 pieces of toast can be shared equally between 2 people.</a:t>
            </a:r>
          </a:p>
          <a:p>
            <a:pPr marL="0" indent="0">
              <a:buNone/>
            </a:pPr>
            <a:r>
              <a:rPr lang="en-GB" sz="3600" dirty="0"/>
              <a:t>How 6 pieces of toast can be shared equally between 3 people.</a:t>
            </a:r>
          </a:p>
          <a:p>
            <a:pPr marL="0" indent="0">
              <a:buNone/>
            </a:pPr>
            <a:r>
              <a:rPr lang="en-GB" sz="3600" dirty="0"/>
              <a:t>How 6 pieces of toast can be shared equally between 4 people</a:t>
            </a:r>
          </a:p>
          <a:p>
            <a:pPr marL="0" indent="0">
              <a:buNone/>
            </a:pPr>
            <a:r>
              <a:rPr lang="en-GB" sz="3600" dirty="0"/>
              <a:t>How 6 pieces of toast can be shared equally between 5 people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11747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DCF9A70-F4B4-6260-938E-571C720091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461962"/>
            <a:ext cx="9753600" cy="59340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225AF87-8FEE-C98D-7798-59B4D5F4B1E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15720" y="408622"/>
            <a:ext cx="9601200" cy="58578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04169" y="621630"/>
            <a:ext cx="52805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Does </a:t>
            </a:r>
            <a:r>
              <a:rPr lang="en-GB" dirty="0">
                <a:solidFill>
                  <a:srgbClr val="FF0000"/>
                </a:solidFill>
              </a:rPr>
              <a:t>everyone</a:t>
            </a:r>
            <a:r>
              <a:rPr lang="en-GB" dirty="0"/>
              <a:t> see the same thing?</a:t>
            </a:r>
          </a:p>
          <a:p>
            <a:endParaRPr lang="en-GB" dirty="0"/>
          </a:p>
          <a:p>
            <a:r>
              <a:rPr lang="en-GB" dirty="0"/>
              <a:t>In the </a:t>
            </a:r>
            <a:r>
              <a:rPr lang="en-GB" dirty="0">
                <a:solidFill>
                  <a:srgbClr val="FF0000"/>
                </a:solidFill>
              </a:rPr>
              <a:t>same way</a:t>
            </a:r>
            <a:r>
              <a:rPr lang="en-GB" dirty="0"/>
              <a:t>?</a:t>
            </a:r>
          </a:p>
          <a:p>
            <a:endParaRPr lang="en-GB" dirty="0"/>
          </a:p>
          <a:p>
            <a:r>
              <a:rPr lang="en-GB" dirty="0"/>
              <a:t>Do they </a:t>
            </a:r>
            <a:r>
              <a:rPr lang="en-GB" dirty="0">
                <a:solidFill>
                  <a:srgbClr val="FF0000"/>
                </a:solidFill>
              </a:rPr>
              <a:t>describe</a:t>
            </a:r>
            <a:r>
              <a:rPr lang="en-GB" dirty="0"/>
              <a:t> it the same way?</a:t>
            </a:r>
          </a:p>
          <a:p>
            <a:endParaRPr lang="en-GB" dirty="0"/>
          </a:p>
          <a:p>
            <a:r>
              <a:rPr lang="en-GB" dirty="0"/>
              <a:t>Are they accessing the same </a:t>
            </a:r>
            <a:r>
              <a:rPr lang="en-GB" dirty="0">
                <a:solidFill>
                  <a:srgbClr val="FF0000"/>
                </a:solidFill>
              </a:rPr>
              <a:t>classroom norms </a:t>
            </a:r>
            <a:r>
              <a:rPr lang="en-GB" dirty="0"/>
              <a:t>when they describe it?</a:t>
            </a:r>
          </a:p>
          <a:p>
            <a:endParaRPr lang="en-GB" dirty="0"/>
          </a:p>
          <a:p>
            <a:r>
              <a:rPr lang="en-GB" dirty="0"/>
              <a:t>Are they accessing the same </a:t>
            </a:r>
            <a:r>
              <a:rPr lang="en-GB" dirty="0">
                <a:solidFill>
                  <a:srgbClr val="FF0000"/>
                </a:solidFill>
              </a:rPr>
              <a:t>mathematical norms </a:t>
            </a:r>
            <a:r>
              <a:rPr lang="en-GB" dirty="0"/>
              <a:t>when they describe it?</a:t>
            </a:r>
          </a:p>
          <a:p>
            <a:endParaRPr lang="en-GB" dirty="0"/>
          </a:p>
          <a:p>
            <a:r>
              <a:rPr lang="en-GB" dirty="0"/>
              <a:t>Are they all managing to guess</a:t>
            </a:r>
            <a:r>
              <a:rPr lang="en-GB" dirty="0">
                <a:solidFill>
                  <a:srgbClr val="FF0000"/>
                </a:solidFill>
              </a:rPr>
              <a:t> what the teacher hopes </a:t>
            </a:r>
            <a:r>
              <a:rPr lang="en-GB" dirty="0"/>
              <a:t>they will say?</a:t>
            </a:r>
          </a:p>
          <a:p>
            <a:endParaRPr lang="en-GB" dirty="0"/>
          </a:p>
          <a:p>
            <a:r>
              <a:rPr lang="en-GB" dirty="0"/>
              <a:t>How are the </a:t>
            </a:r>
            <a:r>
              <a:rPr lang="en-GB" dirty="0">
                <a:solidFill>
                  <a:srgbClr val="FF0000"/>
                </a:solidFill>
              </a:rPr>
              <a:t>differences </a:t>
            </a:r>
            <a:r>
              <a:rPr lang="en-GB" dirty="0"/>
              <a:t>managed?</a:t>
            </a:r>
          </a:p>
        </p:txBody>
      </p:sp>
    </p:spTree>
    <p:extLst>
      <p:ext uri="{BB962C8B-B14F-4D97-AF65-F5344CB8AC3E}">
        <p14:creationId xmlns:p14="http://schemas.microsoft.com/office/powerpoint/2010/main" val="78156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DCF9A70-F4B4-6260-938E-571C720091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461962"/>
            <a:ext cx="9753600" cy="593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195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02959B32-28D7-92BA-29EC-A4FBB2029E8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11639637"/>
                  </p:ext>
                </p:extLst>
              </p:nvPr>
            </p:nvGraphicFramePr>
            <p:xfrm>
              <a:off x="3810000" y="337311"/>
              <a:ext cx="4704080" cy="61833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7080">
                      <a:extLst>
                        <a:ext uri="{9D8B030D-6E8A-4147-A177-3AD203B41FA5}">
                          <a16:colId xmlns:a16="http://schemas.microsoft.com/office/drawing/2014/main" val="896872706"/>
                        </a:ext>
                      </a:extLst>
                    </a:gridCol>
                    <a:gridCol w="2667000">
                      <a:extLst>
                        <a:ext uri="{9D8B030D-6E8A-4147-A177-3AD203B41FA5}">
                          <a16:colId xmlns:a16="http://schemas.microsoft.com/office/drawing/2014/main" val="197984932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Number of people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Size of portion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772862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372925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209486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33056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43028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0588879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3224431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483514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…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…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687590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02959B32-28D7-92BA-29EC-A4FBB2029E8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a14="http://schemas.microsoft.com/office/drawing/2010/main" xmlns="" xmlns:p14="http://schemas.microsoft.com/office/powerpoint/2010/main" val="2911639637"/>
                  </p:ext>
                </p:extLst>
              </p:nvPr>
            </p:nvGraphicFramePr>
            <p:xfrm>
              <a:off x="3810000" y="337311"/>
              <a:ext cx="4704080" cy="61833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7080">
                      <a:extLst>
                        <a:ext uri="{9D8B030D-6E8A-4147-A177-3AD203B41FA5}">
                          <a16:colId xmlns:a14="http://schemas.microsoft.com/office/drawing/2010/main" xmlns="" xmlns:a16="http://schemas.microsoft.com/office/drawing/2014/main" val="896872706"/>
                        </a:ext>
                      </a:extLst>
                    </a:gridCol>
                    <a:gridCol w="2667000">
                      <a:extLst>
                        <a:ext uri="{9D8B030D-6E8A-4147-A177-3AD203B41FA5}">
                          <a16:colId xmlns:a14="http://schemas.microsoft.com/office/drawing/2010/main" xmlns="" xmlns:a16="http://schemas.microsoft.com/office/drawing/2014/main" val="197984932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Number of people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Size of portion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3677286253"/>
                      </a:ext>
                    </a:extLst>
                  </a:tr>
                  <a:tr h="7762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6712" t="-51969" r="-457" b="-6629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1737292518"/>
                      </a:ext>
                    </a:extLst>
                  </a:tr>
                  <a:tr h="7762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6712" t="-150781" r="-457" b="-5578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3220948695"/>
                      </a:ext>
                    </a:extLst>
                  </a:tr>
                  <a:tr h="77857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6712" t="-250781" r="-457" b="-4578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3083305623"/>
                      </a:ext>
                    </a:extLst>
                  </a:tr>
                  <a:tr h="7762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6712" t="-353543" r="-457" b="-36141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1534302809"/>
                      </a:ext>
                    </a:extLst>
                  </a:tr>
                  <a:tr h="77857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6712" t="-450000" r="-457" b="-2585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1305888797"/>
                      </a:ext>
                    </a:extLst>
                  </a:tr>
                  <a:tr h="77857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6712" t="-550000" r="-457" b="-1585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4232244312"/>
                      </a:ext>
                    </a:extLst>
                  </a:tr>
                  <a:tr h="7773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6712" t="-655118" r="-457" b="-598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35483514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…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…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366875906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311890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7557DBE-9BF4-CE7B-840A-911F55EFC3E7}"/>
              </a:ext>
            </a:extLst>
          </p:cNvPr>
          <p:cNvSpPr txBox="1"/>
          <p:nvPr/>
        </p:nvSpPr>
        <p:spPr>
          <a:xfrm>
            <a:off x="1209040" y="995680"/>
            <a:ext cx="957072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3200" dirty="0"/>
              <a:t>How could this task contribute to a learners’ repertoire and storehouse of knowledge in ways that are:</a:t>
            </a:r>
          </a:p>
          <a:p>
            <a:pPr marL="0" indent="0">
              <a:buNone/>
            </a:pPr>
            <a:endParaRPr lang="en-GB" sz="3200" dirty="0"/>
          </a:p>
          <a:p>
            <a:pPr lvl="1"/>
            <a:r>
              <a:rPr lang="en-GB" sz="3200" dirty="0"/>
              <a:t>fixed and fragile?</a:t>
            </a:r>
          </a:p>
          <a:p>
            <a:pPr lvl="1"/>
            <a:r>
              <a:rPr lang="en-GB" sz="3200" dirty="0"/>
              <a:t>robust, fluid and flexible?</a:t>
            </a:r>
          </a:p>
          <a:p>
            <a:pPr lvl="1"/>
            <a:endParaRPr lang="en-GB" sz="3200" dirty="0"/>
          </a:p>
          <a:p>
            <a:pPr lvl="1"/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2095995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74127-D7E8-E199-D821-9BD84D35A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240" y="100965"/>
            <a:ext cx="10515600" cy="1325563"/>
          </a:xfrm>
        </p:spPr>
        <p:txBody>
          <a:bodyPr/>
          <a:lstStyle/>
          <a:p>
            <a:r>
              <a:rPr lang="en-GB" dirty="0"/>
              <a:t>How are we all the same as learners?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AB11B-B7AC-0130-550B-DE39AF97BE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2120" y="1165224"/>
            <a:ext cx="5181600" cy="5418455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GB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 time to gaze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GB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to think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GB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to listen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GB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talk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GB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to be heard</a:t>
            </a:r>
            <a:endParaRPr lang="en-GB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GB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 and seek patterns and connections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GB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GB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ake distinctions (same and different)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GB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Generalise (this always happens)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GB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GB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bserve effects of changing something (when this changes, what happens?)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GB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GB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eneralise </a:t>
            </a:r>
            <a:r>
              <a:rPr lang="en-GB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effect of actions (when I do this ….)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E96B76-9C4E-B32C-EE2E-F74C8FC6A7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65225"/>
            <a:ext cx="5181600" cy="435133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GB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 dependencies (this depends on that)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GB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Needing to make sense (make connections and meanings)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GB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Easier to r</a:t>
            </a:r>
            <a:r>
              <a:rPr lang="en-GB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ecognise than recall (I’ve seen this before)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GB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 or seek </a:t>
            </a:r>
            <a:r>
              <a:rPr lang="en-GB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imilarity among experiences (this is like ….)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GB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Seek clues in recent experience (I must be supposed to ….)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GB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Too much at once is confusing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GB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Making connections </a:t>
            </a:r>
            <a:r>
              <a:rPr lang="en-GB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aids</a:t>
            </a:r>
            <a:r>
              <a:rPr lang="en-GB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memory</a:t>
            </a:r>
          </a:p>
          <a:p>
            <a:pPr marL="0" indent="0">
              <a:buNone/>
            </a:pP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A16A7EF-7C83-6AED-480D-1FBB1326BD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2937" y="1495425"/>
            <a:ext cx="1643063" cy="1933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09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310A7-EADD-115C-5A1C-C822D28C5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are we different as learners?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4E76C-B445-C086-9857-AABD84979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Repertoire and storehouses of knowledge</a:t>
            </a:r>
          </a:p>
          <a:p>
            <a:pPr lvl="1"/>
            <a:r>
              <a:rPr lang="en-GB" dirty="0"/>
              <a:t>fixed and fragile</a:t>
            </a:r>
          </a:p>
          <a:p>
            <a:pPr lvl="1"/>
            <a:r>
              <a:rPr lang="en-GB" dirty="0"/>
              <a:t>robust, fluid and flexible</a:t>
            </a:r>
          </a:p>
          <a:p>
            <a:r>
              <a:rPr lang="en-GB" dirty="0"/>
              <a:t>Habits of mind: what we pay attention to in mathematics</a:t>
            </a:r>
          </a:p>
          <a:p>
            <a:r>
              <a:rPr lang="en-GB" dirty="0"/>
              <a:t>How we perceive the social context and its constraints</a:t>
            </a:r>
          </a:p>
          <a:p>
            <a:r>
              <a:rPr lang="en-GB" dirty="0"/>
              <a:t>How the way we think matches or clashes with what is expected</a:t>
            </a:r>
          </a:p>
          <a:p>
            <a:r>
              <a:rPr lang="en-GB" sz="2800" dirty="0"/>
              <a:t>Expectations of what to do in maths lessons</a:t>
            </a:r>
          </a:p>
          <a:p>
            <a:r>
              <a:rPr lang="en-GB" sz="2800" dirty="0"/>
              <a:t>Dependence on memory</a:t>
            </a:r>
          </a:p>
          <a:p>
            <a:r>
              <a:rPr lang="en-GB" sz="2800" dirty="0"/>
              <a:t>Dependence on arithmetic</a:t>
            </a:r>
          </a:p>
          <a:p>
            <a:r>
              <a:rPr lang="en-GB" sz="2800" dirty="0"/>
              <a:t>Experience of tool use</a:t>
            </a:r>
          </a:p>
          <a:p>
            <a:r>
              <a:rPr lang="en-GB" dirty="0"/>
              <a:t>Experience of l</a:t>
            </a:r>
            <a:r>
              <a:rPr lang="en-GB" sz="2800" dirty="0"/>
              <a:t>anguage of facts and memory</a:t>
            </a:r>
          </a:p>
          <a:p>
            <a:r>
              <a:rPr lang="en-GB" sz="2800" dirty="0"/>
              <a:t>Experience of language for expressing meaning</a:t>
            </a:r>
          </a:p>
          <a:p>
            <a:r>
              <a:rPr lang="en-GB" dirty="0"/>
              <a:t>Experience of la</a:t>
            </a:r>
            <a:r>
              <a:rPr lang="en-GB" sz="2800" dirty="0"/>
              <a:t>nguage for explanation, reasoning and generalisation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807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C63C92A5-2594-B972-9273-E3A8172B8DB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25" y="271462"/>
            <a:ext cx="10191750" cy="63150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89361" y="1713312"/>
            <a:ext cx="52805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Does </a:t>
            </a:r>
            <a:r>
              <a:rPr lang="en-GB" dirty="0">
                <a:solidFill>
                  <a:srgbClr val="FF0000"/>
                </a:solidFill>
              </a:rPr>
              <a:t>everyone</a:t>
            </a:r>
            <a:r>
              <a:rPr lang="en-GB" dirty="0"/>
              <a:t> see the same thing?</a:t>
            </a:r>
          </a:p>
          <a:p>
            <a:endParaRPr lang="en-GB" dirty="0"/>
          </a:p>
          <a:p>
            <a:r>
              <a:rPr lang="en-GB" dirty="0"/>
              <a:t>In the </a:t>
            </a:r>
            <a:r>
              <a:rPr lang="en-GB" dirty="0">
                <a:solidFill>
                  <a:srgbClr val="FF0000"/>
                </a:solidFill>
              </a:rPr>
              <a:t>same way</a:t>
            </a:r>
            <a:r>
              <a:rPr lang="en-GB" dirty="0"/>
              <a:t>?</a:t>
            </a:r>
          </a:p>
          <a:p>
            <a:endParaRPr lang="en-GB" dirty="0"/>
          </a:p>
          <a:p>
            <a:r>
              <a:rPr lang="en-GB" dirty="0"/>
              <a:t>Do they </a:t>
            </a:r>
            <a:r>
              <a:rPr lang="en-GB" dirty="0">
                <a:solidFill>
                  <a:srgbClr val="FF0000"/>
                </a:solidFill>
              </a:rPr>
              <a:t>describe</a:t>
            </a:r>
            <a:r>
              <a:rPr lang="en-GB" dirty="0"/>
              <a:t> it the same way?</a:t>
            </a:r>
          </a:p>
          <a:p>
            <a:endParaRPr lang="en-GB" dirty="0"/>
          </a:p>
          <a:p>
            <a:r>
              <a:rPr lang="en-GB" dirty="0"/>
              <a:t>Are they accessing the same </a:t>
            </a:r>
            <a:r>
              <a:rPr lang="en-GB" dirty="0">
                <a:solidFill>
                  <a:srgbClr val="FF0000"/>
                </a:solidFill>
              </a:rPr>
              <a:t>classroom norms </a:t>
            </a:r>
            <a:r>
              <a:rPr lang="en-GB" dirty="0"/>
              <a:t>when they describe it?</a:t>
            </a:r>
          </a:p>
          <a:p>
            <a:endParaRPr lang="en-GB" dirty="0"/>
          </a:p>
          <a:p>
            <a:r>
              <a:rPr lang="en-GB" dirty="0"/>
              <a:t>Are they accessing the same </a:t>
            </a:r>
            <a:r>
              <a:rPr lang="en-GB" dirty="0">
                <a:solidFill>
                  <a:srgbClr val="FF0000"/>
                </a:solidFill>
              </a:rPr>
              <a:t>mathematical norms </a:t>
            </a:r>
            <a:r>
              <a:rPr lang="en-GB" dirty="0"/>
              <a:t>when they describe it?</a:t>
            </a:r>
          </a:p>
          <a:p>
            <a:endParaRPr lang="en-GB" dirty="0"/>
          </a:p>
          <a:p>
            <a:r>
              <a:rPr lang="en-GB" dirty="0"/>
              <a:t>Are they all managing to guess</a:t>
            </a:r>
            <a:r>
              <a:rPr lang="en-GB" dirty="0">
                <a:solidFill>
                  <a:srgbClr val="FF0000"/>
                </a:solidFill>
              </a:rPr>
              <a:t> what the teacher hopes </a:t>
            </a:r>
            <a:r>
              <a:rPr lang="en-GB" dirty="0"/>
              <a:t>they will say?</a:t>
            </a:r>
          </a:p>
          <a:p>
            <a:endParaRPr lang="en-GB" dirty="0"/>
          </a:p>
          <a:p>
            <a:r>
              <a:rPr lang="en-GB" dirty="0"/>
              <a:t>How are the </a:t>
            </a:r>
            <a:r>
              <a:rPr lang="en-GB" dirty="0">
                <a:solidFill>
                  <a:srgbClr val="FF0000"/>
                </a:solidFill>
              </a:rPr>
              <a:t>differences </a:t>
            </a:r>
            <a:r>
              <a:rPr lang="en-GB" dirty="0"/>
              <a:t>managed?</a:t>
            </a:r>
          </a:p>
        </p:txBody>
      </p:sp>
    </p:spTree>
    <p:extLst>
      <p:ext uri="{BB962C8B-B14F-4D97-AF65-F5344CB8AC3E}">
        <p14:creationId xmlns:p14="http://schemas.microsoft.com/office/powerpoint/2010/main" val="1999102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Things to think about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Stem sentences:</a:t>
            </a:r>
          </a:p>
          <a:p>
            <a:pPr lvl="1"/>
            <a:r>
              <a:rPr lang="en-GB" dirty="0"/>
              <a:t>getting from home ‘restricted codes’ to mathematics ‘restricted codes’ while also developing the language of thinking, explanation and elaboration</a:t>
            </a:r>
          </a:p>
          <a:p>
            <a:r>
              <a:rPr lang="en-GB" dirty="0"/>
              <a:t>‘Low threshold – high ceiling’: where is equity?</a:t>
            </a:r>
          </a:p>
          <a:p>
            <a:r>
              <a:rPr lang="en-GB" dirty="0"/>
              <a:t>Cognitive load  …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E35B0-D5F6-77B9-9060-27C10C7F5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Equitable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01CE9-31D4-FF0B-8840-7D7454839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Use of contributions from everyone</a:t>
            </a:r>
          </a:p>
          <a:p>
            <a:r>
              <a:rPr lang="en-GB" dirty="0"/>
              <a:t>Use of dialogue with everyone</a:t>
            </a:r>
          </a:p>
          <a:p>
            <a:r>
              <a:rPr lang="en-GB" dirty="0"/>
              <a:t>Equal access to using meaning-related language(e.g. stem sentences that are about meanings, not instructions)</a:t>
            </a:r>
          </a:p>
          <a:p>
            <a:r>
              <a:rPr lang="en-GB" dirty="0"/>
              <a:t>Explicit reference to connections and relationships between different forms of language</a:t>
            </a:r>
          </a:p>
        </p:txBody>
      </p:sp>
    </p:spTree>
    <p:extLst>
      <p:ext uri="{BB962C8B-B14F-4D97-AF65-F5344CB8AC3E}">
        <p14:creationId xmlns:p14="http://schemas.microsoft.com/office/powerpoint/2010/main" val="16412479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8DB45-7083-2A9C-F77D-C2197EF39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Low threshold; high ceiling????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30F2B-DFF7-E3BB-AB2F-AB0E8221B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“It can go anywhere”</a:t>
            </a:r>
          </a:p>
          <a:p>
            <a:pPr marL="0" indent="0">
              <a:buNone/>
            </a:pPr>
            <a:r>
              <a:rPr lang="en-GB" dirty="0"/>
              <a:t>Different methods of solution</a:t>
            </a:r>
          </a:p>
          <a:p>
            <a:pPr marL="0" indent="0">
              <a:buNone/>
            </a:pPr>
            <a:r>
              <a:rPr lang="en-GB" dirty="0"/>
              <a:t>Working in my usual way</a:t>
            </a:r>
          </a:p>
          <a:p>
            <a:pPr marL="0" indent="0">
              <a:buNone/>
            </a:pPr>
            <a:r>
              <a:rPr lang="en-GB" dirty="0"/>
              <a:t>Supported to work in a different way</a:t>
            </a:r>
          </a:p>
          <a:p>
            <a:pPr marL="0" indent="0">
              <a:buNone/>
            </a:pPr>
            <a:r>
              <a:rPr lang="en-GB" dirty="0"/>
              <a:t>Different outcomes v. same core outcome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Need clarity about objects of learning; what is the high ceiling 	and how can everyone get there?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81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484B2-DDE0-F94A-A135-8CB3D4A41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Cognitive load?   Or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D06C7-9655-EC51-14B2-2701CA66A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Cognitive control</a:t>
            </a:r>
          </a:p>
          <a:p>
            <a:r>
              <a:rPr lang="en-GB" dirty="0"/>
              <a:t>Cognitive activation</a:t>
            </a:r>
          </a:p>
          <a:p>
            <a:r>
              <a:rPr lang="en-GB" dirty="0"/>
              <a:t>Cognitive acceleration</a:t>
            </a:r>
          </a:p>
          <a:p>
            <a:pPr marL="0" indent="0">
              <a:buNone/>
            </a:pPr>
            <a:r>
              <a:rPr lang="en-GB" dirty="0"/>
              <a:t>	- restricted codes</a:t>
            </a:r>
          </a:p>
          <a:p>
            <a:pPr marL="0" indent="0">
              <a:buNone/>
            </a:pPr>
            <a:r>
              <a:rPr lang="en-GB" dirty="0"/>
              <a:t>	- elaborated codes</a:t>
            </a:r>
          </a:p>
          <a:p>
            <a:r>
              <a:rPr lang="en-GB" dirty="0"/>
              <a:t>Cognitive care</a:t>
            </a:r>
          </a:p>
          <a:p>
            <a:r>
              <a:rPr lang="en-GB" dirty="0"/>
              <a:t>Cognitive repair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563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936F7-1DF4-DBD3-329C-677684D77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pmtheta.com</a:t>
            </a:r>
            <a:br>
              <a:rPr lang="en-GB" dirty="0"/>
            </a:br>
            <a:r>
              <a:rPr lang="en-GB" dirty="0"/>
              <a:t>annewatson1089@gmail.com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08287C-A7C6-761D-6172-4952CD48F9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395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5DE42AA-BB61-A5C8-EC38-BEE77B3B3C1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385762"/>
            <a:ext cx="8534400" cy="60864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847184" y="1810656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Does </a:t>
            </a:r>
            <a:r>
              <a:rPr lang="en-GB" dirty="0">
                <a:solidFill>
                  <a:srgbClr val="FF0000"/>
                </a:solidFill>
              </a:rPr>
              <a:t>everyone</a:t>
            </a:r>
            <a:r>
              <a:rPr lang="en-GB" dirty="0"/>
              <a:t> see the same thing?</a:t>
            </a:r>
          </a:p>
          <a:p>
            <a:endParaRPr lang="en-GB" dirty="0"/>
          </a:p>
          <a:p>
            <a:r>
              <a:rPr lang="en-GB" dirty="0"/>
              <a:t>In the </a:t>
            </a:r>
            <a:r>
              <a:rPr lang="en-GB" dirty="0">
                <a:solidFill>
                  <a:srgbClr val="FF0000"/>
                </a:solidFill>
              </a:rPr>
              <a:t>same way</a:t>
            </a:r>
            <a:r>
              <a:rPr lang="en-GB" dirty="0"/>
              <a:t>?</a:t>
            </a:r>
          </a:p>
          <a:p>
            <a:endParaRPr lang="en-GB" dirty="0"/>
          </a:p>
          <a:p>
            <a:r>
              <a:rPr lang="en-GB" dirty="0"/>
              <a:t>Do they </a:t>
            </a:r>
            <a:r>
              <a:rPr lang="en-GB" dirty="0">
                <a:solidFill>
                  <a:srgbClr val="FF0000"/>
                </a:solidFill>
              </a:rPr>
              <a:t>describe</a:t>
            </a:r>
            <a:r>
              <a:rPr lang="en-GB" dirty="0"/>
              <a:t> it the same way?</a:t>
            </a:r>
          </a:p>
          <a:p>
            <a:endParaRPr lang="en-GB" dirty="0"/>
          </a:p>
          <a:p>
            <a:r>
              <a:rPr lang="en-GB" dirty="0"/>
              <a:t>Are they accessing the same </a:t>
            </a:r>
            <a:r>
              <a:rPr lang="en-GB" dirty="0">
                <a:solidFill>
                  <a:srgbClr val="FF0000"/>
                </a:solidFill>
              </a:rPr>
              <a:t>classroom norms </a:t>
            </a:r>
            <a:r>
              <a:rPr lang="en-GB" dirty="0"/>
              <a:t>when they describe it?</a:t>
            </a:r>
          </a:p>
          <a:p>
            <a:endParaRPr lang="en-GB" dirty="0"/>
          </a:p>
          <a:p>
            <a:r>
              <a:rPr lang="en-GB" dirty="0"/>
              <a:t>Are they accessing the same </a:t>
            </a:r>
            <a:r>
              <a:rPr lang="en-GB" dirty="0">
                <a:solidFill>
                  <a:srgbClr val="FF0000"/>
                </a:solidFill>
              </a:rPr>
              <a:t>mathematical norms </a:t>
            </a:r>
            <a:r>
              <a:rPr lang="en-GB" dirty="0"/>
              <a:t>when they describe it?</a:t>
            </a:r>
          </a:p>
          <a:p>
            <a:endParaRPr lang="en-GB" dirty="0"/>
          </a:p>
          <a:p>
            <a:r>
              <a:rPr lang="en-GB" dirty="0"/>
              <a:t>Are they all managing to guess</a:t>
            </a:r>
            <a:r>
              <a:rPr lang="en-GB" dirty="0">
                <a:solidFill>
                  <a:srgbClr val="FF0000"/>
                </a:solidFill>
              </a:rPr>
              <a:t> what the teacher hopes </a:t>
            </a:r>
            <a:r>
              <a:rPr lang="en-GB" dirty="0"/>
              <a:t>they will say?</a:t>
            </a:r>
          </a:p>
          <a:p>
            <a:endParaRPr lang="en-GB" dirty="0"/>
          </a:p>
          <a:p>
            <a:r>
              <a:rPr lang="en-GB" dirty="0"/>
              <a:t>How are the </a:t>
            </a:r>
            <a:r>
              <a:rPr lang="en-GB" dirty="0">
                <a:solidFill>
                  <a:srgbClr val="FF0000"/>
                </a:solidFill>
              </a:rPr>
              <a:t>differences </a:t>
            </a:r>
            <a:r>
              <a:rPr lang="en-GB" dirty="0"/>
              <a:t>managed?</a:t>
            </a:r>
          </a:p>
        </p:txBody>
      </p:sp>
    </p:spTree>
    <p:extLst>
      <p:ext uri="{BB962C8B-B14F-4D97-AF65-F5344CB8AC3E}">
        <p14:creationId xmlns:p14="http://schemas.microsoft.com/office/powerpoint/2010/main" val="90453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2F58305-B472-5BE2-9C09-E294CD7BE13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19225" y="352425"/>
            <a:ext cx="9353550" cy="61531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289361" y="1713312"/>
            <a:ext cx="52805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Does everyone see the same thing?</a:t>
            </a:r>
          </a:p>
          <a:p>
            <a:endParaRPr lang="en-GB" dirty="0"/>
          </a:p>
          <a:p>
            <a:r>
              <a:rPr lang="en-GB" dirty="0"/>
              <a:t>In the same way?</a:t>
            </a:r>
          </a:p>
          <a:p>
            <a:endParaRPr lang="en-GB" dirty="0"/>
          </a:p>
          <a:p>
            <a:r>
              <a:rPr lang="en-GB" dirty="0"/>
              <a:t>Do they describe it the same way?</a:t>
            </a:r>
          </a:p>
          <a:p>
            <a:endParaRPr lang="en-GB" dirty="0"/>
          </a:p>
          <a:p>
            <a:r>
              <a:rPr lang="en-GB" dirty="0"/>
              <a:t>Are they accessing the same classroom norms when they describe it?</a:t>
            </a:r>
          </a:p>
          <a:p>
            <a:endParaRPr lang="en-GB" dirty="0"/>
          </a:p>
          <a:p>
            <a:r>
              <a:rPr lang="en-GB" dirty="0"/>
              <a:t>Are they accessing the same mathematical norms when they describe it?</a:t>
            </a:r>
          </a:p>
          <a:p>
            <a:endParaRPr lang="en-GB" dirty="0"/>
          </a:p>
          <a:p>
            <a:r>
              <a:rPr lang="en-GB" dirty="0"/>
              <a:t>Are they all managing to guess what the teacher hopes they will say?</a:t>
            </a:r>
          </a:p>
          <a:p>
            <a:endParaRPr lang="en-GB" dirty="0"/>
          </a:p>
          <a:p>
            <a:r>
              <a:rPr lang="en-GB" dirty="0"/>
              <a:t>How are the differences managed?</a:t>
            </a:r>
          </a:p>
        </p:txBody>
      </p:sp>
    </p:spTree>
    <p:extLst>
      <p:ext uri="{BB962C8B-B14F-4D97-AF65-F5344CB8AC3E}">
        <p14:creationId xmlns:p14="http://schemas.microsoft.com/office/powerpoint/2010/main" val="415273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865A6F7-2F8D-73F4-22E1-21CBF106B05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085" y="242887"/>
            <a:ext cx="9772650" cy="637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487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6C90656-6409-3C38-C132-F5F8046B394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4067" y="497840"/>
            <a:ext cx="9953625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807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50FB9B4-4879-06A0-B47D-7772F8EF459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607" y="-81280"/>
            <a:ext cx="112883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860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819293F-6255-F488-AAF4-798A0E1ABC6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22107" y="512911"/>
            <a:ext cx="9496425" cy="638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693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</TotalTime>
  <Words>1533</Words>
  <Application>Microsoft Office PowerPoint</Application>
  <PresentationFormat>Widescreen</PresentationFormat>
  <Paragraphs>315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Cambria Math</vt:lpstr>
      <vt:lpstr>Office Theme</vt:lpstr>
      <vt:lpstr>Equitable classrooms that recognise similarity and difference </vt:lpstr>
      <vt:lpstr>Task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These diagrams can be used to make conjectures about:</vt:lpstr>
      <vt:lpstr>What gets in the way of learning?</vt:lpstr>
      <vt:lpstr>PowerPoint Presentation</vt:lpstr>
      <vt:lpstr>Task 2</vt:lpstr>
      <vt:lpstr>PowerPoint Presentation</vt:lpstr>
      <vt:lpstr>PowerPoint Presentation</vt:lpstr>
      <vt:lpstr>What are the common obstacles to mathematics learning?</vt:lpstr>
      <vt:lpstr>Restricted language forms in mathematics</vt:lpstr>
      <vt:lpstr>Equitable v. imperative classrooms</vt:lpstr>
      <vt:lpstr>PowerPoint Presentation</vt:lpstr>
      <vt:lpstr>PowerPoint Presentation</vt:lpstr>
      <vt:lpstr>Task 3: Show, using materials/sketch/diagram: </vt:lpstr>
      <vt:lpstr>PowerPoint Presentation</vt:lpstr>
      <vt:lpstr>PowerPoint Presentation</vt:lpstr>
      <vt:lpstr>PowerPoint Presentation</vt:lpstr>
      <vt:lpstr>PowerPoint Presentation</vt:lpstr>
      <vt:lpstr>How are we all the same as learners?</vt:lpstr>
      <vt:lpstr>How are we different as learners?</vt:lpstr>
      <vt:lpstr>Things to think about …</vt:lpstr>
      <vt:lpstr>Equitable language</vt:lpstr>
      <vt:lpstr>Low threshold; high ceiling????</vt:lpstr>
      <vt:lpstr>Cognitive load?   Or …</vt:lpstr>
      <vt:lpstr>pmtheta.com annewatson1089@gmail.com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Equitable classrooms that recognise similarity and difference</dc:title>
  <dc:creator>Anne Watson</dc:creator>
  <cp:lastModifiedBy>Anne Watson</cp:lastModifiedBy>
  <cp:revision>28</cp:revision>
  <dcterms:created xsi:type="dcterms:W3CDTF">2023-02-23T07:58:58Z</dcterms:created>
  <dcterms:modified xsi:type="dcterms:W3CDTF">2023-07-03T08:17:42Z</dcterms:modified>
</cp:coreProperties>
</file>