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6842C5-6F1D-4851-8F89-F835766FF7E6}" type="datetime1">
              <a:rPr lang="en-GB"/>
              <a:pPr lvl="0"/>
              <a:t>31/10/2015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DF0EB4-2240-427A-9490-33C949400B49}" type="slidenum">
              <a:t>‹#›</a:t>
            </a:fld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C20DAD-FB47-4BED-A117-C9EFE7AB2C67}" type="datetime1">
              <a:rPr lang="en-GB"/>
              <a:pPr lvl="0"/>
              <a:t>31/10/2015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76F43F-C02C-40DC-AF1B-D2D34DEC605B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CAFAB6-AF54-4DE1-99FA-C37D1754DA5A}" type="datetime1">
              <a:rPr lang="en-GB"/>
              <a:pPr lvl="0"/>
              <a:t>31/10/2015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703348-BA63-4BBC-8E38-7B823A679AC3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DA13C2-7CD4-4291-8877-76139F3D5BFF}" type="datetime1">
              <a:rPr lang="en-GB"/>
              <a:pPr lvl="0"/>
              <a:t>31/10/2015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A73703-FEFC-45AE-B9D2-710102BB191A}" type="slidenum">
              <a:t>‹#›</a:t>
            </a:fld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D94AA5-3394-4BE3-BB51-23C9A377F4A3}" type="datetime1">
              <a:rPr lang="en-GB"/>
              <a:pPr lvl="0"/>
              <a:t>31/10/2015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D66C3E-B03E-4547-8098-2FCE5D2917B9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8BFC72-C5D3-43E6-9143-E8B1A3B8411E}" type="datetime1">
              <a:rPr lang="en-GB"/>
              <a:pPr lvl="0"/>
              <a:t>31/10/2015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93F604-76CB-415D-B939-F13CB937D41E}" type="slidenum">
              <a:t>‹#›</a:t>
            </a:fld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DF0624-EE92-48BB-AE48-FC9CFFBEF9B2}" type="datetime1">
              <a:rPr lang="en-GB"/>
              <a:pPr lvl="0"/>
              <a:t>31/10/2015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4179D6-A8EB-4D58-BFE9-E565E03B7468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3AD661-FF9F-4ED6-90A0-587281F134B2}" type="datetime1">
              <a:rPr lang="en-GB"/>
              <a:pPr lvl="0"/>
              <a:t>31/10/2015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FE13B9-F54F-4F22-8FA0-7CA01543B5ED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263E4E-10BF-45B6-B2A8-653FEE99C13E}" type="datetime1">
              <a:rPr lang="en-GB"/>
              <a:pPr lvl="0"/>
              <a:t>31/10/2015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1C4707-46B6-4AB7-8C12-E4CB63A071AB}" type="slidenum">
              <a:t>‹#›</a:t>
            </a:fld>
            <a:endParaRPr lang="en-GB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189E62-A3CE-40CE-A8E1-9148221DF207}" type="datetime1">
              <a:rPr lang="en-GB"/>
              <a:pPr lvl="0"/>
              <a:t>31/10/2015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585B28-9406-4E44-AB5B-68AD3C33014B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8D01B2-9FA0-4F4E-9C86-773F9025E41A}" type="datetime1">
              <a:rPr lang="en-GB"/>
              <a:pPr lvl="0"/>
              <a:t>31/10/2015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512C16-46A7-4131-B196-F5C782DEA609}" type="slidenum"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CB0BCDB-B0AD-40BF-B336-EA98B558C8D6}" type="datetime1">
              <a:rPr lang="en-GB"/>
              <a:pPr lvl="0"/>
              <a:t>31/10/2015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E7200AF-9B81-4678-9745-3491A9F75609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GB"/>
              <a:t>Embedding enrichment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GB"/>
              <a:t>Anne Watson</a:t>
            </a:r>
          </a:p>
          <a:p>
            <a:pPr lvl="0"/>
            <a:r>
              <a:rPr lang="en-GB"/>
              <a:t>NRich</a:t>
            </a:r>
          </a:p>
          <a:p>
            <a:pPr lvl="0"/>
            <a:r>
              <a:rPr lang="en-GB"/>
              <a:t>July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27586" y="836712"/>
            <a:ext cx="6552728" cy="1152125"/>
            <a:chOff x="827586" y="836712"/>
            <a:chExt cx="6552728" cy="1152125"/>
          </a:xfrm>
        </p:grpSpPr>
        <p:sp>
          <p:nvSpPr>
            <p:cNvPr id="3" name="Rectangle 2"/>
            <p:cNvSpPr/>
            <p:nvPr/>
          </p:nvSpPr>
          <p:spPr>
            <a:xfrm>
              <a:off x="827586" y="1412775"/>
              <a:ext cx="5904655" cy="576062"/>
            </a:xfrm>
            <a:prstGeom prst="rect">
              <a:avLst/>
            </a:prstGeom>
            <a:solidFill>
              <a:srgbClr val="376092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827586" y="836712"/>
              <a:ext cx="3276368" cy="576062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03946" y="836712"/>
              <a:ext cx="3276368" cy="576062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6" name="Down Arrow 5"/>
          <p:cNvSpPr/>
          <p:nvPr/>
        </p:nvSpPr>
        <p:spPr>
          <a:xfrm rot="9035430">
            <a:off x="7132574" y="1679188"/>
            <a:ext cx="432044" cy="864098"/>
          </a:xfrm>
          <a:custGeom>
            <a:avLst>
              <a:gd name="f0" fmla="val 16200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val f7"/>
              <a:gd name="f15" fmla="val f8"/>
              <a:gd name="f16" fmla="pin 0 f1 10800"/>
              <a:gd name="f17" fmla="pin 0 f0 21600"/>
              <a:gd name="f18" fmla="*/ f10 f2 1"/>
              <a:gd name="f19" fmla="*/ f11 f2 1"/>
              <a:gd name="f20" fmla="+- f15 0 f14"/>
              <a:gd name="f21" fmla="val f16"/>
              <a:gd name="f22" fmla="val f17"/>
              <a:gd name="f23" fmla="*/ f16 f12 1"/>
              <a:gd name="f24" fmla="*/ f17 f13 1"/>
              <a:gd name="f25" fmla="*/ f18 1 f4"/>
              <a:gd name="f26" fmla="*/ f19 1 f4"/>
              <a:gd name="f27" fmla="*/ f20 1 21600"/>
              <a:gd name="f28" fmla="+- 21600 0 f21"/>
              <a:gd name="f29" fmla="+- 21600 0 f22"/>
              <a:gd name="f30" fmla="*/ f21 f12 1"/>
              <a:gd name="f31" fmla="*/ f22 f13 1"/>
              <a:gd name="f32" fmla="+- f25 0 f3"/>
              <a:gd name="f33" fmla="+- f26 0 f3"/>
              <a:gd name="f34" fmla="*/ 0 f27 1"/>
              <a:gd name="f35" fmla="*/ 21600 f27 1"/>
              <a:gd name="f36" fmla="*/ f29 f21 1"/>
              <a:gd name="f37" fmla="*/ f28 f12 1"/>
              <a:gd name="f38" fmla="*/ f36 1 10800"/>
              <a:gd name="f39" fmla="*/ f34 1 f27"/>
              <a:gd name="f40" fmla="*/ f35 1 f27"/>
              <a:gd name="f41" fmla="+- f22 f38 0"/>
              <a:gd name="f42" fmla="*/ f39 f13 1"/>
              <a:gd name="f43" fmla="*/ f39 f12 1"/>
              <a:gd name="f44" fmla="*/ f40 f12 1"/>
              <a:gd name="f45" fmla="*/ f41 f13 1"/>
            </a:gdLst>
            <a:ahLst>
              <a:ahXY gdRefX="f1" minX="f7" maxX="f9" gdRefY="f0" minY="f7" maxY="f8">
                <a:pos x="f23" y="f24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3" y="f31"/>
              </a:cxn>
              <a:cxn ang="f33">
                <a:pos x="f44" y="f31"/>
              </a:cxn>
            </a:cxnLst>
            <a:rect l="f30" t="f42" r="f37" b="f45"/>
            <a:pathLst>
              <a:path w="21600" h="21600">
                <a:moveTo>
                  <a:pt x="f21" y="f7"/>
                </a:moveTo>
                <a:lnTo>
                  <a:pt x="f21" y="f22"/>
                </a:lnTo>
                <a:lnTo>
                  <a:pt x="f7" y="f22"/>
                </a:lnTo>
                <a:lnTo>
                  <a:pt x="f9" y="f8"/>
                </a:lnTo>
                <a:lnTo>
                  <a:pt x="f8" y="f22"/>
                </a:lnTo>
                <a:lnTo>
                  <a:pt x="f28" y="f22"/>
                </a:lnTo>
                <a:lnTo>
                  <a:pt x="f28" y="f7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32242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84170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36098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8027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39955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1883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43811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95739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99595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47667" y="2924946"/>
            <a:ext cx="648071" cy="576062"/>
          </a:xfrm>
          <a:prstGeom prst="rect">
            <a:avLst/>
          </a:prstGeom>
          <a:solidFill>
            <a:srgbClr val="92D05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 19"/>
          <p:cNvSpPr/>
          <p:nvPr/>
        </p:nvSpPr>
        <p:spPr>
          <a:xfrm>
            <a:off x="899595" y="4077071"/>
            <a:ext cx="3716469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yellow is 10?</a:t>
            </a:r>
          </a:p>
        </p:txBody>
      </p:sp>
      <p:sp>
        <p:nvSpPr>
          <p:cNvPr id="18" name="Rectangle 20"/>
          <p:cNvSpPr/>
          <p:nvPr/>
        </p:nvSpPr>
        <p:spPr>
          <a:xfrm>
            <a:off x="971595" y="5373215"/>
            <a:ext cx="3338794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blue is 27?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67541" y="1124739"/>
            <a:ext cx="4038603" cy="5577483"/>
          </a:xfrm>
          <a:solidFill>
            <a:srgbClr val="F2DCDB"/>
          </a:solidFill>
          <a:ln w="9528">
            <a:solidFill>
              <a:srgbClr val="F2DCDB"/>
            </a:solidFill>
            <a:prstDash val="solid"/>
          </a:ln>
        </p:spPr>
        <p:txBody>
          <a:bodyPr/>
          <a:lstStyle/>
          <a:p>
            <a:pPr lvl="0">
              <a:spcBef>
                <a:spcPts val="800"/>
              </a:spcBef>
            </a:pPr>
            <a:r>
              <a:rPr lang="en-GB" sz="3200" b="1"/>
              <a:t>Measuring</a:t>
            </a:r>
          </a:p>
          <a:p>
            <a:pPr lvl="0">
              <a:spcBef>
                <a:spcPts val="800"/>
              </a:spcBef>
            </a:pPr>
            <a:r>
              <a:rPr lang="en-GB" sz="3200" b="1"/>
              <a:t>Ratio</a:t>
            </a:r>
          </a:p>
          <a:p>
            <a:pPr lvl="0">
              <a:spcBef>
                <a:spcPts val="800"/>
              </a:spcBef>
            </a:pPr>
            <a:r>
              <a:rPr lang="en-GB" sz="3200" b="1"/>
              <a:t>Factors</a:t>
            </a:r>
          </a:p>
          <a:p>
            <a:pPr lvl="0">
              <a:spcBef>
                <a:spcPts val="800"/>
              </a:spcBef>
            </a:pPr>
            <a:r>
              <a:rPr lang="en-GB" sz="3200" b="1"/>
              <a:t>Highest/any common factor</a:t>
            </a:r>
          </a:p>
          <a:p>
            <a:pPr lvl="0">
              <a:spcBef>
                <a:spcPts val="800"/>
              </a:spcBef>
            </a:pPr>
            <a:r>
              <a:rPr lang="en-GB" sz="3200" b="1"/>
              <a:t>Remainders</a:t>
            </a:r>
          </a:p>
          <a:p>
            <a:pPr lvl="0">
              <a:spcBef>
                <a:spcPts val="800"/>
              </a:spcBef>
            </a:pPr>
            <a:r>
              <a:rPr lang="en-GB" sz="3200" b="1"/>
              <a:t>Division as a fraction</a:t>
            </a:r>
          </a:p>
          <a:p>
            <a:pPr lvl="0">
              <a:spcBef>
                <a:spcPts val="800"/>
              </a:spcBef>
            </a:pPr>
            <a:r>
              <a:rPr lang="en-GB" sz="3200" b="1"/>
              <a:t>Remainders as fractions  </a:t>
            </a:r>
          </a:p>
        </p:txBody>
      </p:sp>
      <p:sp>
        <p:nvSpPr>
          <p:cNvPr id="4" name="Content Placeholder 6"/>
          <p:cNvSpPr txBox="1">
            <a:spLocks noGrp="1"/>
          </p:cNvSpPr>
          <p:nvPr>
            <p:ph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76196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219700" y="1700213"/>
          <a:ext cx="1655763" cy="1387475"/>
        </p:xfrm>
        <a:graphic>
          <a:graphicData uri="http://schemas.openxmlformats.org/presentationml/2006/ole">
            <p:oleObj spid="_x0000_s1026" r:id="rId4" imgW="469696" imgH="393529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113338" y="3644900"/>
          <a:ext cx="1854200" cy="1368425"/>
        </p:xfrm>
        <a:graphic>
          <a:graphicData uri="http://schemas.openxmlformats.org/presentationml/2006/ole">
            <p:oleObj spid="_x0000_s1027" r:id="rId5" imgW="533169" imgH="393529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14881" y="579557"/>
            <a:ext cx="2123620" cy="925098"/>
            <a:chOff x="914881" y="579557"/>
            <a:chExt cx="2123620" cy="925098"/>
          </a:xfrm>
        </p:grpSpPr>
        <p:sp>
          <p:nvSpPr>
            <p:cNvPr id="3" name="Rectangle 2"/>
            <p:cNvSpPr/>
            <p:nvPr/>
          </p:nvSpPr>
          <p:spPr>
            <a:xfrm rot="2567894">
              <a:off x="914881" y="1013310"/>
              <a:ext cx="1953999" cy="188448"/>
            </a:xfrm>
            <a:prstGeom prst="rect">
              <a:avLst/>
            </a:prstGeom>
            <a:solidFill>
              <a:srgbClr val="8EB4E3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 rot="2567894">
              <a:off x="1158714" y="579557"/>
              <a:ext cx="1084231" cy="188448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 rot="2567894">
              <a:off x="1954270" y="1316207"/>
              <a:ext cx="1084231" cy="188448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6" name="Rectangle 27"/>
          <p:cNvSpPr/>
          <p:nvPr/>
        </p:nvSpPr>
        <p:spPr>
          <a:xfrm rot="13029782">
            <a:off x="7005889" y="6006118"/>
            <a:ext cx="1022500" cy="231187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7" name="Rectangle 28"/>
          <p:cNvSpPr/>
          <p:nvPr/>
        </p:nvSpPr>
        <p:spPr>
          <a:xfrm rot="13059966">
            <a:off x="6211651" y="5355172"/>
            <a:ext cx="1028160" cy="229176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 29"/>
          <p:cNvSpPr/>
          <p:nvPr/>
        </p:nvSpPr>
        <p:spPr>
          <a:xfrm rot="13336670">
            <a:off x="5459051" y="4738420"/>
            <a:ext cx="1000225" cy="174339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Rectangle 30"/>
          <p:cNvSpPr/>
          <p:nvPr/>
        </p:nvSpPr>
        <p:spPr>
          <a:xfrm rot="13468576">
            <a:off x="4721752" y="4064139"/>
            <a:ext cx="1073843" cy="184288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0" name="Rectangle 31"/>
          <p:cNvSpPr/>
          <p:nvPr/>
        </p:nvSpPr>
        <p:spPr>
          <a:xfrm rot="13465138">
            <a:off x="4106123" y="3380351"/>
            <a:ext cx="970297" cy="178454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1" name="Rectangle 32"/>
          <p:cNvSpPr/>
          <p:nvPr/>
        </p:nvSpPr>
        <p:spPr>
          <a:xfrm rot="13415910">
            <a:off x="3320369" y="2645121"/>
            <a:ext cx="1072865" cy="226496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2" name="Rectangle 33"/>
          <p:cNvSpPr/>
          <p:nvPr/>
        </p:nvSpPr>
        <p:spPr>
          <a:xfrm rot="13332510">
            <a:off x="2725243" y="2021756"/>
            <a:ext cx="1017599" cy="228225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Rectangle 34"/>
          <p:cNvSpPr/>
          <p:nvPr/>
        </p:nvSpPr>
        <p:spPr>
          <a:xfrm rot="13419485">
            <a:off x="2348209" y="2288589"/>
            <a:ext cx="1785585" cy="187241"/>
          </a:xfrm>
          <a:prstGeom prst="rect">
            <a:avLst/>
          </a:prstGeom>
          <a:solidFill>
            <a:srgbClr val="8EB4E3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Rectangle 35"/>
          <p:cNvSpPr/>
          <p:nvPr/>
        </p:nvSpPr>
        <p:spPr>
          <a:xfrm rot="13604642">
            <a:off x="3586305" y="3514596"/>
            <a:ext cx="1749100" cy="156435"/>
          </a:xfrm>
          <a:prstGeom prst="rect">
            <a:avLst/>
          </a:prstGeom>
          <a:solidFill>
            <a:srgbClr val="8EB4E3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Rectangle 36"/>
          <p:cNvSpPr/>
          <p:nvPr/>
        </p:nvSpPr>
        <p:spPr>
          <a:xfrm rot="13378301">
            <a:off x="4693801" y="4710332"/>
            <a:ext cx="1922910" cy="144831"/>
          </a:xfrm>
          <a:prstGeom prst="rect">
            <a:avLst/>
          </a:prstGeom>
          <a:solidFill>
            <a:srgbClr val="8EB4E3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Rectangle 37"/>
          <p:cNvSpPr/>
          <p:nvPr/>
        </p:nvSpPr>
        <p:spPr>
          <a:xfrm rot="2428837">
            <a:off x="6114675" y="5904454"/>
            <a:ext cx="1877098" cy="173736"/>
          </a:xfrm>
          <a:prstGeom prst="rect">
            <a:avLst/>
          </a:prstGeom>
          <a:solidFill>
            <a:srgbClr val="8EB4E3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7" name="Rectangle 18"/>
          <p:cNvSpPr/>
          <p:nvPr/>
        </p:nvSpPr>
        <p:spPr>
          <a:xfrm>
            <a:off x="3059829" y="620685"/>
            <a:ext cx="5750295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What if yellow is 5 and blue is 9?</a:t>
            </a:r>
          </a:p>
        </p:txBody>
      </p:sp>
      <p:sp>
        <p:nvSpPr>
          <p:cNvPr id="18" name="Rectangle 19"/>
          <p:cNvSpPr/>
          <p:nvPr/>
        </p:nvSpPr>
        <p:spPr>
          <a:xfrm>
            <a:off x="611559" y="3933053"/>
            <a:ext cx="3725704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What if yellow is 10?</a:t>
            </a:r>
          </a:p>
        </p:txBody>
      </p:sp>
      <p:sp>
        <p:nvSpPr>
          <p:cNvPr id="19" name="Rectangle 20"/>
          <p:cNvSpPr/>
          <p:nvPr/>
        </p:nvSpPr>
        <p:spPr>
          <a:xfrm>
            <a:off x="5580107" y="3717035"/>
            <a:ext cx="3342580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What if blue is 27?</a:t>
            </a:r>
          </a:p>
        </p:txBody>
      </p:sp>
      <p:sp>
        <p:nvSpPr>
          <p:cNvPr id="20" name="Rectangle 21"/>
          <p:cNvSpPr/>
          <p:nvPr/>
        </p:nvSpPr>
        <p:spPr>
          <a:xfrm>
            <a:off x="899595" y="5301206"/>
            <a:ext cx="3517312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What if yellow is 1?</a:t>
            </a:r>
          </a:p>
        </p:txBody>
      </p:sp>
      <p:sp>
        <p:nvSpPr>
          <p:cNvPr id="21" name="Rectangle 22"/>
          <p:cNvSpPr/>
          <p:nvPr/>
        </p:nvSpPr>
        <p:spPr>
          <a:xfrm>
            <a:off x="5148062" y="1988838"/>
            <a:ext cx="3134188" cy="584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What if blue is 1?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640"/>
            <a:ext cx="8229600" cy="1143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TextBox 14"/>
          <p:cNvSpPr txBox="1"/>
          <p:nvPr/>
        </p:nvSpPr>
        <p:spPr>
          <a:xfrm>
            <a:off x="1403649" y="2204865"/>
            <a:ext cx="6408709" cy="2554540"/>
          </a:xfrm>
          <a:prstGeom prst="rect">
            <a:avLst/>
          </a:prstGeom>
          <a:solidFill>
            <a:srgbClr val="F2DCDB"/>
          </a:solidFill>
          <a:ln w="9528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Measuring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Ratio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Any common multiple</a:t>
            </a:r>
            <a:endParaRPr lang="en-GB" sz="32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Lowest common multiple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Scaling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Enrichment through rich images as resources</a:t>
            </a:r>
          </a:p>
          <a:p>
            <a:pPr lvl="0"/>
            <a:r>
              <a:rPr lang="en-GB">
                <a:solidFill>
                  <a:srgbClr val="FF0000"/>
                </a:solidFill>
              </a:rPr>
              <a:t>Enrichment through richly-connected entry to ideas</a:t>
            </a:r>
          </a:p>
          <a:p>
            <a:pPr lvl="0"/>
            <a:r>
              <a:rPr lang="en-GB"/>
              <a:t>Enrichment through changes in questioning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772" y="548640"/>
            <a:ext cx="6455664" cy="58094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3"/>
          <p:cNvCxnSpPr/>
          <p:nvPr/>
        </p:nvCxnSpPr>
        <p:spPr>
          <a:xfrm>
            <a:off x="755577" y="2060847"/>
            <a:ext cx="5184575" cy="4536503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772" y="548640"/>
            <a:ext cx="6455664" cy="58094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3"/>
          <p:cNvCxnSpPr/>
          <p:nvPr/>
        </p:nvCxnSpPr>
        <p:spPr>
          <a:xfrm>
            <a:off x="755577" y="2060847"/>
            <a:ext cx="5184575" cy="4536503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4" name="Straight Connector 4"/>
          <p:cNvCxnSpPr/>
          <p:nvPr/>
        </p:nvCxnSpPr>
        <p:spPr>
          <a:xfrm>
            <a:off x="611559" y="2564901"/>
            <a:ext cx="5184575" cy="4536503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sp>
        <p:nvSpPr>
          <p:cNvPr id="5" name="TextBox 5"/>
          <p:cNvSpPr txBox="1"/>
          <p:nvPr/>
        </p:nvSpPr>
        <p:spPr>
          <a:xfrm>
            <a:off x="1043604" y="3573018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43604" y="4149080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1043604" y="4725143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043604" y="537321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292080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644009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923928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203847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555775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835694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043604" y="6093296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43604" y="1628802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7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43604" y="2276874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43604" y="2924946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772" y="548640"/>
            <a:ext cx="6455664" cy="58094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4"/>
          <p:cNvCxnSpPr/>
          <p:nvPr/>
        </p:nvCxnSpPr>
        <p:spPr>
          <a:xfrm>
            <a:off x="611559" y="2564901"/>
            <a:ext cx="5184575" cy="4536503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sp>
        <p:nvSpPr>
          <p:cNvPr id="4" name="TextBox 5"/>
          <p:cNvSpPr txBox="1"/>
          <p:nvPr/>
        </p:nvSpPr>
        <p:spPr>
          <a:xfrm>
            <a:off x="1043604" y="3573018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1043604" y="4149080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6" name="TextBox 7"/>
          <p:cNvSpPr txBox="1"/>
          <p:nvPr/>
        </p:nvSpPr>
        <p:spPr>
          <a:xfrm>
            <a:off x="1043604" y="4725143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1043604" y="537321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5292080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4644009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  <p:sp>
        <p:nvSpPr>
          <p:cNvPr id="10" name="TextBox 11"/>
          <p:cNvSpPr txBox="1"/>
          <p:nvPr/>
        </p:nvSpPr>
        <p:spPr>
          <a:xfrm>
            <a:off x="3923928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11" name="TextBox 12"/>
          <p:cNvSpPr txBox="1"/>
          <p:nvPr/>
        </p:nvSpPr>
        <p:spPr>
          <a:xfrm>
            <a:off x="3203847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12" name="TextBox 13"/>
          <p:cNvSpPr txBox="1"/>
          <p:nvPr/>
        </p:nvSpPr>
        <p:spPr>
          <a:xfrm>
            <a:off x="2555775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13" name="TextBox 14"/>
          <p:cNvSpPr txBox="1"/>
          <p:nvPr/>
        </p:nvSpPr>
        <p:spPr>
          <a:xfrm>
            <a:off x="1835694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14" name="TextBox 15"/>
          <p:cNvSpPr txBox="1"/>
          <p:nvPr/>
        </p:nvSpPr>
        <p:spPr>
          <a:xfrm>
            <a:off x="1043604" y="6093296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</a:t>
            </a:r>
          </a:p>
        </p:txBody>
      </p:sp>
      <p:sp>
        <p:nvSpPr>
          <p:cNvPr id="15" name="TextBox 16"/>
          <p:cNvSpPr txBox="1"/>
          <p:nvPr/>
        </p:nvSpPr>
        <p:spPr>
          <a:xfrm>
            <a:off x="1043604" y="1628802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7</a:t>
            </a:r>
          </a:p>
        </p:txBody>
      </p:sp>
      <p:sp>
        <p:nvSpPr>
          <p:cNvPr id="16" name="TextBox 17"/>
          <p:cNvSpPr txBox="1"/>
          <p:nvPr/>
        </p:nvSpPr>
        <p:spPr>
          <a:xfrm>
            <a:off x="1043604" y="2276874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17" name="TextBox 18"/>
          <p:cNvSpPr txBox="1"/>
          <p:nvPr/>
        </p:nvSpPr>
        <p:spPr>
          <a:xfrm>
            <a:off x="1043604" y="2924946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772" y="548640"/>
            <a:ext cx="6455664" cy="58094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6"/>
          <p:cNvCxnSpPr/>
          <p:nvPr/>
        </p:nvCxnSpPr>
        <p:spPr>
          <a:xfrm>
            <a:off x="2123730" y="908721"/>
            <a:ext cx="144009" cy="1224135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4" name="Straight Connector 8"/>
          <p:cNvCxnSpPr/>
          <p:nvPr/>
        </p:nvCxnSpPr>
        <p:spPr>
          <a:xfrm>
            <a:off x="2267739" y="2132856"/>
            <a:ext cx="792090" cy="1872206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5" name="Straight Connector 10"/>
          <p:cNvCxnSpPr/>
          <p:nvPr/>
        </p:nvCxnSpPr>
        <p:spPr>
          <a:xfrm>
            <a:off x="3059829" y="3933053"/>
            <a:ext cx="648072" cy="792090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6" name="Straight Connector 12"/>
          <p:cNvCxnSpPr/>
          <p:nvPr/>
        </p:nvCxnSpPr>
        <p:spPr>
          <a:xfrm>
            <a:off x="3779910" y="4725143"/>
            <a:ext cx="2088233" cy="648072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7" name="Straight Connector 14"/>
          <p:cNvCxnSpPr/>
          <p:nvPr/>
        </p:nvCxnSpPr>
        <p:spPr>
          <a:xfrm>
            <a:off x="5940152" y="5373215"/>
            <a:ext cx="2016225" cy="72009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772" y="548640"/>
            <a:ext cx="6455664" cy="58094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Connector 6"/>
          <p:cNvCxnSpPr/>
          <p:nvPr/>
        </p:nvCxnSpPr>
        <p:spPr>
          <a:xfrm>
            <a:off x="2123730" y="908721"/>
            <a:ext cx="144009" cy="1224135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4" name="Straight Connector 8"/>
          <p:cNvCxnSpPr/>
          <p:nvPr/>
        </p:nvCxnSpPr>
        <p:spPr>
          <a:xfrm>
            <a:off x="2267739" y="2132856"/>
            <a:ext cx="792090" cy="1872206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5" name="Straight Connector 10"/>
          <p:cNvCxnSpPr/>
          <p:nvPr/>
        </p:nvCxnSpPr>
        <p:spPr>
          <a:xfrm>
            <a:off x="3059829" y="3933053"/>
            <a:ext cx="648072" cy="792090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6" name="Straight Connector 12"/>
          <p:cNvCxnSpPr/>
          <p:nvPr/>
        </p:nvCxnSpPr>
        <p:spPr>
          <a:xfrm>
            <a:off x="3779910" y="4725143"/>
            <a:ext cx="2088233" cy="648072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  <p:cxnSp>
        <p:nvCxnSpPr>
          <p:cNvPr id="7" name="Straight Connector 14"/>
          <p:cNvCxnSpPr/>
          <p:nvPr/>
        </p:nvCxnSpPr>
        <p:spPr>
          <a:xfrm>
            <a:off x="5940152" y="5373215"/>
            <a:ext cx="2016225" cy="72009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It’s not just methods ...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95532" y="1412775"/>
            <a:ext cx="8229600" cy="4525959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GB" sz="2700"/>
              <a:t>Understanding: instrumental and relational (Skemp)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GB" sz="2700"/>
              <a:t>Understanding: procedural and conceptual (Hiebert)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GB" sz="2700"/>
              <a:t>Understanding: how to use procedures; when to use procedures; meaning of concepts (Watson)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GB" sz="2700"/>
              <a:t>Proficiency: concepts, fluency, strategy, reasoning, productive disposition (Kilpatrick)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GB" sz="2700"/>
              <a:t>Curriculum aims: problem-solving through: skills, concepts, processes, metacognition, attitudes (Singapore)</a:t>
            </a:r>
          </a:p>
          <a:p>
            <a:pPr lvl="0">
              <a:lnSpc>
                <a:spcPct val="80000"/>
              </a:lnSpc>
              <a:spcBef>
                <a:spcPts val="600"/>
              </a:spcBef>
            </a:pPr>
            <a:r>
              <a:rPr lang="en-GB" sz="2700"/>
              <a:t>Curriculum aims: fluency (recall, selection &amp; use of methods), reasoning, problem-solving (new NC)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5772" y="548640"/>
            <a:ext cx="6455664" cy="58094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5"/>
          <p:cNvSpPr txBox="1"/>
          <p:nvPr/>
        </p:nvSpPr>
        <p:spPr>
          <a:xfrm>
            <a:off x="1043604" y="3573018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4" name="TextBox 6"/>
          <p:cNvSpPr txBox="1"/>
          <p:nvPr/>
        </p:nvSpPr>
        <p:spPr>
          <a:xfrm>
            <a:off x="1043604" y="4149080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5" name="TextBox 7"/>
          <p:cNvSpPr txBox="1"/>
          <p:nvPr/>
        </p:nvSpPr>
        <p:spPr>
          <a:xfrm>
            <a:off x="1043604" y="4725143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6" name="TextBox 8"/>
          <p:cNvSpPr txBox="1"/>
          <p:nvPr/>
        </p:nvSpPr>
        <p:spPr>
          <a:xfrm>
            <a:off x="1043604" y="537321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7" name="TextBox 9"/>
          <p:cNvSpPr txBox="1"/>
          <p:nvPr/>
        </p:nvSpPr>
        <p:spPr>
          <a:xfrm>
            <a:off x="5292080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8" name="TextBox 10"/>
          <p:cNvSpPr txBox="1"/>
          <p:nvPr/>
        </p:nvSpPr>
        <p:spPr>
          <a:xfrm>
            <a:off x="4644009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  <p:sp>
        <p:nvSpPr>
          <p:cNvPr id="9" name="TextBox 11"/>
          <p:cNvSpPr txBox="1"/>
          <p:nvPr/>
        </p:nvSpPr>
        <p:spPr>
          <a:xfrm>
            <a:off x="3923928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4</a:t>
            </a:r>
          </a:p>
        </p:txBody>
      </p:sp>
      <p:sp>
        <p:nvSpPr>
          <p:cNvPr id="10" name="TextBox 12"/>
          <p:cNvSpPr txBox="1"/>
          <p:nvPr/>
        </p:nvSpPr>
        <p:spPr>
          <a:xfrm>
            <a:off x="3203847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3</a:t>
            </a:r>
          </a:p>
        </p:txBody>
      </p:sp>
      <p:sp>
        <p:nvSpPr>
          <p:cNvPr id="11" name="TextBox 13"/>
          <p:cNvSpPr txBox="1"/>
          <p:nvPr/>
        </p:nvSpPr>
        <p:spPr>
          <a:xfrm>
            <a:off x="2555775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2</a:t>
            </a:r>
          </a:p>
        </p:txBody>
      </p:sp>
      <p:sp>
        <p:nvSpPr>
          <p:cNvPr id="12" name="TextBox 14"/>
          <p:cNvSpPr txBox="1"/>
          <p:nvPr/>
        </p:nvSpPr>
        <p:spPr>
          <a:xfrm>
            <a:off x="1835694" y="6165305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1</a:t>
            </a:r>
          </a:p>
        </p:txBody>
      </p:sp>
      <p:sp>
        <p:nvSpPr>
          <p:cNvPr id="13" name="TextBox 15"/>
          <p:cNvSpPr txBox="1"/>
          <p:nvPr/>
        </p:nvSpPr>
        <p:spPr>
          <a:xfrm>
            <a:off x="1043604" y="6093296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</a:t>
            </a:r>
          </a:p>
        </p:txBody>
      </p:sp>
      <p:sp>
        <p:nvSpPr>
          <p:cNvPr id="14" name="TextBox 16"/>
          <p:cNvSpPr txBox="1"/>
          <p:nvPr/>
        </p:nvSpPr>
        <p:spPr>
          <a:xfrm>
            <a:off x="1043604" y="1628802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7</a:t>
            </a:r>
          </a:p>
        </p:txBody>
      </p:sp>
      <p:sp>
        <p:nvSpPr>
          <p:cNvPr id="15" name="TextBox 17"/>
          <p:cNvSpPr txBox="1"/>
          <p:nvPr/>
        </p:nvSpPr>
        <p:spPr>
          <a:xfrm>
            <a:off x="1043604" y="2276874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6</a:t>
            </a:r>
          </a:p>
        </p:txBody>
      </p:sp>
      <p:sp>
        <p:nvSpPr>
          <p:cNvPr id="16" name="TextBox 18"/>
          <p:cNvSpPr txBox="1"/>
          <p:nvPr/>
        </p:nvSpPr>
        <p:spPr>
          <a:xfrm>
            <a:off x="1043604" y="2924946"/>
            <a:ext cx="43204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5</a:t>
            </a:r>
          </a:p>
        </p:txBody>
      </p:sp>
      <p:sp>
        <p:nvSpPr>
          <p:cNvPr id="17" name="Oval 19"/>
          <p:cNvSpPr/>
          <p:nvPr/>
        </p:nvSpPr>
        <p:spPr>
          <a:xfrm>
            <a:off x="1979712" y="2420892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8" name="Oval 20"/>
          <p:cNvSpPr/>
          <p:nvPr/>
        </p:nvSpPr>
        <p:spPr>
          <a:xfrm>
            <a:off x="1691676" y="188640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Oval 21"/>
          <p:cNvSpPr/>
          <p:nvPr/>
        </p:nvSpPr>
        <p:spPr>
          <a:xfrm>
            <a:off x="1835694" y="1124739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0" name="Oval 22"/>
          <p:cNvSpPr/>
          <p:nvPr/>
        </p:nvSpPr>
        <p:spPr>
          <a:xfrm>
            <a:off x="2699793" y="4293098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1" name="Oval 23"/>
          <p:cNvSpPr/>
          <p:nvPr/>
        </p:nvSpPr>
        <p:spPr>
          <a:xfrm>
            <a:off x="3347865" y="4941170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2" name="Oval 24"/>
          <p:cNvSpPr/>
          <p:nvPr/>
        </p:nvSpPr>
        <p:spPr>
          <a:xfrm>
            <a:off x="5436098" y="5589242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3" name="Oval 25"/>
          <p:cNvSpPr/>
          <p:nvPr/>
        </p:nvSpPr>
        <p:spPr>
          <a:xfrm>
            <a:off x="2339748" y="3645026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Oval 26"/>
          <p:cNvSpPr/>
          <p:nvPr/>
        </p:nvSpPr>
        <p:spPr>
          <a:xfrm>
            <a:off x="8748467" y="5877269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5" name="Oval 27"/>
          <p:cNvSpPr/>
          <p:nvPr/>
        </p:nvSpPr>
        <p:spPr>
          <a:xfrm>
            <a:off x="6876260" y="5733260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6" name="Oval 28"/>
          <p:cNvSpPr/>
          <p:nvPr/>
        </p:nvSpPr>
        <p:spPr>
          <a:xfrm>
            <a:off x="2123730" y="3068964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7" name="Oval 29"/>
          <p:cNvSpPr/>
          <p:nvPr/>
        </p:nvSpPr>
        <p:spPr>
          <a:xfrm>
            <a:off x="4788027" y="5445224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8" name="Oval 30"/>
          <p:cNvSpPr/>
          <p:nvPr/>
        </p:nvSpPr>
        <p:spPr>
          <a:xfrm>
            <a:off x="4067946" y="5229197"/>
            <a:ext cx="144018" cy="2160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1 0"/>
              <a:gd name="f15" fmla="*/ f9 f0 1"/>
              <a:gd name="f16" fmla="*/ f10 f0 1"/>
              <a:gd name="f17" fmla="?: f11 f4 1"/>
              <a:gd name="f18" fmla="?: f12 f5 1"/>
              <a:gd name="f19" fmla="?: f13 f6 1"/>
              <a:gd name="f20" fmla="+- f14 0 f1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1 0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0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0 1"/>
              <a:gd name="f47" fmla="*/ f42 f30 1"/>
              <a:gd name="f48" fmla="*/ f41 f30 1"/>
              <a:gd name="f49" fmla="*/ f46 1 f8"/>
              <a:gd name="f50" fmla="*/ f44 f30 1"/>
              <a:gd name="f51" fmla="+- f49 0 f1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0" swAng="f1"/>
                <a:arcTo wR="f47" hR="f48" stAng="f2" swAng="f1"/>
                <a:arcTo wR="f47" hR="f48" stAng="f7" swAng="f1"/>
                <a:arcTo wR="f47" hR="f48" stAng="f1" swAng="f1"/>
                <a:close/>
              </a:path>
            </a:pathLst>
          </a:custGeom>
          <a:solidFill>
            <a:srgbClr val="FF00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29" name="Straight Connector 32"/>
          <p:cNvCxnSpPr/>
          <p:nvPr/>
        </p:nvCxnSpPr>
        <p:spPr>
          <a:xfrm>
            <a:off x="683568" y="2564901"/>
            <a:ext cx="4536503" cy="4032449"/>
          </a:xfrm>
          <a:prstGeom prst="straightConnector1">
            <a:avLst/>
          </a:prstGeom>
          <a:noFill/>
          <a:ln w="38103">
            <a:solidFill>
              <a:srgbClr val="4A7EBB"/>
            </a:solidFill>
            <a:prstDash val="soli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nne Watson\AppData\Local\Temp\geogebr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99595" y="764703"/>
            <a:ext cx="6768754" cy="52565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Enrichment through rich images as resources</a:t>
            </a:r>
          </a:p>
          <a:p>
            <a:pPr lvl="0"/>
            <a:r>
              <a:rPr lang="en-GB"/>
              <a:t>Enrichment through richly-connected entry to ideas</a:t>
            </a:r>
          </a:p>
          <a:p>
            <a:pPr lvl="0"/>
            <a:r>
              <a:rPr lang="en-GB">
                <a:solidFill>
                  <a:srgbClr val="FF0000"/>
                </a:solidFill>
              </a:rPr>
              <a:t>Enrichment through changes in questioning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 descr="res://C:\Program%20Files\Nuance\NaturallySpeaking11\Program\web_ie.dll/ARROW.GIF"/>
          <p:cNvSpPr/>
          <p:nvPr/>
        </p:nvSpPr>
        <p:spPr>
          <a:xfrm>
            <a:off x="0" y="0"/>
            <a:ext cx="304796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4" descr="http://motivate.maths.org/conferences/conf80/Images/100squar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475658" y="476667"/>
            <a:ext cx="5400601" cy="540060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utoShape 2" descr="res://C:\Program%20Files\Nuance\NaturallySpeaking11\Program\web_ie.dll/QMARK.GIF"/>
          <p:cNvSpPr/>
          <p:nvPr/>
        </p:nvSpPr>
        <p:spPr>
          <a:xfrm>
            <a:off x="63495" y="-144466"/>
            <a:ext cx="304796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627784" y="1628802"/>
            <a:ext cx="1512161" cy="936107"/>
            <a:chOff x="2627784" y="1628802"/>
            <a:chExt cx="1512161" cy="936107"/>
          </a:xfrm>
        </p:grpSpPr>
        <p:sp>
          <p:nvSpPr>
            <p:cNvPr id="6" name="Rectangle 5"/>
            <p:cNvSpPr/>
            <p:nvPr/>
          </p:nvSpPr>
          <p:spPr>
            <a:xfrm>
              <a:off x="2627784" y="1628802"/>
              <a:ext cx="504053" cy="468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35892" y="2096856"/>
              <a:ext cx="504053" cy="468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131838" y="2096856"/>
              <a:ext cx="504053" cy="468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131838" y="1628802"/>
              <a:ext cx="504053" cy="468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827586" y="6021287"/>
            <a:ext cx="6552727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Generalise for 100 number grid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7100" y="1847088"/>
            <a:ext cx="3669788" cy="31638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357557" y="2786057"/>
            <a:ext cx="1500192" cy="928701"/>
            <a:chOff x="3357557" y="2786057"/>
            <a:chExt cx="1500192" cy="928701"/>
          </a:xfrm>
        </p:grpSpPr>
        <p:sp>
          <p:nvSpPr>
            <p:cNvPr id="5" name="Rectangle 4"/>
            <p:cNvSpPr/>
            <p:nvPr/>
          </p:nvSpPr>
          <p:spPr>
            <a:xfrm>
              <a:off x="3357557" y="2786057"/>
              <a:ext cx="500067" cy="46435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357682" y="3250408"/>
              <a:ext cx="500067" cy="46435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857615" y="3250408"/>
              <a:ext cx="500067" cy="46435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857615" y="2786057"/>
              <a:ext cx="500067" cy="46435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99595" y="5445224"/>
            <a:ext cx="6552727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Generalise for an unfriendly number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1068" y="1341123"/>
            <a:ext cx="4181852" cy="41757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4071932" y="2928932"/>
            <a:ext cx="1512170" cy="1008107"/>
            <a:chOff x="4071932" y="2928932"/>
            <a:chExt cx="1512170" cy="1008107"/>
          </a:xfrm>
        </p:grpSpPr>
        <p:sp>
          <p:nvSpPr>
            <p:cNvPr id="4" name="Rectangle 3"/>
            <p:cNvSpPr/>
            <p:nvPr/>
          </p:nvSpPr>
          <p:spPr>
            <a:xfrm>
              <a:off x="4071932" y="2928932"/>
              <a:ext cx="504053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080049" y="3432986"/>
              <a:ext cx="504053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5986" y="3432986"/>
              <a:ext cx="504053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5986" y="2928932"/>
              <a:ext cx="504053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99595" y="5661251"/>
            <a:ext cx="6552727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Generalise for any number: variables and parameters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28597" y="1500173"/>
            <a:ext cx="8229600" cy="1143000"/>
          </a:xfrm>
        </p:spPr>
        <p:txBody>
          <a:bodyPr/>
          <a:lstStyle/>
          <a:p>
            <a:pPr lvl="0"/>
            <a:r>
              <a:rPr lang="en-GB" sz="4000"/>
              <a:t>What new kinds of question can be asked and why?</a:t>
            </a:r>
            <a:endParaRPr lang="en-US" sz="4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New question-types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On an 9-by-9 grid my tetramino covers 8 and 18.  Guess my tetramino.</a:t>
            </a:r>
          </a:p>
          <a:p>
            <a:pPr lvl="0"/>
            <a:r>
              <a:rPr lang="en-GB"/>
              <a:t>What tetramino, on what grid, would cover the numbers 25 and 32?</a:t>
            </a:r>
          </a:p>
          <a:p>
            <a:pPr lvl="0"/>
            <a:r>
              <a:rPr lang="en-GB"/>
              <a:t>What tetramino, on what grid, could cover cells (m-1) and (m+7)?</a:t>
            </a:r>
          </a:p>
          <a:p>
            <a:pPr lvl="1">
              <a:buNone/>
            </a:pPr>
            <a:endParaRPr lang="en-GB"/>
          </a:p>
          <a:p>
            <a:pPr lvl="1">
              <a:buNone/>
            </a:pPr>
            <a:endParaRPr lang="en-GB"/>
          </a:p>
          <a:p>
            <a:pPr lvl="1">
              <a:buNone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nodehillmaths.typepad.com/photos/uncategorized/2007/03/14/wpe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979712" y="991045"/>
            <a:ext cx="5400601" cy="53302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411757" y="980730"/>
            <a:ext cx="4752529" cy="216027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7703" y="1340766"/>
            <a:ext cx="288036" cy="4968547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11964" y="3284982"/>
            <a:ext cx="1584169" cy="1008106"/>
            <a:chOff x="4211964" y="3284982"/>
            <a:chExt cx="1584169" cy="1008106"/>
          </a:xfrm>
        </p:grpSpPr>
        <p:sp>
          <p:nvSpPr>
            <p:cNvPr id="6" name="Rectangle 5"/>
            <p:cNvSpPr/>
            <p:nvPr/>
          </p:nvSpPr>
          <p:spPr>
            <a:xfrm>
              <a:off x="4211964" y="3284982"/>
              <a:ext cx="528056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268077" y="3789035"/>
              <a:ext cx="528056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40021" y="3789035"/>
              <a:ext cx="528056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740021" y="3284982"/>
              <a:ext cx="528056" cy="504053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3568" y="476667"/>
            <a:ext cx="6552727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Generalise for a times table grid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0030" y="1785923"/>
            <a:ext cx="8229600" cy="1143000"/>
          </a:xfrm>
        </p:spPr>
        <p:txBody>
          <a:bodyPr/>
          <a:lstStyle/>
          <a:p>
            <a:pPr lvl="0"/>
            <a:r>
              <a:rPr lang="en-GB" sz="4000"/>
              <a:t>What new kinds of question can be asked and why?</a:t>
            </a:r>
            <a:endParaRPr lang="en-US" sz="40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Jenni Piggott:</a:t>
            </a:r>
          </a:p>
          <a:p>
            <a:pPr lvl="1"/>
            <a:r>
              <a:rPr lang="en-GB"/>
              <a:t>Problem solving</a:t>
            </a:r>
          </a:p>
          <a:p>
            <a:pPr lvl="1"/>
            <a:r>
              <a:rPr lang="en-GB"/>
              <a:t>Mathematical thinking</a:t>
            </a:r>
          </a:p>
          <a:p>
            <a:pPr lvl="1"/>
            <a:r>
              <a:rPr lang="en-GB"/>
              <a:t>Enrichment</a:t>
            </a:r>
          </a:p>
          <a:p>
            <a:pPr lvl="0">
              <a:buNone/>
            </a:pPr>
            <a:endParaRPr lang="en-GB"/>
          </a:p>
          <a:p>
            <a:pPr lvl="0"/>
            <a:endParaRPr lang="en-GB"/>
          </a:p>
          <a:p>
            <a:pPr lvl="0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New question-types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What is the smallest ‘omino’ that will cover cells (n + 1, m – 11) and (n -3, m + 1)?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" y="286508"/>
            <a:ext cx="7504179" cy="614476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4067946" y="2924946"/>
            <a:ext cx="2232241" cy="1512160"/>
            <a:chOff x="4067946" y="2924946"/>
            <a:chExt cx="2232241" cy="1512160"/>
          </a:xfrm>
        </p:grpSpPr>
        <p:sp>
          <p:nvSpPr>
            <p:cNvPr id="4" name="Rectangle 3"/>
            <p:cNvSpPr/>
            <p:nvPr/>
          </p:nvSpPr>
          <p:spPr>
            <a:xfrm>
              <a:off x="4067946" y="2924946"/>
              <a:ext cx="744083" cy="75608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556104" y="3681026"/>
              <a:ext cx="744083" cy="75608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12029" y="3681026"/>
              <a:ext cx="744083" cy="75608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12029" y="2924946"/>
              <a:ext cx="744083" cy="756080"/>
            </a:xfrm>
            <a:prstGeom prst="rect">
              <a:avLst/>
            </a:prstGeom>
            <a:solidFill>
              <a:srgbClr val="4F81BD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Enrichment through extra activities, non-curriculum</a:t>
            </a:r>
          </a:p>
          <a:p>
            <a:pPr lvl="0"/>
            <a:r>
              <a:rPr lang="en-GB"/>
              <a:t>Enrichment through rich images as resources</a:t>
            </a:r>
          </a:p>
          <a:p>
            <a:pPr lvl="0"/>
            <a:r>
              <a:rPr lang="en-GB"/>
              <a:t>Enrichment through richly-connected entry to ideas</a:t>
            </a:r>
          </a:p>
          <a:p>
            <a:pPr lvl="0"/>
            <a:r>
              <a:rPr lang="en-GB"/>
              <a:t>Enrichment through changes in questioning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Finally: expectations of rich activity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GB"/>
          </a:p>
          <a:p>
            <a:pPr lvl="0">
              <a:buNone/>
            </a:pPr>
            <a:r>
              <a:rPr lang="en-GB"/>
              <a:t>Write down as many things as you can about the number 143</a:t>
            </a:r>
          </a:p>
          <a:p>
            <a:pPr lvl="0">
              <a:buNone/>
            </a:pPr>
            <a:endParaRPr lang="en-GB"/>
          </a:p>
          <a:p>
            <a:pPr lvl="0">
              <a:buNone/>
            </a:pPr>
            <a:r>
              <a:rPr lang="en-GB"/>
              <a:t>Write down as many things as you can about the number 1.43</a:t>
            </a:r>
            <a:endParaRPr lang="en-US"/>
          </a:p>
          <a:p>
            <a:pPr lvl="0">
              <a:buNone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475658" y="2276874"/>
            <a:ext cx="5976664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anne.watson@education.ox.ac.uk</a:t>
            </a:r>
          </a:p>
        </p:txBody>
      </p:sp>
      <p:pic>
        <p:nvPicPr>
          <p:cNvPr id="3" name="Picture 4" descr="OX_logo_600bitplu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092278" y="620685"/>
            <a:ext cx="1152528" cy="1476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55577" y="476667"/>
            <a:ext cx="1701798" cy="1168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Problem solving – three kinds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412775"/>
            <a:ext cx="8686800" cy="5184574"/>
          </a:xfrm>
        </p:spPr>
        <p:txBody>
          <a:bodyPr/>
          <a:lstStyle/>
          <a:p>
            <a:pPr lvl="0">
              <a:spcBef>
                <a:spcPts val="700"/>
              </a:spcBef>
            </a:pPr>
            <a:r>
              <a:rPr lang="en-GB" sz="2800" i="1"/>
              <a:t>Procedural</a:t>
            </a:r>
            <a:r>
              <a:rPr lang="en-GB" sz="2800"/>
              <a:t>: Having been subtracting numbers for three lessons, children are then asked: ‘If I have 13 sweets and eat 8 of them, how many do I have left over?’</a:t>
            </a:r>
          </a:p>
          <a:p>
            <a:pPr lvl="0">
              <a:spcBef>
                <a:spcPts val="700"/>
              </a:spcBef>
            </a:pPr>
            <a:r>
              <a:rPr lang="en-GB" sz="2800" i="1"/>
              <a:t>Application</a:t>
            </a:r>
            <a:r>
              <a:rPr lang="en-GB" sz="2800"/>
              <a:t>: A question has arisen in a discussion about journeys to and from school: ‘Mel and Molly walk home together but Molly has an extra bit to walk after they get to Mel’s house; it takes Mel 13 minutes to walk home and Molly 8 minutes.  For how many minutes is Mel walking on her own?’</a:t>
            </a:r>
          </a:p>
          <a:p>
            <a:pPr lvl="0">
              <a:spcBef>
                <a:spcPts val="700"/>
              </a:spcBef>
            </a:pPr>
            <a:r>
              <a:rPr lang="en-GB" sz="2800" i="1"/>
              <a:t>Conceptual</a:t>
            </a:r>
            <a:r>
              <a:rPr lang="en-GB" sz="2800"/>
              <a:t>: If two numbers add to make 13, and one of them is 8, how can we find the other?</a:t>
            </a:r>
          </a:p>
          <a:p>
            <a:pPr lvl="0"/>
            <a:endParaRPr lang="en-GB"/>
          </a:p>
          <a:p>
            <a:pPr lvl="0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/>
              <a:t>Conceptual enrichment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Enrichment through extra activities, non-curriculum</a:t>
            </a:r>
          </a:p>
          <a:p>
            <a:pPr lvl="0"/>
            <a:r>
              <a:rPr lang="en-GB"/>
              <a:t>Enrichment through embedding rich images as resources</a:t>
            </a:r>
          </a:p>
          <a:p>
            <a:pPr lvl="0"/>
            <a:r>
              <a:rPr lang="en-GB"/>
              <a:t>Enrichment through richly-connected entry to ideas</a:t>
            </a:r>
          </a:p>
          <a:p>
            <a:pPr lvl="0"/>
            <a:r>
              <a:rPr lang="en-GB"/>
              <a:t>Enrichment through embedded changes in questioning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>
                <a:solidFill>
                  <a:srgbClr val="FF0000"/>
                </a:solidFill>
              </a:rPr>
              <a:t>Enrichment through rich images as resources</a:t>
            </a:r>
          </a:p>
          <a:p>
            <a:pPr lvl="0"/>
            <a:r>
              <a:rPr lang="en-GB"/>
              <a:t>Enrichment through richly-connected entry to ideas</a:t>
            </a:r>
          </a:p>
          <a:p>
            <a:pPr lvl="0"/>
            <a:r>
              <a:rPr lang="en-GB"/>
              <a:t>Enrichment through changes in questioning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802" y="1412775"/>
            <a:ext cx="2864056" cy="36933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http://nrich.maths.org/9941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Enrichment through rich images as resources</a:t>
            </a:r>
          </a:p>
          <a:p>
            <a:pPr lvl="0"/>
            <a:r>
              <a:rPr lang="en-GB">
                <a:solidFill>
                  <a:srgbClr val="FF0000"/>
                </a:solidFill>
              </a:rPr>
              <a:t>Enrichment through richly-connected entry to ideas</a:t>
            </a:r>
          </a:p>
          <a:p>
            <a:pPr lvl="0"/>
            <a:r>
              <a:rPr lang="en-GB"/>
              <a:t>Enrichment through changes in questioning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274640"/>
            <a:ext cx="8229600" cy="1143000"/>
          </a:xfrm>
        </p:spPr>
        <p:txBody>
          <a:bodyPr/>
          <a:lstStyle/>
          <a:p>
            <a:pPr lvl="0"/>
            <a:r>
              <a:rPr lang="en-GB"/>
              <a:t>Division</a:t>
            </a:r>
          </a:p>
        </p:txBody>
      </p:sp>
      <p:sp>
        <p:nvSpPr>
          <p:cNvPr id="3" name="Rectangle 3"/>
          <p:cNvSpPr/>
          <p:nvPr/>
        </p:nvSpPr>
        <p:spPr>
          <a:xfrm>
            <a:off x="2195739" y="2780928"/>
            <a:ext cx="5328592" cy="576062"/>
          </a:xfrm>
          <a:prstGeom prst="rect">
            <a:avLst/>
          </a:prstGeom>
          <a:solidFill>
            <a:srgbClr val="376092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4" name="Rectangle 4"/>
          <p:cNvSpPr/>
          <p:nvPr/>
        </p:nvSpPr>
        <p:spPr>
          <a:xfrm>
            <a:off x="2195739" y="1772820"/>
            <a:ext cx="3024332" cy="576062"/>
          </a:xfrm>
          <a:prstGeom prst="rect">
            <a:avLst/>
          </a:prstGeom>
          <a:solidFill>
            <a:srgbClr val="FFFF00"/>
          </a:solidFill>
          <a:ln w="25402">
            <a:solidFill>
              <a:srgbClr val="385D8A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grpSp>
        <p:nvGrpSpPr>
          <p:cNvPr id="5" name="Group 8"/>
          <p:cNvGrpSpPr/>
          <p:nvPr/>
        </p:nvGrpSpPr>
        <p:grpSpPr>
          <a:xfrm>
            <a:off x="2195739" y="4653134"/>
            <a:ext cx="6048664" cy="1152125"/>
            <a:chOff x="2195739" y="4653134"/>
            <a:chExt cx="6048664" cy="1152125"/>
          </a:xfrm>
        </p:grpSpPr>
        <p:sp>
          <p:nvSpPr>
            <p:cNvPr id="6" name="Rectangle 5"/>
            <p:cNvSpPr/>
            <p:nvPr/>
          </p:nvSpPr>
          <p:spPr>
            <a:xfrm>
              <a:off x="2195739" y="5229197"/>
              <a:ext cx="5400601" cy="576062"/>
            </a:xfrm>
            <a:prstGeom prst="rect">
              <a:avLst/>
            </a:prstGeom>
            <a:solidFill>
              <a:srgbClr val="376092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195739" y="4653134"/>
              <a:ext cx="3024332" cy="576062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220071" y="4653134"/>
              <a:ext cx="3024332" cy="576062"/>
            </a:xfrm>
            <a:prstGeom prst="rect">
              <a:avLst/>
            </a:prstGeom>
            <a:solidFill>
              <a:srgbClr val="FFFF00"/>
            </a:solidFill>
            <a:ln w="25402">
              <a:solidFill>
                <a:srgbClr val="385D8A"/>
              </a:solidFill>
              <a:prstDash val="solid"/>
            </a:ln>
          </p:spPr>
          <p:txBody>
            <a:bodyPr vert="horz" wrap="square" lIns="91440" tIns="45720" rIns="91440" bIns="45720" anchor="ctr" anchorCtr="1" compatLnSpc="1"/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endParaRPr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251524" y="260649"/>
            <a:ext cx="1800197" cy="20621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yellow is 5 and blue is 9?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51524" y="2564901"/>
            <a:ext cx="1656179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yellow is 10?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156179" y="476667"/>
            <a:ext cx="1656179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blue is 27?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16027" y="4437107"/>
            <a:ext cx="1979712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yellow is 1?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6300188" y="3501009"/>
            <a:ext cx="2376260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What if blue is 1?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658</Words>
  <Application>Microsoft Office PowerPoint</Application>
  <PresentationFormat>On-screen Show (4:3)</PresentationFormat>
  <Paragraphs>128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Embedding enrichment</vt:lpstr>
      <vt:lpstr>It’s not just methods ...</vt:lpstr>
      <vt:lpstr>Slide 3</vt:lpstr>
      <vt:lpstr>Problem solving – three kinds</vt:lpstr>
      <vt:lpstr>Conceptual enrichment</vt:lpstr>
      <vt:lpstr>Slide 6</vt:lpstr>
      <vt:lpstr>Slide 7</vt:lpstr>
      <vt:lpstr>Slide 8</vt:lpstr>
      <vt:lpstr>Division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What new kinds of question can be asked and why?</vt:lpstr>
      <vt:lpstr>New question-types</vt:lpstr>
      <vt:lpstr>Slide 28</vt:lpstr>
      <vt:lpstr>What new kinds of question can be asked and why?</vt:lpstr>
      <vt:lpstr>New question-types</vt:lpstr>
      <vt:lpstr>Slide 31</vt:lpstr>
      <vt:lpstr>Slide 32</vt:lpstr>
      <vt:lpstr>Finally: expectations of rich activity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enrichment</dc:title>
  <dc:creator>Anne Watson</dc:creator>
  <cp:lastModifiedBy>Anne Watson</cp:lastModifiedBy>
  <cp:revision>21</cp:revision>
  <dcterms:created xsi:type="dcterms:W3CDTF">2013-07-01T07:07:03Z</dcterms:created>
  <dcterms:modified xsi:type="dcterms:W3CDTF">2015-10-31T08:06:03Z</dcterms:modified>
</cp:coreProperties>
</file>