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325" r:id="rId4"/>
    <p:sldId id="266" r:id="rId5"/>
    <p:sldId id="270" r:id="rId6"/>
    <p:sldId id="330" r:id="rId7"/>
    <p:sldId id="334" r:id="rId8"/>
    <p:sldId id="307" r:id="rId9"/>
    <p:sldId id="333" r:id="rId10"/>
    <p:sldId id="267" r:id="rId11"/>
    <p:sldId id="268" r:id="rId12"/>
    <p:sldId id="326" r:id="rId13"/>
    <p:sldId id="327" r:id="rId14"/>
    <p:sldId id="328" r:id="rId15"/>
    <p:sldId id="329" r:id="rId16"/>
    <p:sldId id="317" r:id="rId17"/>
    <p:sldId id="269" r:id="rId18"/>
    <p:sldId id="324" r:id="rId19"/>
    <p:sldId id="320" r:id="rId20"/>
    <p:sldId id="335" r:id="rId21"/>
    <p:sldId id="279" r:id="rId22"/>
    <p:sldId id="323" r:id="rId23"/>
    <p:sldId id="263" r:id="rId24"/>
    <p:sldId id="319" r:id="rId25"/>
    <p:sldId id="272" r:id="rId26"/>
    <p:sldId id="277" r:id="rId27"/>
    <p:sldId id="280" r:id="rId28"/>
    <p:sldId id="282" r:id="rId29"/>
    <p:sldId id="286" r:id="rId30"/>
    <p:sldId id="287" r:id="rId31"/>
    <p:sldId id="291" r:id="rId32"/>
    <p:sldId id="292" r:id="rId33"/>
    <p:sldId id="331" r:id="rId34"/>
    <p:sldId id="332" r:id="rId35"/>
    <p:sldId id="293" r:id="rId36"/>
    <p:sldId id="295" r:id="rId37"/>
    <p:sldId id="297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800000"/>
    <a:srgbClr val="000000"/>
    <a:srgbClr val="FFFED7"/>
    <a:srgbClr val="FFF077"/>
    <a:srgbClr val="FF2600"/>
    <a:srgbClr val="E6F6FF"/>
    <a:srgbClr val="FFFBEB"/>
    <a:srgbClr val="FF8000"/>
    <a:srgbClr val="CCFF66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94" autoAdjust="0"/>
    <p:restoredTop sz="80197" autoAdjust="0"/>
  </p:normalViewPr>
  <p:slideViewPr>
    <p:cSldViewPr>
      <p:cViewPr varScale="1">
        <p:scale>
          <a:sx n="98" d="100"/>
          <a:sy n="98" d="100"/>
        </p:scale>
        <p:origin x="75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56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276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6.xml"/><Relationship Id="rId13" Type="http://schemas.openxmlformats.org/officeDocument/2006/relationships/slide" Target="slides/slide24.xml"/><Relationship Id="rId18" Type="http://schemas.openxmlformats.org/officeDocument/2006/relationships/slide" Target="slides/slide29.xml"/><Relationship Id="rId3" Type="http://schemas.openxmlformats.org/officeDocument/2006/relationships/slide" Target="slides/slide4.xml"/><Relationship Id="rId21" Type="http://schemas.openxmlformats.org/officeDocument/2006/relationships/slide" Target="slides/slide32.xml"/><Relationship Id="rId7" Type="http://schemas.openxmlformats.org/officeDocument/2006/relationships/slide" Target="slides/slide11.xml"/><Relationship Id="rId12" Type="http://schemas.openxmlformats.org/officeDocument/2006/relationships/slide" Target="slides/slide23.xml"/><Relationship Id="rId17" Type="http://schemas.openxmlformats.org/officeDocument/2006/relationships/slide" Target="slides/slide28.xml"/><Relationship Id="rId2" Type="http://schemas.openxmlformats.org/officeDocument/2006/relationships/slide" Target="slides/slide2.xml"/><Relationship Id="rId16" Type="http://schemas.openxmlformats.org/officeDocument/2006/relationships/slide" Target="slides/slide27.xml"/><Relationship Id="rId20" Type="http://schemas.openxmlformats.org/officeDocument/2006/relationships/slide" Target="slides/slide31.xml"/><Relationship Id="rId1" Type="http://schemas.openxmlformats.org/officeDocument/2006/relationships/slide" Target="slides/slide1.xml"/><Relationship Id="rId6" Type="http://schemas.openxmlformats.org/officeDocument/2006/relationships/slide" Target="slides/slide10.xml"/><Relationship Id="rId11" Type="http://schemas.openxmlformats.org/officeDocument/2006/relationships/slide" Target="slides/slide21.xml"/><Relationship Id="rId24" Type="http://schemas.openxmlformats.org/officeDocument/2006/relationships/slide" Target="slides/slide37.xml"/><Relationship Id="rId5" Type="http://schemas.openxmlformats.org/officeDocument/2006/relationships/slide" Target="slides/slide8.xml"/><Relationship Id="rId15" Type="http://schemas.openxmlformats.org/officeDocument/2006/relationships/slide" Target="slides/slide26.xml"/><Relationship Id="rId23" Type="http://schemas.openxmlformats.org/officeDocument/2006/relationships/slide" Target="slides/slide36.xml"/><Relationship Id="rId10" Type="http://schemas.openxmlformats.org/officeDocument/2006/relationships/slide" Target="slides/slide19.xml"/><Relationship Id="rId19" Type="http://schemas.openxmlformats.org/officeDocument/2006/relationships/slide" Target="slides/slide30.xml"/><Relationship Id="rId4" Type="http://schemas.openxmlformats.org/officeDocument/2006/relationships/slide" Target="slides/slide5.xml"/><Relationship Id="rId9" Type="http://schemas.openxmlformats.org/officeDocument/2006/relationships/slide" Target="slides/slide17.xml"/><Relationship Id="rId14" Type="http://schemas.openxmlformats.org/officeDocument/2006/relationships/slide" Target="slides/slide25.xml"/><Relationship Id="rId22" Type="http://schemas.openxmlformats.org/officeDocument/2006/relationships/slide" Target="slides/slide3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06916-DBAF-974D-80FB-B169C3B6C905}" type="datetimeFigureOut">
              <a:rPr lang="en-US"/>
              <a:t>2/20/18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A71BA-E327-D84A-8C7B-010ADDBA9823}" type="slidenum">
              <a:r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3552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Lucida Grande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Lucida Grande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Lucida Grande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Lucida Grande" charset="0"/>
              </a:defRPr>
            </a:lvl1pPr>
          </a:lstStyle>
          <a:p>
            <a:pPr>
              <a:defRPr/>
            </a:pPr>
            <a:fld id="{509DEAFB-C6C6-9E48-9776-37D73C043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641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179EC1B9-6D4C-614D-9EB5-714A18073FD8}" type="slidenum">
              <a:rPr lang="en-US" sz="1200" b="0">
                <a:latin typeface="Lucida Grande" charset="0"/>
              </a:rPr>
              <a:pPr/>
              <a:t>1</a:t>
            </a:fld>
            <a:endParaRPr lang="en-US" sz="1200" b="0">
              <a:latin typeface="Lucida Grande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Fischbein: Figural Concpets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DEAFB-C6C6-9E48-9776-37D73C04362D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7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Essence of the concept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DEAFB-C6C6-9E48-9776-37D73C04362D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80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Perhaps require stick to polynomials,</a:t>
            </a:r>
            <a:r>
              <a:rPr lang="en-US" sz="1800" baseline="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 with degree as small as possible</a:t>
            </a:r>
            <a:endParaRPr lang="en-US" sz="1800">
              <a:latin typeface="Chalkboard" charset="0"/>
              <a:ea typeface="ＭＳ Ｐゴシック" charset="0"/>
              <a:cs typeface="Chalkboard" charset="0"/>
              <a:sym typeface="Chalkboard" charset="0"/>
            </a:endParaRPr>
          </a:p>
          <a:p>
            <a:r>
              <a:rPr lang="en-US" sz="180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Example of reversing or undoing something which is familiar as a doing</a:t>
            </a:r>
          </a:p>
          <a:p>
            <a:endParaRPr lang="en-US" sz="1800">
              <a:latin typeface="Chalkboard" charset="0"/>
              <a:ea typeface="ＭＳ Ｐゴシック" charset="0"/>
              <a:cs typeface="Chalkboard" charset="0"/>
              <a:sym typeface="Chalkboard" charset="0"/>
            </a:endParaRPr>
          </a:p>
          <a:p>
            <a:r>
              <a:rPr lang="en-US" sz="180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Some learners tried preserving the difference between the limits(!) despite associating integral with area</a:t>
            </a:r>
          </a:p>
          <a:p>
            <a:r>
              <a:rPr lang="en-US" sz="180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Some immediately multiplied by a constant, but others did not</a:t>
            </a:r>
          </a:p>
          <a:p>
            <a:r>
              <a:rPr lang="en-US" sz="180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Some altered the linear function; some went to sin(x)</a:t>
            </a:r>
          </a:p>
          <a:p>
            <a:r>
              <a:rPr lang="en-US" sz="180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some revealed uncertainty between integral and area and negative area.</a:t>
            </a:r>
          </a:p>
          <a:p>
            <a:endParaRPr lang="en-US" sz="1800">
              <a:latin typeface="Chalkboard" charset="0"/>
              <a:ea typeface="ＭＳ Ｐゴシック" charset="0"/>
              <a:cs typeface="Chalkboard" charset="0"/>
              <a:sym typeface="Chalkboard" charset="0"/>
            </a:endParaRPr>
          </a:p>
          <a:p>
            <a:r>
              <a:rPr lang="en-US" sz="180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Have you ever found that students don</a:t>
            </a:r>
            <a:r>
              <a:rPr lang="ja-JP" altLang="en-US" sz="180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’</a:t>
            </a:r>
            <a:r>
              <a:rPr lang="en-US" altLang="ja-JP" sz="180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t recognise when a theorem can be applied (or else apply it when it is not applicable)?</a:t>
            </a:r>
            <a:endParaRPr lang="en-US" sz="1800">
              <a:latin typeface="Chalkboard" charset="0"/>
              <a:ea typeface="ＭＳ Ｐゴシック" charset="0"/>
              <a:cs typeface="Chalkboard" charset="0"/>
              <a:sym typeface="Chalkboard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>
                <a:ea typeface="ＭＳ Ｐゴシック" charset="0"/>
                <a:cs typeface="ＭＳ Ｐゴシック" charset="0"/>
              </a:rPr>
              <a:t>Is there any development over time?</a:t>
            </a: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745ED99-D764-584C-B944-01276A04454A}" type="slidenum">
              <a:rPr lang="en-US" sz="1200" b="0">
                <a:latin typeface="Lucida Grande" charset="0"/>
              </a:rPr>
              <a:pPr/>
              <a:t>25</a:t>
            </a:fld>
            <a:endParaRPr lang="en-US" sz="1200" b="0">
              <a:latin typeface="Lucida Grande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80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Setting an impossible task in order to prompt possibility and significance of a theorem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80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Need to break into this </a:t>
            </a:r>
            <a:r>
              <a:rPr lang="ja-JP" altLang="en-US" sz="180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‘</a:t>
            </a:r>
            <a:r>
              <a:rPr lang="en-US" altLang="ja-JP" sz="180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shell</a:t>
            </a:r>
            <a:r>
              <a:rPr lang="ja-JP" altLang="en-US" sz="180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’</a:t>
            </a:r>
            <a:endParaRPr lang="en-US" altLang="ja-JP" sz="1800">
              <a:latin typeface="Chalkboard" charset="0"/>
              <a:ea typeface="ＭＳ Ｐゴシック" charset="0"/>
              <a:cs typeface="Chalkboard" charset="0"/>
              <a:sym typeface="Chalkboard" charset="0"/>
            </a:endParaRPr>
          </a:p>
          <a:p>
            <a:r>
              <a:rPr lang="en-US" sz="180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Using the previous </a:t>
            </a:r>
            <a:r>
              <a:rPr lang="ja-JP" altLang="en-US" sz="180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‘</a:t>
            </a:r>
            <a:r>
              <a:rPr lang="en-US" altLang="ja-JP" sz="180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examples</a:t>
            </a:r>
            <a:r>
              <a:rPr lang="ja-JP" altLang="en-US" sz="180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’</a:t>
            </a:r>
            <a:r>
              <a:rPr lang="en-US" altLang="ja-JP" sz="180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, we can explore some pedagogic tactics</a:t>
            </a:r>
            <a:endParaRPr lang="en-US" altLang="ja-JP"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  <a:p>
            <a:endParaRPr lang="en-US"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Limit f(x) as x-3 is 5;</a:t>
            </a:r>
          </a:p>
          <a:p>
            <a:r>
              <a:rPr lang="en-US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Egs: f(x) = 2x–1 + h(x)(x-3)^2 for any h(x) with a limit at 3.</a:t>
            </a:r>
          </a:p>
          <a:p>
            <a:r>
              <a:rPr lang="en-US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If f is continuous, f(3)=5 and f</a:t>
            </a:r>
            <a:r>
              <a:rPr lang="ja-JP" altLang="en-US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’</a:t>
            </a:r>
            <a:r>
              <a:rPr lang="en-US" altLang="ja-JP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(3) = 2</a:t>
            </a:r>
            <a:endParaRPr lang="en-US"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Alternatives:</a:t>
            </a:r>
          </a:p>
          <a:p>
            <a:endParaRPr lang="en-US"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  <a:p>
            <a:r>
              <a:rPr lang="en-US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construct an object which makes it difficult to see that it is ...</a:t>
            </a:r>
          </a:p>
          <a:p>
            <a:r>
              <a:rPr lang="en-US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an integration by parts; a use of L</a:t>
            </a:r>
            <a:r>
              <a:rPr lang="ja-JP" altLang="en-US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’</a:t>
            </a:r>
            <a:r>
              <a:rPr lang="en-US" altLang="ja-JP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Hopital; that its symmetry group is a direct product; ...</a:t>
            </a:r>
            <a:endParaRPr lang="en-US"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DC479B18-7564-4D46-87A1-45A89B3F9B69}" type="slidenum">
              <a:rPr lang="en-US" sz="1200" b="0">
                <a:latin typeface="Lucida Grande" charset="0"/>
              </a:rPr>
              <a:pPr/>
              <a:t>34</a:t>
            </a:fld>
            <a:endParaRPr lang="en-US" sz="1200" b="0">
              <a:latin typeface="Lucida Grande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Reflections (post-paration)</a:t>
            </a:r>
          </a:p>
        </p:txBody>
      </p:sp>
    </p:spTree>
    <p:extLst>
      <p:ext uri="{BB962C8B-B14F-4D97-AF65-F5344CB8AC3E}">
        <p14:creationId xmlns:p14="http://schemas.microsoft.com/office/powerpoint/2010/main" val="39939144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80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Link to Chris Sangwin</a:t>
            </a:r>
            <a:r>
              <a:rPr lang="ja-JP" altLang="en-US" sz="180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’</a:t>
            </a:r>
            <a:r>
              <a:rPr lang="en-US" altLang="ja-JP" sz="180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s Question Space</a:t>
            </a:r>
            <a:endParaRPr lang="en-US" sz="1800">
              <a:latin typeface="Chalkboard" charset="0"/>
              <a:ea typeface="ＭＳ Ｐゴシック" charset="0"/>
              <a:cs typeface="Chalkboard" charset="0"/>
              <a:sym typeface="Chalkboard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80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In each case, students have used an example as the basis for </a:t>
            </a:r>
            <a:r>
              <a:rPr lang="en-US" sz="1800" err="1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generalisation</a:t>
            </a:r>
            <a:r>
              <a:rPr lang="en-US" sz="180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!</a:t>
            </a:r>
          </a:p>
          <a:p>
            <a:r>
              <a:rPr lang="en-US" sz="180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Sometimes linearity is only used when the </a:t>
            </a:r>
            <a:r>
              <a:rPr lang="ja-JP" altLang="en-US" sz="180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‘</a:t>
            </a:r>
            <a:r>
              <a:rPr lang="en-US" altLang="ja-JP" sz="180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scale factor</a:t>
            </a:r>
            <a:r>
              <a:rPr lang="ja-JP" altLang="en-US" sz="180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’</a:t>
            </a:r>
            <a:r>
              <a:rPr lang="en-US" altLang="ja-JP" sz="180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 is large</a:t>
            </a:r>
          </a:p>
          <a:p>
            <a:r>
              <a:rPr lang="en-US" sz="180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(accounting for: </a:t>
            </a:r>
            <a:r>
              <a:rPr lang="en-US" sz="1800" err="1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minimise</a:t>
            </a:r>
            <a:r>
              <a:rPr lang="en-US" sz="180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 effort; find something to do; carry out first action that becomes</a:t>
            </a:r>
            <a:r>
              <a:rPr lang="en-US" sz="1800" baseline="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 available</a:t>
            </a:r>
            <a:r>
              <a:rPr lang="en-US" sz="180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1) Homework: trying to do the impossible so that the proof is of interest</a:t>
            </a:r>
          </a:p>
          <a:p>
            <a:pPr marL="228600" indent="-228600">
              <a:buAutoNum type="arabicParenR"/>
            </a:pPr>
            <a:r>
              <a:rPr lang="en-GB" dirty="0"/>
              <a:t>For students from allied disciplines … it is not just what to do, but how you know whether it is acceptable, and what to do next that makes maths useable.</a:t>
            </a:r>
          </a:p>
          <a:p>
            <a:pPr marL="228600" indent="-228600">
              <a:buAutoNum type="arabicParenR"/>
            </a:pPr>
            <a:endParaRPr lang="en-GB" dirty="0"/>
          </a:p>
          <a:p>
            <a:pPr marL="228600" indent="-228600">
              <a:buAutoNum type="arabicParenR"/>
            </a:pPr>
            <a:r>
              <a:rPr lang="en-GB" dirty="0"/>
              <a:t>Cards with quick answers noted (w or wo identity). Example construction (easy, hard, peculiar, general; “hardest idea” or “what lecture was about for me” or “what I need to work on before next lecture”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DEAFB-C6C6-9E48-9776-37D73C04362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33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These are Oxford ugs starting their 2nd year in mathematics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Extensive research by Renkl et al shows that what matters is not only what to do next, but how you know to do that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DEAFB-C6C6-9E48-9776-37D73C04362D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28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https://</a:t>
            </a:r>
            <a:r>
              <a:rPr lang="en-GB" err="1"/>
              <a:t>www.adelaide.edu.au</a:t>
            </a:r>
            <a:r>
              <a:rPr lang="en-GB"/>
              <a:t>/</a:t>
            </a:r>
            <a:r>
              <a:rPr lang="en-GB" err="1"/>
              <a:t>mathslearning</a:t>
            </a:r>
            <a:r>
              <a:rPr lang="en-GB"/>
              <a:t>/resources/maths1a/maths1a-examples-calc-diff.pdf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DEAFB-C6C6-9E48-9776-37D73C04362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83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https://</a:t>
            </a:r>
            <a:r>
              <a:rPr lang="en-GB" err="1"/>
              <a:t>www.adelaide.edu.au</a:t>
            </a:r>
            <a:r>
              <a:rPr lang="en-GB"/>
              <a:t>/</a:t>
            </a:r>
            <a:r>
              <a:rPr lang="en-GB" err="1"/>
              <a:t>mathslearning</a:t>
            </a:r>
            <a:r>
              <a:rPr lang="en-GB"/>
              <a:t>/resources/maths1a/maths1a-examples-calc-diff.pdf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DEAFB-C6C6-9E48-9776-37D73C04362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88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http://</a:t>
            </a:r>
            <a:r>
              <a:rPr lang="en-GB" err="1"/>
              <a:t>exampleproblems.com</a:t>
            </a:r>
            <a:r>
              <a:rPr lang="en-GB"/>
              <a:t>/wiki/</a:t>
            </a:r>
            <a:r>
              <a:rPr lang="en-GB" err="1"/>
              <a:t>index.php</a:t>
            </a:r>
            <a:r>
              <a:rPr lang="en-GB"/>
              <a:t>/Calc1.9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DEAFB-C6C6-9E48-9776-37D73C04362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05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http://</a:t>
            </a:r>
            <a:r>
              <a:rPr lang="en-GB" err="1"/>
              <a:t>tutorial.math.lamar.edu</a:t>
            </a:r>
            <a:r>
              <a:rPr lang="en-GB"/>
              <a:t>/Problems/</a:t>
            </a:r>
            <a:r>
              <a:rPr lang="en-GB" err="1"/>
              <a:t>CalcII</a:t>
            </a:r>
            <a:r>
              <a:rPr lang="en-GB"/>
              <a:t>/ArcLength.aspx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DEAFB-C6C6-9E48-9776-37D73C04362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01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06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908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7" y="152401"/>
            <a:ext cx="2103436" cy="56388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1" y="152401"/>
            <a:ext cx="6157912" cy="56388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87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D2A16CB-8394-044B-B1B9-F731A75E8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504508-0C9E-054B-A121-0AB3E18A884E}"/>
              </a:ext>
            </a:extLst>
          </p:cNvPr>
          <p:cNvSpPr txBox="1"/>
          <p:nvPr userDrawn="1"/>
        </p:nvSpPr>
        <p:spPr>
          <a:xfrm>
            <a:off x="-39974" y="6581001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360CA6B-8F96-924B-BC54-EC9AF2153E7F}" type="slidenum">
              <a:rPr lang="en-GB" sz="1200" b="0" smtClean="0">
                <a:solidFill>
                  <a:srgbClr val="000000"/>
                </a:solidFill>
              </a:rPr>
              <a:t>‹#›</a:t>
            </a:fld>
            <a:endParaRPr lang="en-GB" sz="12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531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7277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4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0779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27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69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9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6639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3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3004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262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1"/>
            <a:ext cx="7772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552" y="1196753"/>
            <a:ext cx="7704856" cy="50405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077" name="Text Box 5"/>
          <p:cNvSpPr txBox="1">
            <a:spLocks noChangeArrowheads="1"/>
          </p:cNvSpPr>
          <p:nvPr userDrawn="1"/>
        </p:nvSpPr>
        <p:spPr bwMode="auto">
          <a:xfrm>
            <a:off x="0" y="6477000"/>
            <a:ext cx="685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0953D09B-2E14-0246-ABED-07E372B3E722}" type="slidenum">
              <a:rPr lang="en-US" sz="1600" smtClean="0">
                <a:latin typeface="Lucida Grande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600">
              <a:latin typeface="Lucida Grande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35496" y="6505599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C8991C3-FC0F-8241-88FB-BA2057C39002}" type="slidenum">
              <a:rPr/>
              <a:t>‹#›</a:t>
            </a:fld>
            <a:endParaRPr lang="en-GB" sz="1400" b="0">
              <a:solidFill>
                <a:srgbClr val="000000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 bldLvl="2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800000"/>
          </a:solidFill>
          <a:effectLst/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75000"/>
        <a:buFont typeface="Wingdings" charset="2"/>
        <a:buChar char="v"/>
        <a:defRPr sz="2400">
          <a:solidFill>
            <a:srgbClr val="0000FF"/>
          </a:solidFill>
          <a:effectLst/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Tx/>
        <a:buSzPct val="100000"/>
        <a:buFontTx/>
        <a:buChar char="–"/>
        <a:defRPr sz="2000">
          <a:solidFill>
            <a:srgbClr val="800000"/>
          </a:solidFill>
          <a:effectLst/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 b="0" i="0">
          <a:solidFill>
            <a:srgbClr val="000000"/>
          </a:solidFill>
          <a:latin typeface="Chalkboard"/>
          <a:ea typeface="ＭＳ Ｐゴシック" charset="-128"/>
          <a:cs typeface="Chalkboard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0"/>
        <a:buNone/>
        <a:defRPr sz="2000">
          <a:solidFill>
            <a:schemeClr val="tx1"/>
          </a:solidFill>
          <a:latin typeface="Times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 b="0" i="0">
          <a:solidFill>
            <a:srgbClr val="000000"/>
          </a:solidFill>
          <a:latin typeface="Chalkboard"/>
          <a:ea typeface="ＭＳ Ｐゴシック" charset="-128"/>
          <a:cs typeface="Chalkboard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charset="0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charset="0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charset="0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29.emf"/><Relationship Id="rId4" Type="http://schemas.openxmlformats.org/officeDocument/2006/relationships/image" Target="../media/image26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3.emf"/><Relationship Id="rId4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514600"/>
            <a:ext cx="8686800" cy="2286000"/>
          </a:xfrm>
        </p:spPr>
        <p:txBody>
          <a:bodyPr anchor="t"/>
          <a:lstStyle/>
          <a:p>
            <a:pPr algn="ctr">
              <a:defRPr/>
            </a:pPr>
            <a:r>
              <a:rPr lang="en-GB" b="1" dirty="0">
                <a:latin typeface="Chalkboard" charset="0"/>
                <a:ea typeface="ＭＳ Ｐゴシック" charset="0"/>
                <a:cs typeface="ＭＳ Ｐゴシック" charset="0"/>
              </a:rPr>
              <a:t>What Makes Examples Exemplary </a:t>
            </a:r>
            <a:br>
              <a:rPr lang="en-GB" b="1" dirty="0">
                <a:latin typeface="Chalkboard" charset="0"/>
                <a:ea typeface="ＭＳ Ｐゴシック" charset="0"/>
                <a:cs typeface="ＭＳ Ｐゴシック" charset="0"/>
              </a:rPr>
            </a:br>
            <a:r>
              <a:rPr lang="en-GB" b="1" dirty="0">
                <a:latin typeface="Chalkboard" charset="0"/>
                <a:ea typeface="ＭＳ Ｐゴシック" charset="0"/>
                <a:cs typeface="ＭＳ Ｐゴシック" charset="0"/>
              </a:rPr>
              <a:t> for Students of Mathematics?</a:t>
            </a:r>
            <a:endParaRPr lang="en-US" b="1" dirty="0">
              <a:latin typeface="Chalkboar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333973" y="4572002"/>
            <a:ext cx="2361756" cy="176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None/>
              <a:defRPr/>
            </a:pPr>
            <a:r>
              <a:rPr lang="en-US" sz="3200" b="0" dirty="0">
                <a:solidFill>
                  <a:srgbClr val="000000"/>
                </a:solidFill>
              </a:rPr>
              <a:t>John Mason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None/>
              <a:defRPr/>
            </a:pPr>
            <a:r>
              <a:rPr lang="en-US" sz="3200" b="0" dirty="0">
                <a:solidFill>
                  <a:srgbClr val="000000"/>
                </a:solidFill>
              </a:rPr>
              <a:t>Dundee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None/>
              <a:defRPr/>
            </a:pPr>
            <a:r>
              <a:rPr lang="en-US" sz="3200" b="0" dirty="0">
                <a:solidFill>
                  <a:srgbClr val="000000"/>
                </a:solidFill>
              </a:rPr>
              <a:t>Feb 2018</a:t>
            </a:r>
          </a:p>
        </p:txBody>
      </p:sp>
      <p:grpSp>
        <p:nvGrpSpPr>
          <p:cNvPr id="27651" name="Group 13"/>
          <p:cNvGrpSpPr>
            <a:grpSpLocks/>
          </p:cNvGrpSpPr>
          <p:nvPr/>
        </p:nvGrpSpPr>
        <p:grpSpPr bwMode="auto">
          <a:xfrm>
            <a:off x="174627" y="152402"/>
            <a:ext cx="8748713" cy="1712913"/>
            <a:chOff x="110" y="96"/>
            <a:chExt cx="5511" cy="1079"/>
          </a:xfrm>
        </p:grpSpPr>
        <p:grpSp>
          <p:nvGrpSpPr>
            <p:cNvPr id="27654" name="Group 11"/>
            <p:cNvGrpSpPr>
              <a:grpSpLocks/>
            </p:cNvGrpSpPr>
            <p:nvPr/>
          </p:nvGrpSpPr>
          <p:grpSpPr bwMode="auto">
            <a:xfrm>
              <a:off x="110" y="96"/>
              <a:ext cx="1457" cy="983"/>
              <a:chOff x="38" y="96"/>
              <a:chExt cx="1457" cy="983"/>
            </a:xfrm>
          </p:grpSpPr>
          <p:pic>
            <p:nvPicPr>
              <p:cNvPr id="27658" name="Picture 6" descr="OUPowerPoint18mmShiel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" y="96"/>
                <a:ext cx="469" cy="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924" name="Text Box 8"/>
              <p:cNvSpPr txBox="1">
                <a:spLocks noChangeArrowheads="1"/>
              </p:cNvSpPr>
              <p:nvPr/>
            </p:nvSpPr>
            <p:spPr bwMode="auto">
              <a:xfrm>
                <a:off x="38" y="672"/>
                <a:ext cx="1457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GB" sz="1800" b="0" dirty="0">
                    <a:solidFill>
                      <a:srgbClr val="000000"/>
                    </a:solidFill>
                  </a:rPr>
                  <a:t>The Open University</a:t>
                </a:r>
              </a:p>
              <a:p>
                <a:pPr algn="ctr">
                  <a:defRPr/>
                </a:pPr>
                <a:r>
                  <a:rPr lang="en-GB" sz="1800" b="0" dirty="0">
                    <a:solidFill>
                      <a:srgbClr val="000000"/>
                    </a:solidFill>
                  </a:rPr>
                  <a:t>Maths </a:t>
                </a:r>
                <a:r>
                  <a:rPr lang="en-GB" sz="1800" b="0" dirty="0" err="1">
                    <a:solidFill>
                      <a:srgbClr val="000000"/>
                    </a:solidFill>
                  </a:rPr>
                  <a:t>Dept</a:t>
                </a:r>
                <a:endParaRPr lang="en-GB" sz="1800" b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655" name="Group 12"/>
            <p:cNvGrpSpPr>
              <a:grpSpLocks/>
            </p:cNvGrpSpPr>
            <p:nvPr/>
          </p:nvGrpSpPr>
          <p:grpSpPr bwMode="auto">
            <a:xfrm>
              <a:off x="4148" y="144"/>
              <a:ext cx="1473" cy="1031"/>
              <a:chOff x="4076" y="144"/>
              <a:chExt cx="1473" cy="1031"/>
            </a:xfrm>
          </p:grpSpPr>
          <p:pic>
            <p:nvPicPr>
              <p:cNvPr id="27656" name="Picture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6" y="144"/>
                <a:ext cx="484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922" name="Text Box 10"/>
              <p:cNvSpPr txBox="1">
                <a:spLocks noChangeArrowheads="1"/>
              </p:cNvSpPr>
              <p:nvPr/>
            </p:nvSpPr>
            <p:spPr bwMode="auto">
              <a:xfrm>
                <a:off x="4076" y="768"/>
                <a:ext cx="1473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GB" sz="1800" b="0">
                    <a:solidFill>
                      <a:srgbClr val="000000"/>
                    </a:solidFill>
                  </a:rPr>
                  <a:t>University of Oxford</a:t>
                </a:r>
              </a:p>
              <a:p>
                <a:pPr algn="ctr">
                  <a:defRPr/>
                </a:pPr>
                <a:r>
                  <a:rPr lang="en-GB" sz="1800" b="0">
                    <a:solidFill>
                      <a:srgbClr val="000000"/>
                    </a:solidFill>
                  </a:rPr>
                  <a:t>Dept of Education</a:t>
                </a:r>
              </a:p>
            </p:txBody>
          </p:sp>
        </p:grpSp>
      </p:grpSp>
      <p:pic>
        <p:nvPicPr>
          <p:cNvPr id="27652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16632"/>
            <a:ext cx="1701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Box 9"/>
          <p:cNvSpPr txBox="1">
            <a:spLocks noChangeArrowheads="1"/>
          </p:cNvSpPr>
          <p:nvPr/>
        </p:nvSpPr>
        <p:spPr bwMode="auto">
          <a:xfrm>
            <a:off x="3124203" y="1307482"/>
            <a:ext cx="28526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b="0">
                <a:solidFill>
                  <a:srgbClr val="000000"/>
                </a:solidFill>
              </a:rPr>
              <a:t>Promoting Mathematical Thinking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12360" y="5445224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1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What do students say?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1" y="1016000"/>
            <a:ext cx="9004300" cy="5156200"/>
          </a:xfrm>
        </p:spPr>
        <p:txBody>
          <a:bodyPr/>
          <a:lstStyle/>
          <a:p>
            <a:pPr>
              <a:defRPr/>
            </a:pPr>
            <a:r>
              <a:rPr lang="ja-JP" altLang="en-US">
                <a:latin typeface="Chalkboard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I seek out worked examples and model answers</a:t>
            </a:r>
            <a:r>
              <a:rPr lang="ja-JP" altLang="en-US">
                <a:latin typeface="Chalkboard" charset="0"/>
                <a:ea typeface="ＭＳ Ｐゴシック" charset="0"/>
                <a:cs typeface="ＭＳ Ｐゴシック" charset="0"/>
              </a:rPr>
              <a:t>”</a:t>
            </a:r>
            <a:endParaRPr lang="en-US">
              <a:latin typeface="Chalkboard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ja-JP" altLang="en-US">
                <a:latin typeface="Chalkboard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I practice and copy in order to memorise</a:t>
            </a:r>
            <a:r>
              <a:rPr lang="ja-JP" altLang="en-US">
                <a:latin typeface="Chalkboard" charset="0"/>
                <a:ea typeface="ＭＳ Ｐゴシック" charset="0"/>
                <a:cs typeface="ＭＳ Ｐゴシック" charset="0"/>
              </a:rPr>
              <a:t>”</a:t>
            </a:r>
            <a:endParaRPr lang="en-US">
              <a:latin typeface="Chalkboard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ja-JP" altLang="en-US">
                <a:latin typeface="Chalkboard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I skip examples when short of time</a:t>
            </a:r>
            <a:r>
              <a:rPr lang="ja-JP" altLang="en-US">
                <a:latin typeface="Chalkboard" charset="0"/>
                <a:ea typeface="ＭＳ Ｐゴシック" charset="0"/>
                <a:cs typeface="ＭＳ Ｐゴシック" charset="0"/>
              </a:rPr>
              <a:t>”</a:t>
            </a:r>
            <a:endParaRPr lang="en-US">
              <a:latin typeface="Chalkboard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ja-JP" altLang="en-US">
                <a:latin typeface="Chalkboard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I compare my own attempts with model answers</a:t>
            </a:r>
            <a:r>
              <a:rPr lang="ja-JP" altLang="en-US">
                <a:latin typeface="Chalkboard" charset="0"/>
                <a:ea typeface="ＭＳ Ｐゴシック" charset="0"/>
                <a:cs typeface="ＭＳ Ｐゴシック" charset="0"/>
              </a:rPr>
              <a:t>”</a:t>
            </a:r>
            <a:endParaRPr lang="en-US">
              <a:latin typeface="Chalkboard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>
                <a:solidFill>
                  <a:srgbClr val="800000"/>
                </a:solidFill>
                <a:latin typeface="Chalkboard" charset="0"/>
                <a:ea typeface="ＭＳ Ｐゴシック" charset="0"/>
                <a:cs typeface="ＭＳ Ｐゴシック" charset="0"/>
              </a:rPr>
              <a:t>NO mention of mathematical objects other than worked examples!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 bldLvl="5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1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On Worked Examples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5102" y="965201"/>
            <a:ext cx="8572500" cy="51562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Did you ever use worked examples as a student?</a:t>
            </a:r>
          </a:p>
          <a:p>
            <a:pPr lvl="1">
              <a:buFont typeface="Courier New"/>
              <a:buChar char="o"/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How?</a:t>
            </a:r>
          </a:p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What do you expect and what would you like students </a:t>
            </a:r>
            <a:br>
              <a:rPr lang="en-US">
                <a:latin typeface="Chalkboard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to do with worked examples?</a:t>
            </a:r>
          </a:p>
          <a:p>
            <a:pPr lvl="1"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What do you want them to attend to?</a:t>
            </a:r>
          </a:p>
          <a:p>
            <a:pPr lvl="1"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What do you want them to re-access (re-member) in future?</a:t>
            </a:r>
          </a:p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Templating: changing numbers to match</a:t>
            </a:r>
          </a:p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What is important about worked examples?</a:t>
            </a:r>
          </a:p>
          <a:p>
            <a:pPr lvl="1">
              <a:buFont typeface="Courier New"/>
              <a:buChar char="o"/>
              <a:defRPr/>
            </a:pPr>
            <a:r>
              <a:rPr lang="en-US">
                <a:latin typeface="Chalkboard" charset="0"/>
                <a:ea typeface="ＭＳ Ｐゴシック" charset="0"/>
              </a:rPr>
              <a:t>knowing the criteria by which each step is chosen</a:t>
            </a:r>
          </a:p>
          <a:p>
            <a:pPr lvl="1">
              <a:buFont typeface="Courier New"/>
              <a:buChar char="o"/>
              <a:defRPr/>
            </a:pPr>
            <a:r>
              <a:rPr lang="en-US">
                <a:latin typeface="Chalkboard" charset="0"/>
                <a:ea typeface="ＭＳ Ｐゴシック" charset="0"/>
              </a:rPr>
              <a:t>knowing things that can go wrong, conditions that need to be checked</a:t>
            </a:r>
          </a:p>
          <a:p>
            <a:pPr lvl="1">
              <a:buFont typeface="Courier New"/>
              <a:buChar char="o"/>
              <a:defRPr/>
            </a:pPr>
            <a:r>
              <a:rPr lang="en-US">
                <a:latin typeface="Chalkboard" charset="0"/>
                <a:ea typeface="ＭＳ Ｐゴシック" charset="0"/>
              </a:rPr>
              <a:t>having an overall sense of direction</a:t>
            </a:r>
          </a:p>
          <a:p>
            <a:pPr lvl="1">
              <a:buFont typeface="Courier New"/>
              <a:buChar char="o"/>
              <a:defRPr/>
            </a:pPr>
            <a:r>
              <a:rPr lang="en-US">
                <a:latin typeface="Chalkboard" charset="0"/>
                <a:ea typeface="ＭＳ Ｐゴシック" charset="0"/>
              </a:rPr>
              <a:t>having recourse to conceptual underpinning if something goes wrong</a:t>
            </a:r>
          </a:p>
          <a:p>
            <a:pPr lvl="1">
              <a:buFont typeface="Courier New"/>
              <a:buChar char="o"/>
              <a:defRPr/>
            </a:pPr>
            <a:r>
              <a:rPr lang="en-US">
                <a:latin typeface="Chalkboard" charset="0"/>
                <a:ea typeface="ＭＳ Ｐゴシック" charset="0"/>
              </a:rPr>
              <a:t>Being able to re-construct when necessary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 bldLvl="5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7FAB6-3105-6A47-B946-F3CE33E0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1"/>
            <a:ext cx="7772400" cy="609600"/>
          </a:xfrm>
        </p:spPr>
        <p:txBody>
          <a:bodyPr/>
          <a:lstStyle/>
          <a:p>
            <a:r>
              <a:rPr lang="en-GB"/>
              <a:t>Differentiating Inverse Functions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59F4DC-8B13-FE42-AE4E-AF1E7D5E4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730895"/>
            <a:ext cx="2774884" cy="41746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A464DF-36D4-E549-B121-E008F0FDE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68" y="1584176"/>
            <a:ext cx="3227840" cy="450912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9879863-E7CA-0C4B-8BB1-357CC4996C7C}"/>
              </a:ext>
            </a:extLst>
          </p:cNvPr>
          <p:cNvGrpSpPr/>
          <p:nvPr/>
        </p:nvGrpSpPr>
        <p:grpSpPr>
          <a:xfrm>
            <a:off x="6732240" y="1052736"/>
            <a:ext cx="2304256" cy="1224136"/>
            <a:chOff x="6732240" y="1052736"/>
            <a:chExt cx="2304256" cy="1224136"/>
          </a:xfrm>
        </p:grpSpPr>
        <p:sp>
          <p:nvSpPr>
            <p:cNvPr id="7" name="Cloud 6">
              <a:extLst>
                <a:ext uri="{FF2B5EF4-FFF2-40B4-BE49-F238E27FC236}">
                  <a16:creationId xmlns:a16="http://schemas.microsoft.com/office/drawing/2014/main" id="{B11BA0F9-8FEC-1A4E-BA5B-511E44A630BB}"/>
                </a:ext>
              </a:extLst>
            </p:cNvPr>
            <p:cNvSpPr/>
            <p:nvPr/>
          </p:nvSpPr>
          <p:spPr bwMode="auto">
            <a:xfrm>
              <a:off x="6732240" y="1052736"/>
              <a:ext cx="2160240" cy="1224136"/>
            </a:xfrm>
            <a:prstGeom prst="cloud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9F018D-1488-844C-8A21-853AEEA87FC4}"/>
                </a:ext>
              </a:extLst>
            </p:cNvPr>
            <p:cNvSpPr txBox="1"/>
            <p:nvPr/>
          </p:nvSpPr>
          <p:spPr>
            <a:xfrm>
              <a:off x="6876256" y="1350691"/>
              <a:ext cx="2160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>
                  <a:solidFill>
                    <a:schemeClr val="accent5">
                      <a:lumMod val="10000"/>
                    </a:schemeClr>
                  </a:solidFill>
                </a:rPr>
                <a:t>Foci of attention?</a:t>
              </a:r>
            </a:p>
            <a:p>
              <a:r>
                <a:rPr lang="en-GB" sz="1800">
                  <a:solidFill>
                    <a:schemeClr val="accent5">
                      <a:lumMod val="10000"/>
                    </a:schemeClr>
                  </a:solidFill>
                </a:rPr>
                <a:t>Main idea(s)?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A204C41-3D70-F04E-82D0-4198ED8D5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315" y="878208"/>
            <a:ext cx="4352875" cy="47248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D00C6B0-55A8-B545-B10D-D6FD13460B73}"/>
              </a:ext>
            </a:extLst>
          </p:cNvPr>
          <p:cNvGrpSpPr/>
          <p:nvPr/>
        </p:nvGrpSpPr>
        <p:grpSpPr>
          <a:xfrm>
            <a:off x="6732240" y="2852936"/>
            <a:ext cx="2304256" cy="1224136"/>
            <a:chOff x="6732240" y="2852936"/>
            <a:chExt cx="2304256" cy="1224136"/>
          </a:xfrm>
        </p:grpSpPr>
        <p:sp>
          <p:nvSpPr>
            <p:cNvPr id="10" name="Cloud 9">
              <a:extLst>
                <a:ext uri="{FF2B5EF4-FFF2-40B4-BE49-F238E27FC236}">
                  <a16:creationId xmlns:a16="http://schemas.microsoft.com/office/drawing/2014/main" id="{2D09187E-6B93-EB43-95BE-240393E3248F}"/>
                </a:ext>
              </a:extLst>
            </p:cNvPr>
            <p:cNvSpPr/>
            <p:nvPr/>
          </p:nvSpPr>
          <p:spPr bwMode="auto">
            <a:xfrm>
              <a:off x="6732240" y="2852936"/>
              <a:ext cx="2160240" cy="1224136"/>
            </a:xfrm>
            <a:prstGeom prst="cloud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6C739B5-3B2B-B04A-A1B7-A2A0B8AEA5D4}"/>
                </a:ext>
              </a:extLst>
            </p:cNvPr>
            <p:cNvSpPr txBox="1"/>
            <p:nvPr/>
          </p:nvSpPr>
          <p:spPr>
            <a:xfrm>
              <a:off x="7020272" y="3009726"/>
              <a:ext cx="20162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>
                  <a:solidFill>
                    <a:schemeClr val="bg1"/>
                  </a:solidFill>
                </a:rPr>
                <a:t>Main steps?</a:t>
              </a:r>
            </a:p>
            <a:p>
              <a:r>
                <a:rPr lang="en-GB" sz="1800">
                  <a:solidFill>
                    <a:schemeClr val="bg1"/>
                  </a:solidFill>
                </a:rPr>
                <a:t>How know what to do next?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771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4EDEF-3FCE-6240-A455-8F25F0169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1"/>
            <a:ext cx="7772400" cy="609600"/>
          </a:xfrm>
        </p:spPr>
        <p:txBody>
          <a:bodyPr/>
          <a:lstStyle/>
          <a:p>
            <a:r>
              <a:rPr lang="en-GB"/>
              <a:t>Derivatives and Inverse </a:t>
            </a:r>
            <a:r>
              <a:rPr lang="en-GB" err="1"/>
              <a:t>Fns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A4D8F2-C7A1-7D4D-A693-81990BA67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080861"/>
            <a:ext cx="8153400" cy="1092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06AD79-E379-5F4B-813F-BE107DB060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3" y="2491920"/>
            <a:ext cx="2410807" cy="12971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F8222F-409C-CA49-97EB-B05DC78BED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223" y="4068080"/>
            <a:ext cx="2425705" cy="130513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4711D78-A2E0-4949-86A6-F5E4A9356F0E}"/>
              </a:ext>
            </a:extLst>
          </p:cNvPr>
          <p:cNvGrpSpPr/>
          <p:nvPr/>
        </p:nvGrpSpPr>
        <p:grpSpPr>
          <a:xfrm>
            <a:off x="304800" y="2485447"/>
            <a:ext cx="6156176" cy="3940275"/>
            <a:chOff x="304800" y="2485447"/>
            <a:chExt cx="6156176" cy="39402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E6290F9-8D31-3B4A-B588-88253366B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4800" y="2485447"/>
              <a:ext cx="6156176" cy="3940275"/>
            </a:xfrm>
            <a:prstGeom prst="rect">
              <a:avLst/>
            </a:prstGeom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B874B24-A297-9F49-B227-49C3831B39DD}"/>
                </a:ext>
              </a:extLst>
            </p:cNvPr>
            <p:cNvSpPr/>
            <p:nvPr/>
          </p:nvSpPr>
          <p:spPr bwMode="auto">
            <a:xfrm>
              <a:off x="2987824" y="2491921"/>
              <a:ext cx="288032" cy="21699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458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A3D9D-3D62-8B4E-9126-D2AE65181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1"/>
            <a:ext cx="7772400" cy="609600"/>
          </a:xfrm>
        </p:spPr>
        <p:txBody>
          <a:bodyPr/>
          <a:lstStyle/>
          <a:p>
            <a:r>
              <a:rPr lang="en-GB"/>
              <a:t>Worked Example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1A11DD-2B9D-6147-B873-BEC5D95D6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16" y="1052736"/>
            <a:ext cx="5029200" cy="965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634DAB-8A3C-6941-8422-B83274D290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1981200"/>
            <a:ext cx="3733800" cy="4876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B8D9EA-0820-DF4F-9BD7-D642E799B6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177" y="1700808"/>
            <a:ext cx="2665588" cy="14342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095920-EAA0-274E-901D-CD186DC5D2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176" y="3284984"/>
            <a:ext cx="2553901" cy="1374110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4C49C4D-AE15-F142-A61D-245E7D687EFE}"/>
              </a:ext>
            </a:extLst>
          </p:cNvPr>
          <p:cNvSpPr/>
          <p:nvPr/>
        </p:nvSpPr>
        <p:spPr bwMode="auto">
          <a:xfrm>
            <a:off x="6156176" y="6012075"/>
            <a:ext cx="2304256" cy="513269"/>
          </a:xfrm>
          <a:prstGeom prst="roundRect">
            <a:avLst/>
          </a:prstGeom>
          <a:solidFill>
            <a:srgbClr val="FF2600">
              <a:alpha val="32157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Chalkboard" charset="0"/>
              </a:rPr>
              <a:t>Any slips/errors?</a:t>
            </a:r>
          </a:p>
        </p:txBody>
      </p:sp>
    </p:spTree>
    <p:extLst>
      <p:ext uri="{BB962C8B-B14F-4D97-AF65-F5344CB8AC3E}">
        <p14:creationId xmlns:p14="http://schemas.microsoft.com/office/powerpoint/2010/main" val="143848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1E6D4-588F-FA4C-BB4E-03887B369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1"/>
            <a:ext cx="7772400" cy="609600"/>
          </a:xfrm>
        </p:spPr>
        <p:txBody>
          <a:bodyPr/>
          <a:lstStyle/>
          <a:p>
            <a:r>
              <a:rPr lang="en-GB"/>
              <a:t>Helpful working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30D24B-CAFB-FD49-B8B5-AE87F817F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764704"/>
            <a:ext cx="4267200" cy="431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40048A-C0BF-474D-A207-83C29A8BA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1646191"/>
            <a:ext cx="1189483" cy="6413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99F90E-3C77-9E40-A162-D658E82738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9715" y="1556792"/>
            <a:ext cx="1251570" cy="6990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D61D92-7FEF-114E-8944-F9E4A5A281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0259" y="2276872"/>
            <a:ext cx="1765300" cy="558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5FEE6EC-EB9F-304A-9B6C-D6475BDE77FC}"/>
              </a:ext>
            </a:extLst>
          </p:cNvPr>
          <p:cNvSpPr/>
          <p:nvPr/>
        </p:nvSpPr>
        <p:spPr>
          <a:xfrm>
            <a:off x="304799" y="2996952"/>
            <a:ext cx="606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Note that we did not square out the term under the root.  Doing that would greatly complicate the integration process so we’ll need to leave it as it is.</a:t>
            </a:r>
            <a:endParaRPr lang="en-GB" sz="1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23BBEA-7E97-DF4A-A737-C45688A9385C}"/>
              </a:ext>
            </a:extLst>
          </p:cNvPr>
          <p:cNvSpPr/>
          <p:nvPr/>
        </p:nvSpPr>
        <p:spPr>
          <a:xfrm>
            <a:off x="304798" y="1362955"/>
            <a:ext cx="62114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0">
                <a:solidFill>
                  <a:srgbClr val="000000"/>
                </a:solidFill>
                <a:latin typeface="Times New Roman" panose="02020603050405020304" pitchFamily="18" charset="0"/>
              </a:rPr>
              <a:t>Since we are not told which </a:t>
            </a:r>
            <a:r>
              <a:rPr lang="en-GB" sz="1600" b="0" i="1">
                <a:solidFill>
                  <a:srgbClr val="000000"/>
                </a:solidFill>
                <a:latin typeface="Times New Roman" panose="02020603050405020304" pitchFamily="18" charset="0"/>
              </a:rPr>
              <a:t>ds</a:t>
            </a:r>
            <a:r>
              <a:rPr lang="en-GB" sz="1600" b="0">
                <a:solidFill>
                  <a:srgbClr val="000000"/>
                </a:solidFill>
                <a:latin typeface="Times New Roman" panose="02020603050405020304" pitchFamily="18" charset="0"/>
              </a:rPr>
              <a:t> to use we will have to decide which one to use.  In this case the function is set up to use the </a:t>
            </a:r>
            <a:r>
              <a:rPr lang="en-GB" sz="1600" b="0" i="1">
                <a:solidFill>
                  <a:srgbClr val="000000"/>
                </a:solidFill>
                <a:latin typeface="Times New Roman" panose="02020603050405020304" pitchFamily="18" charset="0"/>
              </a:rPr>
              <a:t>ds</a:t>
            </a:r>
            <a:r>
              <a:rPr lang="en-GB" sz="1600" b="0">
                <a:solidFill>
                  <a:srgbClr val="000000"/>
                </a:solidFill>
                <a:latin typeface="Times New Roman" panose="02020603050405020304" pitchFamily="18" charset="0"/>
              </a:rPr>
              <a:t> in terms of </a:t>
            </a:r>
            <a:r>
              <a:rPr lang="en-GB" sz="1600" b="0" i="1">
                <a:solidFill>
                  <a:srgbClr val="000000"/>
                </a:solidFill>
                <a:latin typeface="Times New Roman" panose="02020603050405020304" pitchFamily="18" charset="0"/>
              </a:rPr>
              <a:t>y</a:t>
            </a:r>
            <a:r>
              <a:rPr lang="en-GB" sz="1600" b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GB" sz="16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FE754D-C81C-964C-A4DE-3DD33D76E01C}"/>
              </a:ext>
            </a:extLst>
          </p:cNvPr>
          <p:cNvSpPr/>
          <p:nvPr/>
        </p:nvSpPr>
        <p:spPr>
          <a:xfrm>
            <a:off x="304799" y="2021939"/>
            <a:ext cx="606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0">
                <a:solidFill>
                  <a:srgbClr val="000000"/>
                </a:solidFill>
                <a:latin typeface="Times New Roman" panose="02020603050405020304" pitchFamily="18" charset="0"/>
              </a:rPr>
              <a:t>If we were to solve the function for </a:t>
            </a:r>
            <a:r>
              <a:rPr lang="en-GB" sz="1600" b="0" i="1">
                <a:solidFill>
                  <a:srgbClr val="000000"/>
                </a:solidFill>
                <a:latin typeface="Times New Roman" panose="02020603050405020304" pitchFamily="18" charset="0"/>
              </a:rPr>
              <a:t>y</a:t>
            </a:r>
            <a:r>
              <a:rPr lang="en-GB" sz="1600" b="0">
                <a:solidFill>
                  <a:srgbClr val="000000"/>
                </a:solidFill>
                <a:latin typeface="Times New Roman" panose="02020603050405020304" pitchFamily="18" charset="0"/>
              </a:rPr>
              <a:t> (which we’d need to do in order to use the </a:t>
            </a:r>
            <a:r>
              <a:rPr lang="en-GB" sz="1600" b="0" i="1">
                <a:solidFill>
                  <a:srgbClr val="000000"/>
                </a:solidFill>
                <a:latin typeface="Times New Roman" panose="02020603050405020304" pitchFamily="18" charset="0"/>
              </a:rPr>
              <a:t>ds</a:t>
            </a:r>
            <a:r>
              <a:rPr lang="en-GB" sz="1600" b="0">
                <a:solidFill>
                  <a:srgbClr val="000000"/>
                </a:solidFill>
                <a:latin typeface="Times New Roman" panose="02020603050405020304" pitchFamily="18" charset="0"/>
              </a:rPr>
              <a:t> that is in terms of </a:t>
            </a:r>
            <a:r>
              <a:rPr lang="en-GB" sz="1600" b="0" i="1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GB" sz="1600" b="0">
                <a:solidFill>
                  <a:srgbClr val="000000"/>
                </a:solidFill>
                <a:latin typeface="Times New Roman" panose="02020603050405020304" pitchFamily="18" charset="0"/>
              </a:rPr>
              <a:t>) we would put a square root into the function and those can be difficult to deal with in arc length problems.</a:t>
            </a:r>
            <a:endParaRPr lang="en-GB" sz="16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5C05E2-FAFE-9A42-8D4D-0816A524388E}"/>
              </a:ext>
            </a:extLst>
          </p:cNvPr>
          <p:cNvSpPr/>
          <p:nvPr/>
        </p:nvSpPr>
        <p:spPr>
          <a:xfrm>
            <a:off x="304798" y="4091588"/>
            <a:ext cx="62114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600" b="0">
                <a:solidFill>
                  <a:srgbClr val="000000"/>
                </a:solidFill>
                <a:latin typeface="Times New Roman" panose="02020603050405020304" pitchFamily="18" charset="0"/>
              </a:rPr>
              <a:t>In this case we don’t need to [do] anything special to get the limits for the integral.  Our choice of </a:t>
            </a:r>
            <a:r>
              <a:rPr lang="en-GB" sz="1600" b="0" i="1">
                <a:solidFill>
                  <a:srgbClr val="000000"/>
                </a:solidFill>
                <a:latin typeface="Times New Roman" panose="02020603050405020304" pitchFamily="18" charset="0"/>
              </a:rPr>
              <a:t>ds</a:t>
            </a:r>
            <a:r>
              <a:rPr lang="en-GB" sz="1600" b="0">
                <a:solidFill>
                  <a:srgbClr val="000000"/>
                </a:solidFill>
                <a:latin typeface="Times New Roman" panose="02020603050405020304" pitchFamily="18" charset="0"/>
              </a:rPr>
              <a:t> contains a </a:t>
            </a:r>
            <a:r>
              <a:rPr lang="en-GB" sz="1600" b="0" i="1" err="1">
                <a:solidFill>
                  <a:srgbClr val="000000"/>
                </a:solidFill>
                <a:latin typeface="Times New Roman" panose="02020603050405020304" pitchFamily="18" charset="0"/>
              </a:rPr>
              <a:t>dy</a:t>
            </a:r>
            <a:r>
              <a:rPr lang="en-GB" sz="1600" b="0">
                <a:solidFill>
                  <a:srgbClr val="000000"/>
                </a:solidFill>
                <a:latin typeface="Times New Roman" panose="02020603050405020304" pitchFamily="18" charset="0"/>
              </a:rPr>
              <a:t> which means we need </a:t>
            </a:r>
            <a:r>
              <a:rPr lang="en-GB" sz="1600" b="0" i="1">
                <a:solidFill>
                  <a:srgbClr val="000000"/>
                </a:solidFill>
                <a:latin typeface="Times New Roman" panose="02020603050405020304" pitchFamily="18" charset="0"/>
              </a:rPr>
              <a:t>y</a:t>
            </a:r>
            <a:r>
              <a:rPr lang="en-GB" sz="1600" b="0">
                <a:solidFill>
                  <a:srgbClr val="000000"/>
                </a:solidFill>
                <a:latin typeface="Times New Roman" panose="02020603050405020304" pitchFamily="18" charset="0"/>
              </a:rPr>
              <a:t> limits for the integral and nicely enough that is what we were given in the problem statement. So, the integral giving the arc length is,</a:t>
            </a:r>
            <a:endParaRPr lang="en-GB" sz="1600" b="0" i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607B153-1C45-2D4B-891A-8CE590E764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8459" y="4725144"/>
            <a:ext cx="2628900" cy="5334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7FA3653-4338-E946-A95E-CC9AFD7E89BD}"/>
              </a:ext>
            </a:extLst>
          </p:cNvPr>
          <p:cNvSpPr/>
          <p:nvPr/>
        </p:nvSpPr>
        <p:spPr>
          <a:xfrm>
            <a:off x="304799" y="5301208"/>
            <a:ext cx="84962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0">
                <a:solidFill>
                  <a:srgbClr val="000000"/>
                </a:solidFill>
                <a:latin typeface="Times New Roman" panose="02020603050405020304" pitchFamily="18" charset="0"/>
              </a:rPr>
              <a:t>Finally all we need to do is evaluate the integral. In this case all we need to do is use a trig substitution.  We’ll not be putting a lot of explanation into the integration work so if you need a little refresher on trig substitutions you should go back to that section and work a few practice problems.</a:t>
            </a:r>
            <a:endParaRPr lang="en-GB" sz="16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DB0207-47D5-0B45-9450-78DC26241064}"/>
              </a:ext>
            </a:extLst>
          </p:cNvPr>
          <p:cNvSpPr txBox="1"/>
          <p:nvPr/>
        </p:nvSpPr>
        <p:spPr>
          <a:xfrm>
            <a:off x="356113" y="5949280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F3EC2C4-82F9-2049-A1DD-83B54EC921F2}"/>
              </a:ext>
            </a:extLst>
          </p:cNvPr>
          <p:cNvSpPr/>
          <p:nvPr/>
        </p:nvSpPr>
        <p:spPr bwMode="auto">
          <a:xfrm>
            <a:off x="4067641" y="6274601"/>
            <a:ext cx="1773560" cy="345935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Chalkboard" charset="0"/>
              </a:rPr>
              <a:t>Note use of ‘we’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6DA2A0-0FBD-A946-A4CA-FAC2E314D449}"/>
              </a:ext>
            </a:extLst>
          </p:cNvPr>
          <p:cNvSpPr txBox="1"/>
          <p:nvPr/>
        </p:nvSpPr>
        <p:spPr>
          <a:xfrm>
            <a:off x="8647" y="1146230"/>
            <a:ext cx="764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0" dirty="0">
                <a:solidFill>
                  <a:srgbClr val="000000"/>
                </a:solidFill>
              </a:rPr>
              <a:t>Step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0CF061-F794-B247-A1CD-975FE6D354DC}"/>
              </a:ext>
            </a:extLst>
          </p:cNvPr>
          <p:cNvSpPr txBox="1"/>
          <p:nvPr/>
        </p:nvSpPr>
        <p:spPr>
          <a:xfrm>
            <a:off x="-31429" y="3810526"/>
            <a:ext cx="804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0" dirty="0">
                <a:solidFill>
                  <a:srgbClr val="000000"/>
                </a:solidFill>
              </a:rPr>
              <a:t>Step 2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4CF7AA3-D45C-E842-8490-DC14EC97E51E}"/>
              </a:ext>
            </a:extLst>
          </p:cNvPr>
          <p:cNvSpPr/>
          <p:nvPr/>
        </p:nvSpPr>
        <p:spPr bwMode="auto">
          <a:xfrm>
            <a:off x="954517" y="6269236"/>
            <a:ext cx="2967765" cy="345935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Chalkboard" charset="0"/>
              </a:rPr>
              <a:t>Note use of ‘heads-up’ advice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6CF498D4-F35E-724A-9B91-61BDCB78444C}"/>
              </a:ext>
            </a:extLst>
          </p:cNvPr>
          <p:cNvSpPr/>
          <p:nvPr/>
        </p:nvSpPr>
        <p:spPr bwMode="auto">
          <a:xfrm>
            <a:off x="5986559" y="6274601"/>
            <a:ext cx="3114725" cy="345935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Chalkboard" charset="0"/>
              </a:rPr>
              <a:t>Note use of ‘all we need to do’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1F39C5-62AF-8A4C-A644-537C46BA37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0169" y="2852936"/>
            <a:ext cx="1629220" cy="46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6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9" grpId="0"/>
      <p:bldP spid="21" grpId="0" animBg="1"/>
      <p:bldP spid="22" grpId="0"/>
      <p:bldP spid="23" grpId="0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1"/>
            <a:ext cx="7772400" cy="609600"/>
          </a:xfrm>
        </p:spPr>
        <p:txBody>
          <a:bodyPr/>
          <a:lstStyle/>
          <a:p>
            <a:r>
              <a:rPr lang="en-GB"/>
              <a:t>Using a 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needs to be attended to particularly?</a:t>
            </a:r>
            <a:br>
              <a:rPr lang="en-GB" dirty="0"/>
            </a:br>
            <a:r>
              <a:rPr lang="en-GB" dirty="0"/>
              <a:t>(What is being exemplified?)</a:t>
            </a:r>
          </a:p>
          <a:p>
            <a:r>
              <a:rPr lang="en-GB" dirty="0"/>
              <a:t>How do you know what to do next?</a:t>
            </a:r>
          </a:p>
          <a:p>
            <a:pPr lvl="1"/>
            <a:r>
              <a:rPr lang="en-GB" dirty="0"/>
              <a:t>What images or awarenesses invoked?</a:t>
            </a:r>
          </a:p>
          <a:p>
            <a:r>
              <a:rPr lang="en-GB" dirty="0"/>
              <a:t>What can be changed in the ‘problem’ and still the technique can be used?</a:t>
            </a:r>
          </a:p>
          <a:p>
            <a:r>
              <a:rPr lang="en-GB" dirty="0"/>
              <a:t>What choices might arise?</a:t>
            </a:r>
          </a:p>
          <a:p>
            <a:r>
              <a:rPr lang="en-GB" dirty="0"/>
              <a:t>What wrinkles might occur?</a:t>
            </a:r>
          </a:p>
        </p:txBody>
      </p:sp>
    </p:spTree>
    <p:extLst>
      <p:ext uri="{BB962C8B-B14F-4D97-AF65-F5344CB8AC3E}">
        <p14:creationId xmlns:p14="http://schemas.microsoft.com/office/powerpoint/2010/main" val="2238434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355602" y="88902"/>
            <a:ext cx="7378700" cy="1282700"/>
          </a:xfrm>
        </p:spPr>
        <p:txBody>
          <a:bodyPr anchor="ctr"/>
          <a:lstStyle/>
          <a:p>
            <a:pPr>
              <a:defRPr/>
            </a:pPr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Examples of Mathematical Objects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Unfortunately, students sometimes over-</a:t>
            </a:r>
            <a:r>
              <a:rPr lang="en-US" dirty="0" err="1">
                <a:latin typeface="Chalkboard" charset="0"/>
                <a:ea typeface="ＭＳ Ｐゴシック" charset="0"/>
                <a:cs typeface="ＭＳ Ｐゴシック" charset="0"/>
              </a:rPr>
              <a:t>generalise</a:t>
            </a:r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>
                <a:latin typeface="Chalkboard" charset="0"/>
                <a:ea typeface="ＭＳ Ｐゴシック" charset="0"/>
                <a:cs typeface="ＭＳ Ｐゴシック" charset="0"/>
              </a:rPr>
              <a:t>mis-generalise</a:t>
            </a:r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 or fail to appreciate what is being exemplified</a:t>
            </a:r>
          </a:p>
          <a:p>
            <a:pPr>
              <a:defRPr/>
            </a:pPr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What is involved in experiencing some thing as an example of something?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1"/>
            <a:ext cx="7772400" cy="609600"/>
          </a:xfrm>
        </p:spPr>
        <p:txBody>
          <a:bodyPr/>
          <a:lstStyle/>
          <a:p>
            <a:r>
              <a:rPr lang="en-GB"/>
              <a:t>Tangents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08912" cy="1080119"/>
          </a:xfrm>
        </p:spPr>
        <p:txBody>
          <a:bodyPr/>
          <a:lstStyle/>
          <a:p>
            <a:r>
              <a:rPr lang="en-GB"/>
              <a:t>Sketch some examples of tangents to a quartic for students learning about tangents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4051497"/>
            <a:ext cx="2824970" cy="20049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4123505"/>
            <a:ext cx="2671753" cy="18962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123505"/>
            <a:ext cx="2978294" cy="21138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844824"/>
            <a:ext cx="2886844" cy="20489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6136" y="1844824"/>
            <a:ext cx="2942258" cy="2088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9832" y="1844824"/>
            <a:ext cx="2880320" cy="213756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1043608" y="6287375"/>
            <a:ext cx="7272808" cy="453993"/>
          </a:xfrm>
          <a:prstGeom prst="roundRect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halkboard" charset="0"/>
              </a:rPr>
              <a:t>What misapprehensions</a:t>
            </a:r>
            <a:r>
              <a:rPr kumimoji="0" lang="en-GB" sz="2000" b="0" i="0" u="none" strike="noStrike" cap="none" normalizeH="0" dirty="0">
                <a:ln>
                  <a:noFill/>
                </a:ln>
                <a:solidFill>
                  <a:schemeClr val="tx2"/>
                </a:solidFill>
                <a:effectLst/>
                <a:latin typeface="Chalkboard" charset="0"/>
              </a:rPr>
              <a:t> might be induced by one or a few?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96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1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Example Construction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3" y="1196752"/>
            <a:ext cx="8784976" cy="41148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What features need to be salient?</a:t>
            </a:r>
          </a:p>
          <a:p>
            <a:pPr lvl="1">
              <a:buFont typeface="Courier New"/>
              <a:buChar char="o"/>
              <a:defRPr/>
            </a:pPr>
            <a:r>
              <a:rPr lang="en-US">
                <a:latin typeface="Chalkboard" charset="0"/>
                <a:ea typeface="ＭＳ Ｐゴシック" charset="0"/>
              </a:rPr>
              <a:t>contrasting several examples</a:t>
            </a:r>
          </a:p>
          <a:p>
            <a:pPr lvl="1">
              <a:buFont typeface="Courier New"/>
              <a:buChar char="o"/>
              <a:defRPr/>
            </a:pPr>
            <a:r>
              <a:rPr lang="en-US">
                <a:latin typeface="Chalkboard" charset="0"/>
                <a:ea typeface="ＭＳ Ｐゴシック" charset="0"/>
              </a:rPr>
              <a:t>What can be changed </a:t>
            </a:r>
            <a:br>
              <a:rPr lang="en-US">
                <a:latin typeface="Chalkboard" charset="0"/>
                <a:ea typeface="ＭＳ Ｐゴシック" charset="0"/>
              </a:rPr>
            </a:br>
            <a:r>
              <a:rPr lang="en-US">
                <a:latin typeface="Chalkboard" charset="0"/>
                <a:ea typeface="ＭＳ Ｐゴシック" charset="0"/>
              </a:rPr>
              <a:t>      (</a:t>
            </a:r>
            <a:r>
              <a:rPr lang="en-US" i="1">
                <a:latin typeface="Chalkboard" charset="0"/>
                <a:ea typeface="ＭＳ Ｐゴシック" charset="0"/>
              </a:rPr>
              <a:t>dimensions of possible variation</a:t>
            </a:r>
            <a:r>
              <a:rPr lang="en-US">
                <a:latin typeface="Chalkboard" charset="0"/>
                <a:ea typeface="ＭＳ Ｐゴシック" charset="0"/>
              </a:rPr>
              <a:t>)</a:t>
            </a:r>
            <a:br>
              <a:rPr lang="en-US">
                <a:latin typeface="Chalkboard" charset="0"/>
                <a:ea typeface="ＭＳ Ｐゴシック" charset="0"/>
              </a:rPr>
            </a:br>
            <a:r>
              <a:rPr lang="en-US">
                <a:latin typeface="Chalkboard" charset="0"/>
                <a:ea typeface="ＭＳ Ｐゴシック" charset="0"/>
              </a:rPr>
              <a:t>and over what range </a:t>
            </a:r>
            <a:br>
              <a:rPr lang="en-US">
                <a:latin typeface="Chalkboard" charset="0"/>
                <a:ea typeface="ＭＳ Ｐゴシック" charset="0"/>
              </a:rPr>
            </a:br>
            <a:r>
              <a:rPr lang="en-US">
                <a:latin typeface="Chalkboard" charset="0"/>
                <a:ea typeface="ＭＳ Ｐゴシック" charset="0"/>
              </a:rPr>
              <a:t>      (</a:t>
            </a:r>
            <a:r>
              <a:rPr lang="en-US" i="1">
                <a:latin typeface="Chalkboard" charset="0"/>
                <a:ea typeface="ＭＳ Ｐゴシック" charset="0"/>
              </a:rPr>
              <a:t>range of permissible change</a:t>
            </a:r>
            <a:r>
              <a:rPr lang="en-US">
                <a:latin typeface="Chalkboard" charset="0"/>
                <a:ea typeface="ＭＳ Ｐゴシック" charset="0"/>
              </a:rPr>
              <a:t>)</a:t>
            </a:r>
          </a:p>
          <a:p>
            <a:pPr lvl="1">
              <a:buFont typeface="Courier New"/>
              <a:buChar char="o"/>
              <a:defRPr/>
            </a:pPr>
            <a:r>
              <a:rPr lang="en-US">
                <a:latin typeface="Chalkboard" charset="0"/>
                <a:ea typeface="ＭＳ Ｐゴシック" charset="0"/>
              </a:rPr>
              <a:t>What unintended assumptions might learners make?</a:t>
            </a:r>
          </a:p>
        </p:txBody>
      </p:sp>
    </p:spTree>
    <p:extLst>
      <p:ext uri="{BB962C8B-B14F-4D97-AF65-F5344CB8AC3E}">
        <p14:creationId xmlns:p14="http://schemas.microsoft.com/office/powerpoint/2010/main" val="26188508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 bldLvl="5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1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Phenomena: Familiar Student </a:t>
            </a:r>
            <a:r>
              <a:rPr lang="en-GB" dirty="0">
                <a:latin typeface="Chalkboard" charset="0"/>
                <a:ea typeface="ＭＳ Ｐゴシック" charset="0"/>
                <a:cs typeface="ＭＳ Ｐゴシック" charset="0"/>
              </a:rPr>
              <a:t>Behaviour</a:t>
            </a:r>
          </a:p>
          <a:p>
            <a:pPr>
              <a:defRPr/>
            </a:pPr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Headlines for what is possible today</a:t>
            </a:r>
          </a:p>
          <a:p>
            <a:pPr>
              <a:defRPr/>
            </a:pPr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Mathematical &amp; Pedagogical Theme</a:t>
            </a:r>
          </a:p>
          <a:p>
            <a:pPr lvl="1">
              <a:buFont typeface="Courier New"/>
              <a:buChar char="o"/>
              <a:defRPr/>
            </a:pPr>
            <a:r>
              <a:rPr lang="en-US" dirty="0">
                <a:latin typeface="Chalkboard" charset="0"/>
                <a:ea typeface="ＭＳ Ｐゴシック" charset="0"/>
              </a:rPr>
              <a:t>Invariance in the midst of change</a:t>
            </a:r>
          </a:p>
          <a:p>
            <a:pPr>
              <a:defRPr/>
            </a:pPr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Pedagogical Constructs as Strategies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652129-2A0F-524C-99B5-A5902BD19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7772400" cy="1005157"/>
          </a:xfrm>
        </p:spPr>
        <p:txBody>
          <a:bodyPr/>
          <a:lstStyle/>
          <a:p>
            <a:r>
              <a:rPr lang="en-GB" dirty="0"/>
              <a:t>Example, Non-Example, Counter-Example, Boundary Example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6BF7D71-CD96-5943-BFFD-AC53E86AF097}"/>
              </a:ext>
            </a:extLst>
          </p:cNvPr>
          <p:cNvSpPr txBox="1">
            <a:spLocks/>
          </p:cNvSpPr>
          <p:nvPr/>
        </p:nvSpPr>
        <p:spPr bwMode="auto">
          <a:xfrm>
            <a:off x="251520" y="1196752"/>
            <a:ext cx="3960440" cy="2808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5000"/>
              <a:buFont typeface="Wingdings" charset="2"/>
              <a:buChar char="v"/>
              <a:defRPr sz="2400">
                <a:solidFill>
                  <a:srgbClr val="0000FF"/>
                </a:solidFill>
                <a:effectLst/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–"/>
              <a:defRPr sz="2000">
                <a:solidFill>
                  <a:srgbClr val="800000"/>
                </a:solidFill>
                <a:effectLst/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 b="0" i="0">
                <a:solidFill>
                  <a:srgbClr val="000000"/>
                </a:solidFill>
                <a:latin typeface="Chalkboard"/>
                <a:ea typeface="ＭＳ Ｐゴシック" charset="-128"/>
                <a:cs typeface="Chalkboard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None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b="0" i="0">
                <a:solidFill>
                  <a:srgbClr val="000000"/>
                </a:solidFill>
                <a:latin typeface="Chalkboard"/>
                <a:ea typeface="ＭＳ Ｐゴシック" charset="-128"/>
                <a:cs typeface="Chalkboard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b="0" kern="0" dirty="0"/>
              <a:t> </a:t>
            </a:r>
          </a:p>
          <a:p>
            <a:pPr lvl="1"/>
            <a:r>
              <a:rPr lang="en-GB" b="0" kern="0" dirty="0"/>
              <a:t>is an example of</a:t>
            </a:r>
          </a:p>
          <a:p>
            <a:pPr lvl="1"/>
            <a:r>
              <a:rPr lang="en-GB" b="0" kern="0" dirty="0"/>
              <a:t>is a non-example of</a:t>
            </a:r>
            <a:br>
              <a:rPr lang="en-GB" b="0" kern="0" dirty="0"/>
            </a:br>
            <a:endParaRPr lang="en-GB" b="0" kern="0" dirty="0"/>
          </a:p>
          <a:p>
            <a:pPr lvl="1"/>
            <a:r>
              <a:rPr lang="en-GB" b="0" kern="0" dirty="0"/>
              <a:t>is a counter example 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568BCF-6DF0-A348-8744-6DF6D97425B6}"/>
              </a:ext>
            </a:extLst>
          </p:cNvPr>
          <p:cNvSpPr txBox="1"/>
          <p:nvPr/>
        </p:nvSpPr>
        <p:spPr>
          <a:xfrm>
            <a:off x="539552" y="1182771"/>
            <a:ext cx="432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dirty="0">
                <a:solidFill>
                  <a:schemeClr val="bg1"/>
                </a:solidFill>
              </a:rPr>
              <a:t>.9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C9FBDC-8DBE-E448-B7C7-1CF91569C7A0}"/>
              </a:ext>
            </a:extLst>
          </p:cNvPr>
          <p:cNvSpPr txBox="1"/>
          <p:nvPr/>
        </p:nvSpPr>
        <p:spPr>
          <a:xfrm>
            <a:off x="3059832" y="1603587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dirty="0">
                <a:solidFill>
                  <a:srgbClr val="000000"/>
                </a:solidFill>
              </a:rPr>
              <a:t>a number whose square is less than itself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CB6D54-DA5E-7B43-9029-9AB0BC95B75B}"/>
              </a:ext>
            </a:extLst>
          </p:cNvPr>
          <p:cNvSpPr txBox="1"/>
          <p:nvPr/>
        </p:nvSpPr>
        <p:spPr>
          <a:xfrm>
            <a:off x="3406809" y="1988840"/>
            <a:ext cx="4043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dirty="0">
                <a:solidFill>
                  <a:srgbClr val="000000"/>
                </a:solidFill>
              </a:rPr>
              <a:t>numbers whose square is greater than or equal to themselves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A99EA9-25EB-3F4A-AD90-91CCADA0ADED}"/>
              </a:ext>
            </a:extLst>
          </p:cNvPr>
          <p:cNvSpPr txBox="1"/>
          <p:nvPr/>
        </p:nvSpPr>
        <p:spPr>
          <a:xfrm>
            <a:off x="3923928" y="2708920"/>
            <a:ext cx="4464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dirty="0">
                <a:solidFill>
                  <a:srgbClr val="000000"/>
                </a:solidFill>
              </a:rPr>
              <a:t>the conjecture that the square of a number is always greater than itself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67BD38A1-69D9-6C42-934A-61B26A3D3C99}"/>
              </a:ext>
            </a:extLst>
          </p:cNvPr>
          <p:cNvSpPr txBox="1">
            <a:spLocks/>
          </p:cNvSpPr>
          <p:nvPr/>
        </p:nvSpPr>
        <p:spPr bwMode="auto">
          <a:xfrm>
            <a:off x="251520" y="3573016"/>
            <a:ext cx="4824536" cy="18870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5000"/>
              <a:buFont typeface="Wingdings" charset="2"/>
              <a:buChar char="v"/>
              <a:defRPr sz="2400">
                <a:solidFill>
                  <a:srgbClr val="0000FF"/>
                </a:solidFill>
                <a:effectLst/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–"/>
              <a:defRPr sz="2000">
                <a:solidFill>
                  <a:srgbClr val="800000"/>
                </a:solidFill>
                <a:effectLst/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 b="0" i="0">
                <a:solidFill>
                  <a:srgbClr val="000000"/>
                </a:solidFill>
                <a:latin typeface="Chalkboard"/>
                <a:ea typeface="ＭＳ Ｐゴシック" charset="-128"/>
                <a:cs typeface="Chalkboard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None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b="0" i="0">
                <a:solidFill>
                  <a:srgbClr val="000000"/>
                </a:solidFill>
                <a:latin typeface="Chalkboard"/>
                <a:ea typeface="ＭＳ Ｐゴシック" charset="-128"/>
                <a:cs typeface="Chalkboard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b="0" kern="0" dirty="0"/>
              <a:t> </a:t>
            </a:r>
            <a:r>
              <a:rPr lang="en-GB" sz="2000" b="0" kern="0" dirty="0"/>
              <a:t>The harmonic series </a:t>
            </a:r>
          </a:p>
          <a:p>
            <a:pPr lvl="1"/>
            <a:r>
              <a:rPr lang="en-GB" b="0" kern="0" dirty="0"/>
              <a:t>is an example of …</a:t>
            </a:r>
          </a:p>
          <a:p>
            <a:pPr lvl="1"/>
            <a:r>
              <a:rPr lang="en-GB" b="0" kern="0" dirty="0"/>
              <a:t>is a non-example of  …</a:t>
            </a:r>
          </a:p>
          <a:p>
            <a:pPr lvl="1"/>
            <a:r>
              <a:rPr lang="en-GB" b="0" kern="0" dirty="0"/>
              <a:t>is a counter example to …</a:t>
            </a:r>
          </a:p>
          <a:p>
            <a:pPr lvl="1"/>
            <a:r>
              <a:rPr lang="en-GB" b="0" kern="0" dirty="0"/>
              <a:t>is a boundary non-example for</a:t>
            </a:r>
          </a:p>
          <a:p>
            <a:pPr lvl="1"/>
            <a:r>
              <a:rPr lang="en-GB" b="0" kern="0" dirty="0"/>
              <a:t>is a boundary example for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A42560-81AB-8D41-82EB-9C1F887F6A8B}"/>
              </a:ext>
            </a:extLst>
          </p:cNvPr>
          <p:cNvSpPr txBox="1"/>
          <p:nvPr/>
        </p:nvSpPr>
        <p:spPr>
          <a:xfrm>
            <a:off x="4644009" y="5085184"/>
            <a:ext cx="4139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dirty="0">
                <a:solidFill>
                  <a:srgbClr val="000000"/>
                </a:solidFill>
              </a:rPr>
              <a:t>series u</a:t>
            </a:r>
            <a:r>
              <a:rPr lang="en-GB" sz="2000" b="0" baseline="-25000" dirty="0">
                <a:solidFill>
                  <a:srgbClr val="000000"/>
                </a:solidFill>
              </a:rPr>
              <a:t>n</a:t>
            </a:r>
            <a:r>
              <a:rPr lang="en-GB" sz="2000" b="0" dirty="0">
                <a:solidFill>
                  <a:srgbClr val="000000"/>
                </a:solidFill>
              </a:rPr>
              <a:t> = 1/n</a:t>
            </a:r>
            <a:r>
              <a:rPr lang="en-GB" sz="2000" b="0" baseline="30000" dirty="0">
                <a:solidFill>
                  <a:srgbClr val="000000"/>
                </a:solidFill>
              </a:rPr>
              <a:t>1+𝝴</a:t>
            </a:r>
            <a:r>
              <a:rPr lang="en-GB" sz="2000" b="0" dirty="0">
                <a:solidFill>
                  <a:srgbClr val="000000"/>
                </a:solidFill>
              </a:rPr>
              <a:t> which converge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121D44-0278-074C-8A42-08E446D43079}"/>
              </a:ext>
            </a:extLst>
          </p:cNvPr>
          <p:cNvSpPr/>
          <p:nvPr/>
        </p:nvSpPr>
        <p:spPr>
          <a:xfrm>
            <a:off x="4139952" y="5485294"/>
            <a:ext cx="4644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000" b="0" dirty="0">
                <a:solidFill>
                  <a:srgbClr val="000000"/>
                </a:solidFill>
                <a:latin typeface="Chalkboard" panose="03050602040202020205" pitchFamily="66" charset="77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series for which u</a:t>
            </a:r>
            <a:r>
              <a:rPr lang="en-GB" sz="2000" b="0" baseline="-25000" dirty="0">
                <a:solidFill>
                  <a:srgbClr val="000000"/>
                </a:solidFill>
                <a:latin typeface="Chalkboard" panose="03050602040202020205" pitchFamily="66" charset="77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</a:t>
            </a:r>
            <a:r>
              <a:rPr lang="en-GB" sz="2000" b="0" dirty="0">
                <a:solidFill>
                  <a:srgbClr val="000000"/>
                </a:solidFill>
                <a:latin typeface="Chalkboard" panose="03050602040202020205" pitchFamily="66" charset="77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converges to 0 but sum diverges </a:t>
            </a:r>
            <a:endParaRPr lang="en-GB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8624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  <p:bldP spid="10" grpId="0"/>
      <p:bldP spid="11" grpId="0"/>
      <p:bldP spid="12" grpId="0"/>
      <p:bldP spid="8" grpId="0" uiExpand="1" build="p"/>
      <p:bldP spid="9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0D48CB6-24AA-6348-931C-9EDD3DD2CE91}"/>
              </a:ext>
            </a:extLst>
          </p:cNvPr>
          <p:cNvSpPr/>
          <p:nvPr/>
        </p:nvSpPr>
        <p:spPr bwMode="auto">
          <a:xfrm>
            <a:off x="6300192" y="1988840"/>
            <a:ext cx="2860827" cy="144016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Chalkboard" charset="0"/>
              </a:rPr>
              <a:t>In what way is yours ‘like’ this one, and in what ways is it different?</a:t>
            </a:r>
          </a:p>
        </p:txBody>
      </p:sp>
      <p:sp>
        <p:nvSpPr>
          <p:cNvPr id="34817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444503" y="916260"/>
            <a:ext cx="8572500" cy="5753100"/>
          </a:xfrm>
        </p:spPr>
        <p:txBody>
          <a:bodyPr anchor="ctr"/>
          <a:lstStyle/>
          <a:p>
            <a:pPr>
              <a:defRPr/>
            </a:pPr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Write down another integral like this one which is also zero</a:t>
            </a:r>
          </a:p>
          <a:p>
            <a:pPr lvl="1">
              <a:buFont typeface="Courier New"/>
              <a:buChar char="o"/>
              <a:defRPr/>
            </a:pPr>
            <a:r>
              <a:rPr lang="en-US" dirty="0">
                <a:latin typeface="Chalkboard" charset="0"/>
                <a:ea typeface="ＭＳ Ｐゴシック" charset="0"/>
              </a:rPr>
              <a:t>and another</a:t>
            </a:r>
          </a:p>
          <a:p>
            <a:pPr lvl="1">
              <a:buFont typeface="Courier New"/>
              <a:buChar char="o"/>
              <a:defRPr/>
            </a:pPr>
            <a:r>
              <a:rPr lang="en-US" dirty="0">
                <a:latin typeface="Chalkboard" charset="0"/>
                <a:ea typeface="ＭＳ Ｐゴシック" charset="0"/>
              </a:rPr>
              <a:t>and another</a:t>
            </a:r>
          </a:p>
          <a:p>
            <a:pPr lvl="1">
              <a:buFont typeface="Courier New"/>
              <a:buChar char="o"/>
              <a:defRPr/>
            </a:pPr>
            <a:r>
              <a:rPr lang="en-US" dirty="0">
                <a:latin typeface="Chalkboard" charset="0"/>
                <a:ea typeface="ＭＳ Ｐゴシック" charset="0"/>
              </a:rPr>
              <a:t>and another which is different in some way</a:t>
            </a:r>
          </a:p>
          <a:p>
            <a:pPr>
              <a:defRPr/>
            </a:pPr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What is the same and what is different about your examples and the original? </a:t>
            </a:r>
          </a:p>
          <a:p>
            <a:pPr>
              <a:defRPr/>
            </a:pPr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What features can you change and still it has integral zero?</a:t>
            </a:r>
          </a:p>
          <a:p>
            <a:pPr>
              <a:defRPr/>
            </a:pPr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Write down the most general integral you can, like this, which has answer zero.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12699"/>
            <a:ext cx="2667000" cy="13335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817" grpId="0" build="p" bldLvl="5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1"/>
            <a:ext cx="7772400" cy="609600"/>
          </a:xfrm>
        </p:spPr>
        <p:txBody>
          <a:bodyPr/>
          <a:lstStyle/>
          <a:p>
            <a:r>
              <a:rPr lang="en-GB"/>
              <a:t>Variation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9"/>
            <a:ext cx="8640960" cy="936103"/>
          </a:xfrm>
        </p:spPr>
        <p:txBody>
          <a:bodyPr/>
          <a:lstStyle/>
          <a:p>
            <a:r>
              <a:rPr lang="en-GB"/>
              <a:t>What can be changed and still it is an example?</a:t>
            </a:r>
          </a:p>
          <a:p>
            <a:endParaRPr lang="en-GB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98837"/>
              </p:ext>
            </p:extLst>
          </p:nvPr>
        </p:nvGraphicFramePr>
        <p:xfrm>
          <a:off x="2987824" y="0"/>
          <a:ext cx="2452164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9" name="Equation" r:id="rId3" imgW="889000" imgH="469900" progId="Equation.DSMT4">
                  <p:embed/>
                </p:oleObj>
              </mc:Choice>
              <mc:Fallback>
                <p:oleObj name="Equation" r:id="rId3" imgW="8890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87824" y="0"/>
                        <a:ext cx="2452164" cy="1296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548011"/>
              </p:ext>
            </p:extLst>
          </p:nvPr>
        </p:nvGraphicFramePr>
        <p:xfrm>
          <a:off x="251421" y="2060848"/>
          <a:ext cx="2592387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0" name="Equation" r:id="rId5" imgW="939800" imgH="469900" progId="Equation.DSMT4">
                  <p:embed/>
                </p:oleObj>
              </mc:Choice>
              <mc:Fallback>
                <p:oleObj name="Equation" r:id="rId5" imgW="9398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421" y="2060848"/>
                        <a:ext cx="2592387" cy="1296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753774"/>
              </p:ext>
            </p:extLst>
          </p:nvPr>
        </p:nvGraphicFramePr>
        <p:xfrm>
          <a:off x="291406" y="4868316"/>
          <a:ext cx="3992562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1" name="Equation" r:id="rId7" imgW="1447800" imgH="469900" progId="Equation.DSMT4">
                  <p:embed/>
                </p:oleObj>
              </mc:Choice>
              <mc:Fallback>
                <p:oleObj name="Equation" r:id="rId7" imgW="14478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1406" y="4868316"/>
                        <a:ext cx="3992562" cy="1296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612559"/>
              </p:ext>
            </p:extLst>
          </p:nvPr>
        </p:nvGraphicFramePr>
        <p:xfrm>
          <a:off x="5364088" y="4437112"/>
          <a:ext cx="2697162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2" name="Equation" r:id="rId9" imgW="977900" imgH="469900" progId="Equation.DSMT4">
                  <p:embed/>
                </p:oleObj>
              </mc:Choice>
              <mc:Fallback>
                <p:oleObj name="Equation" r:id="rId9" imgW="9779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64088" y="4437112"/>
                        <a:ext cx="2697162" cy="1296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124826"/>
              </p:ext>
            </p:extLst>
          </p:nvPr>
        </p:nvGraphicFramePr>
        <p:xfrm>
          <a:off x="2771800" y="3213720"/>
          <a:ext cx="27686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3" name="Equation" r:id="rId11" imgW="1003300" imgH="469900" progId="Equation.DSMT4">
                  <p:embed/>
                </p:oleObj>
              </mc:Choice>
              <mc:Fallback>
                <p:oleObj name="Equation" r:id="rId11" imgW="10033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771800" y="3213720"/>
                        <a:ext cx="2768600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221017"/>
              </p:ext>
            </p:extLst>
          </p:nvPr>
        </p:nvGraphicFramePr>
        <p:xfrm>
          <a:off x="4788024" y="5661248"/>
          <a:ext cx="4032448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4" name="Equation" r:id="rId13" imgW="1422400" imgH="203200" progId="Equation.DSMT4">
                  <p:embed/>
                </p:oleObj>
              </mc:Choice>
              <mc:Fallback>
                <p:oleObj name="Equation" r:id="rId13" imgW="14224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788024" y="5661248"/>
                        <a:ext cx="4032448" cy="576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340428"/>
              </p:ext>
            </p:extLst>
          </p:nvPr>
        </p:nvGraphicFramePr>
        <p:xfrm>
          <a:off x="5508104" y="1988840"/>
          <a:ext cx="3503612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5" name="Equation" r:id="rId15" imgW="1270000" imgH="469900" progId="Equation.DSMT4">
                  <p:embed/>
                </p:oleObj>
              </mc:Choice>
              <mc:Fallback>
                <p:oleObj name="Equation" r:id="rId15" imgW="12700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508104" y="1988840"/>
                        <a:ext cx="3503612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869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1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Mathematical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980728"/>
            <a:ext cx="8568952" cy="25446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Who produces examples?</a:t>
            </a:r>
          </a:p>
          <a:p>
            <a:pPr lvl="1">
              <a:defRPr/>
            </a:pPr>
            <a:r>
              <a:rPr lang="en-US">
                <a:latin typeface="Chalkboard" charset="0"/>
                <a:ea typeface="ＭＳ Ｐゴシック" charset="0"/>
              </a:rPr>
              <a:t>Lecturer?</a:t>
            </a:r>
          </a:p>
          <a:p>
            <a:pPr lvl="1">
              <a:defRPr/>
            </a:pPr>
            <a:r>
              <a:rPr lang="en-US">
                <a:latin typeface="Chalkboard" charset="0"/>
                <a:ea typeface="ＭＳ Ｐゴシック" charset="0"/>
              </a:rPr>
              <a:t>Students?</a:t>
            </a:r>
          </a:p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What do they do with them?</a:t>
            </a:r>
          </a:p>
          <a:p>
            <a:pPr>
              <a:defRPr/>
            </a:pPr>
            <a:endParaRPr lang="en-US">
              <a:latin typeface="Chalkboar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1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Conjecture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3" y="990601"/>
            <a:ext cx="7727951" cy="5334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When learners construct their own examples of mathematical objects they:</a:t>
            </a:r>
          </a:p>
          <a:p>
            <a:pPr lvl="1">
              <a:defRPr/>
            </a:pPr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Extend and enrich their accessible example spaces</a:t>
            </a:r>
          </a:p>
          <a:p>
            <a:pPr lvl="1">
              <a:defRPr/>
            </a:pPr>
            <a:r>
              <a:rPr lang="en-US" dirty="0">
                <a:latin typeface="Chalkboard" charset="0"/>
                <a:ea typeface="ＭＳ Ｐゴシック" charset="0"/>
                <a:cs typeface="Chalkboard Bold" charset="0"/>
                <a:sym typeface="Chalkboard Bold" charset="0"/>
              </a:rPr>
              <a:t>Become more engaged with and confident about their studies</a:t>
            </a:r>
          </a:p>
          <a:p>
            <a:pPr lvl="1">
              <a:defRPr/>
            </a:pPr>
            <a:r>
              <a:rPr lang="en-US" dirty="0">
                <a:latin typeface="Chalkboard" charset="0"/>
                <a:ea typeface="ＭＳ Ｐゴシック" charset="0"/>
                <a:cs typeface="Chalkboard Bold" charset="0"/>
                <a:sym typeface="Chalkboard Bold" charset="0"/>
              </a:rPr>
              <a:t>Make use of their own mathematical powers</a:t>
            </a:r>
          </a:p>
          <a:p>
            <a:pPr lvl="1">
              <a:defRPr/>
            </a:pPr>
            <a:r>
              <a:rPr lang="en-US" dirty="0">
                <a:latin typeface="Chalkboard" charset="0"/>
                <a:ea typeface="ＭＳ Ｐゴシック" charset="0"/>
                <a:cs typeface="Chalkboard Bold" charset="0"/>
                <a:sym typeface="Chalkboard Bold" charset="0"/>
              </a:rPr>
              <a:t>Experience. mathematics as a constructive and </a:t>
            </a:r>
            <a:r>
              <a:rPr lang="en-US" dirty="0" err="1">
                <a:latin typeface="Chalkboard" charset="0"/>
                <a:ea typeface="ＭＳ Ｐゴシック" charset="0"/>
                <a:cs typeface="Chalkboard Bold" charset="0"/>
                <a:sym typeface="Chalkboard Bold" charset="0"/>
              </a:rPr>
              <a:t>reative</a:t>
            </a:r>
            <a:r>
              <a:rPr lang="en-US" dirty="0">
                <a:latin typeface="Chalkboard" charset="0"/>
                <a:ea typeface="ＭＳ Ｐゴシック" charset="0"/>
                <a:cs typeface="Chalkboard Bold" charset="0"/>
                <a:sym typeface="Chalkboard Bold" charset="0"/>
              </a:rPr>
              <a:t> enterprise</a:t>
            </a:r>
            <a:endParaRPr lang="en-US" dirty="0">
              <a:latin typeface="Chalkboard Bold" charset="0"/>
              <a:ea typeface="ＭＳ Ｐゴシック" charset="0"/>
              <a:cs typeface="Chalkboard Bold" charset="0"/>
              <a:sym typeface="Chalkboard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3224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 bldLvl="5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1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Proposal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901701"/>
            <a:ext cx="8884096" cy="5499100"/>
          </a:xfrm>
        </p:spPr>
        <p:txBody>
          <a:bodyPr/>
          <a:lstStyle/>
          <a:p>
            <a:pPr>
              <a:defRPr/>
            </a:pPr>
            <a:r>
              <a:rPr lang="en-US" sz="3100">
                <a:latin typeface="Chalkboard" charset="0"/>
                <a:ea typeface="ＭＳ Ｐゴシック" charset="0"/>
                <a:cs typeface="ＭＳ Ｐゴシック" charset="0"/>
              </a:rPr>
              <a:t>The first time you give an example of a mathematical object (not a worked example)</a:t>
            </a:r>
          </a:p>
          <a:p>
            <a:pPr lvl="1">
              <a:buFont typeface="Courier New"/>
              <a:buChar char="o"/>
              <a:defRPr/>
            </a:pPr>
            <a:r>
              <a:rPr lang="en-US">
                <a:latin typeface="Chalkboard" charset="0"/>
                <a:ea typeface="ＭＳ Ｐゴシック" charset="0"/>
              </a:rPr>
              <a:t>ask students to write down on a slip of paper what they expect to do with the example</a:t>
            </a:r>
          </a:p>
          <a:p>
            <a:pPr>
              <a:defRPr/>
            </a:pPr>
            <a:r>
              <a:rPr lang="en-US" sz="2800">
                <a:latin typeface="Chalkboard" charset="0"/>
                <a:ea typeface="ＭＳ Ｐゴシック" charset="0"/>
                <a:cs typeface="ＭＳ Ｐゴシック" charset="0"/>
              </a:rPr>
              <a:t>Near the end of the course, when you give (or get them to construct) an example</a:t>
            </a:r>
          </a:p>
          <a:p>
            <a:pPr lvl="1">
              <a:buFont typeface="Courier New"/>
              <a:buChar char="o"/>
              <a:defRPr/>
            </a:pPr>
            <a:r>
              <a:rPr lang="en-US">
                <a:latin typeface="Chalkboard" charset="0"/>
                <a:ea typeface="ＭＳ Ｐゴシック" charset="0"/>
              </a:rPr>
              <a:t>ask students to write down on a slip of paper what they expect to do with the example</a:t>
            </a:r>
          </a:p>
          <a:p>
            <a:pPr>
              <a:defRPr/>
            </a:pPr>
            <a:r>
              <a:rPr lang="en-US" sz="2700">
                <a:latin typeface="Chalkboard" charset="0"/>
                <a:ea typeface="ＭＳ Ｐゴシック" charset="0"/>
                <a:cs typeface="ＭＳ Ｐゴシック" charset="0"/>
              </a:rPr>
              <a:t>get them to put their initials or some other identifying mark on the papers, so that you can identify development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 bldLvl="5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1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Preparing the Ground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Construct a function F : [a, b] --&gt; R </a:t>
            </a:r>
          </a:p>
          <a:p>
            <a:pPr lvl="1">
              <a:buFont typeface="Courier New"/>
              <a:buChar char="o"/>
              <a:defRPr/>
            </a:pPr>
            <a:r>
              <a:rPr lang="en-US">
                <a:latin typeface="Chalkboard" charset="0"/>
                <a:ea typeface="ＭＳ Ｐゴシック" charset="0"/>
              </a:rPr>
              <a:t>which is continuous and differentiable on (a, b) </a:t>
            </a:r>
          </a:p>
          <a:p>
            <a:pPr lvl="1">
              <a:buFont typeface="Courier New"/>
              <a:buChar char="o"/>
              <a:defRPr/>
            </a:pPr>
            <a:r>
              <a:rPr lang="en-US">
                <a:latin typeface="Chalkboard" charset="0"/>
                <a:ea typeface="ＭＳ Ｐゴシック" charset="0"/>
              </a:rPr>
              <a:t>for which f(a) = f(b) </a:t>
            </a:r>
          </a:p>
          <a:p>
            <a:pPr lvl="1">
              <a:buFont typeface="Courier New"/>
              <a:buChar char="o"/>
              <a:defRPr/>
            </a:pPr>
            <a:r>
              <a:rPr lang="en-US">
                <a:latin typeface="Chalkboard" charset="0"/>
                <a:ea typeface="ＭＳ Ｐゴシック" charset="0"/>
              </a:rPr>
              <a:t>but nowhere on (a, b) is f</a:t>
            </a:r>
            <a:r>
              <a:rPr lang="ja-JP" altLang="en-US">
                <a:latin typeface="Chalkboard" charset="0"/>
                <a:ea typeface="ＭＳ Ｐゴシック" charset="0"/>
              </a:rPr>
              <a:t>’</a:t>
            </a:r>
            <a:r>
              <a:rPr lang="en-US">
                <a:latin typeface="Chalkboard" charset="0"/>
                <a:ea typeface="ＭＳ Ｐゴシック" charset="0"/>
              </a:rPr>
              <a:t>(x) = 0</a:t>
            </a:r>
          </a:p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</a:rPr>
              <a:t>Having attempted this, students are likely to appreciate the proof that it is impossible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355600" y="88901"/>
            <a:ext cx="8559800" cy="749300"/>
          </a:xfrm>
        </p:spPr>
        <p:txBody>
          <a:bodyPr anchor="ctr"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Choosing Examples to Exemplify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2" y="1016001"/>
            <a:ext cx="8572500" cy="36195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Suppose you were about to introduce the notion of relative extrema for functions from R to R.</a:t>
            </a:r>
          </a:p>
          <a:p>
            <a:pPr lvl="1">
              <a:buFont typeface="Courier New"/>
              <a:buChar char="o"/>
              <a:defRPr/>
            </a:pPr>
            <a:r>
              <a:rPr lang="en-US">
                <a:latin typeface="Chalkboard" charset="0"/>
                <a:ea typeface="ＭＳ Ｐゴシック" charset="0"/>
              </a:rPr>
              <a:t>what examples might you choose, and why?</a:t>
            </a:r>
          </a:p>
          <a:p>
            <a:pPr lvl="1">
              <a:buFont typeface="Courier New"/>
              <a:buChar char="o"/>
              <a:defRPr/>
            </a:pPr>
            <a:r>
              <a:rPr lang="en-US">
                <a:latin typeface="Chalkboard" charset="0"/>
                <a:ea typeface="ＭＳ Ｐゴシック" charset="0"/>
              </a:rPr>
              <a:t>would you use non-examples? why or why not?</a:t>
            </a:r>
          </a:p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How might you present them?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 bldLvl="5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1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The Exemplification Paradox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9402" y="796902"/>
            <a:ext cx="8572500" cy="4432300"/>
          </a:xfrm>
        </p:spPr>
        <p:txBody>
          <a:bodyPr rIns="39686"/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400">
                <a:latin typeface="Chalkboard" charset="0"/>
                <a:ea typeface="ＭＳ Ｐゴシック" charset="0"/>
                <a:cs typeface="ＭＳ Ｐゴシック" charset="0"/>
              </a:rPr>
              <a:t>In order to appreciate a generality, it helps to have examples;</a:t>
            </a:r>
          </a:p>
          <a:p>
            <a:pPr>
              <a:lnSpc>
                <a:spcPct val="90000"/>
              </a:lnSpc>
              <a:spcBef>
                <a:spcPts val="800"/>
              </a:spcBef>
              <a:defRPr/>
            </a:pPr>
            <a:r>
              <a:rPr lang="en-US" sz="2400">
                <a:latin typeface="Chalkboard" charset="0"/>
                <a:ea typeface="ＭＳ Ｐゴシック" charset="0"/>
                <a:cs typeface="ＭＳ Ｐゴシック" charset="0"/>
              </a:rPr>
              <a:t>In order to appreciate something as an example,  it is necessary to know the generality being exemplified;</a:t>
            </a:r>
          </a:p>
          <a:p>
            <a:pPr>
              <a:lnSpc>
                <a:spcPct val="90000"/>
              </a:lnSpc>
              <a:spcBef>
                <a:spcPts val="800"/>
              </a:spcBef>
              <a:defRPr/>
            </a:pPr>
            <a:r>
              <a:rPr lang="en-US" sz="2400">
                <a:latin typeface="Chalkboard" charset="0"/>
                <a:ea typeface="ＭＳ Ｐゴシック" charset="0"/>
                <a:cs typeface="ＭＳ Ｐゴシック" charset="0"/>
              </a:rPr>
              <a:t>so,</a:t>
            </a:r>
            <a:br>
              <a:rPr lang="en-US" sz="2400">
                <a:latin typeface="Chalkboard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latin typeface="Chalkboard" charset="0"/>
                <a:ea typeface="ＭＳ Ｐゴシック" charset="0"/>
                <a:cs typeface="ＭＳ Ｐゴシック" charset="0"/>
              </a:rPr>
              <a:t>I need to know what is exemplary about something in order to see it as an example of something!</a:t>
            </a:r>
          </a:p>
        </p:txBody>
      </p:sp>
      <p:sp>
        <p:nvSpPr>
          <p:cNvPr id="38915" name="AutoShape 3"/>
          <p:cNvSpPr>
            <a:spLocks/>
          </p:cNvSpPr>
          <p:nvPr/>
        </p:nvSpPr>
        <p:spPr bwMode="auto">
          <a:xfrm rot="10800000" flipH="1" flipV="1">
            <a:off x="2743200" y="3429002"/>
            <a:ext cx="6400800" cy="1562100"/>
          </a:xfrm>
          <a:prstGeom prst="wedgeEllipseCallout">
            <a:avLst>
              <a:gd name="adj1" fmla="val -52500"/>
              <a:gd name="adj2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b="0">
                <a:solidFill>
                  <a:srgbClr val="40008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Chalkboard" charset="0"/>
                <a:sym typeface="Chalkboard" charset="0"/>
              </a:rPr>
              <a:t>What can change and </a:t>
            </a:r>
            <a:br>
              <a:rPr lang="en-US" b="0">
                <a:solidFill>
                  <a:srgbClr val="40008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Chalkboard" charset="0"/>
                <a:sym typeface="Chalkboard" charset="0"/>
              </a:rPr>
            </a:br>
            <a:r>
              <a:rPr lang="en-US" b="0">
                <a:solidFill>
                  <a:srgbClr val="40008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Chalkboard" charset="0"/>
                <a:sym typeface="Chalkboard" charset="0"/>
              </a:rPr>
              <a:t>what must stay the same, to preserve examplehood?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" y="5029201"/>
            <a:ext cx="6516688" cy="1435100"/>
            <a:chOff x="0" y="0"/>
            <a:chExt cx="4105" cy="904"/>
          </a:xfrm>
        </p:grpSpPr>
        <p:sp>
          <p:nvSpPr>
            <p:cNvPr id="70662" name="AutoShape 5"/>
            <p:cNvSpPr>
              <a:spLocks/>
            </p:cNvSpPr>
            <p:nvPr/>
          </p:nvSpPr>
          <p:spPr bwMode="auto">
            <a:xfrm rot="10800000">
              <a:off x="0" y="0"/>
              <a:ext cx="4105" cy="904"/>
            </a:xfrm>
            <a:prstGeom prst="wedgeEllipseCallout">
              <a:avLst>
                <a:gd name="adj1" fmla="val -52500"/>
                <a:gd name="adj2" fmla="val 50000"/>
              </a:avLst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GB" b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70663" name="Rectangle 6"/>
            <p:cNvSpPr>
              <a:spLocks/>
            </p:cNvSpPr>
            <p:nvPr/>
          </p:nvSpPr>
          <p:spPr bwMode="auto">
            <a:xfrm>
              <a:off x="816" y="186"/>
              <a:ext cx="3210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cs typeface="Chalkboard" charset="0"/>
                  <a:sym typeface="Chalkboard" charset="0"/>
                </a:rPr>
                <a:t>Dimensions of possible variation</a:t>
              </a:r>
              <a:br>
                <a:rPr lang="en-US" b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cs typeface="Chalkboard" charset="0"/>
                  <a:sym typeface="Chalkboard" charset="0"/>
                </a:rPr>
              </a:br>
              <a:r>
                <a:rPr lang="en-US" b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cs typeface="Chalkboard" charset="0"/>
                  <a:sym typeface="Chalkboard" charset="0"/>
                </a:rPr>
                <a:t>Ranges of permissible change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 bldLvl="5" autoUpdateAnimBg="0"/>
      <p:bldP spid="38915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1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Undoing a Familiar Doing</a:t>
            </a:r>
          </a:p>
        </p:txBody>
      </p:sp>
      <p:sp>
        <p:nvSpPr>
          <p:cNvPr id="47106" name="Rectangle 2"/>
          <p:cNvSpPr>
            <a:spLocks/>
          </p:cNvSpPr>
          <p:nvPr/>
        </p:nvSpPr>
        <p:spPr bwMode="auto">
          <a:xfrm>
            <a:off x="899592" y="1400696"/>
            <a:ext cx="1930400" cy="1092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0">
                <a:solidFill>
                  <a:srgbClr val="0000FF"/>
                </a:solidFill>
                <a:cs typeface="Chalkboard" charset="0"/>
                <a:sym typeface="Chalkboard" charset="0"/>
              </a:rPr>
              <a:t>familiar doing:</a:t>
            </a:r>
          </a:p>
        </p:txBody>
      </p:sp>
      <p:sp>
        <p:nvSpPr>
          <p:cNvPr id="47107" name="Rectangle 3"/>
          <p:cNvSpPr>
            <a:spLocks/>
          </p:cNvSpPr>
          <p:nvPr/>
        </p:nvSpPr>
        <p:spPr bwMode="auto">
          <a:xfrm>
            <a:off x="684213" y="2912864"/>
            <a:ext cx="2590800" cy="1092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0">
                <a:solidFill>
                  <a:srgbClr val="0000FF"/>
                </a:solidFill>
                <a:cs typeface="Chalkboard" charset="0"/>
                <a:sym typeface="Chalkboard" charset="0"/>
              </a:rPr>
              <a:t>unfamiliar undoing:</a:t>
            </a:r>
          </a:p>
        </p:txBody>
      </p:sp>
      <p:sp>
        <p:nvSpPr>
          <p:cNvPr id="47108" name="Rectangle 4"/>
          <p:cNvSpPr>
            <a:spLocks/>
          </p:cNvSpPr>
          <p:nvPr/>
        </p:nvSpPr>
        <p:spPr bwMode="auto">
          <a:xfrm>
            <a:off x="2867028" y="1703232"/>
            <a:ext cx="2715623" cy="49244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3200" b="0">
                <a:solidFill>
                  <a:srgbClr val="800000"/>
                </a:solidFill>
                <a:cs typeface="Chalkboard" charset="0"/>
                <a:sym typeface="Chalkboard" charset="0"/>
              </a:rPr>
              <a:t>Given f(x), find </a:t>
            </a:r>
          </a:p>
        </p:txBody>
      </p:sp>
      <p:sp>
        <p:nvSpPr>
          <p:cNvPr id="47110" name="Rectangle 6"/>
          <p:cNvSpPr>
            <a:spLocks/>
          </p:cNvSpPr>
          <p:nvPr/>
        </p:nvSpPr>
        <p:spPr bwMode="auto">
          <a:xfrm>
            <a:off x="3208339" y="3130551"/>
            <a:ext cx="5562600" cy="584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3200" b="0">
                <a:solidFill>
                  <a:srgbClr val="800000"/>
                </a:solidFill>
                <a:cs typeface="Chalkboard" charset="0"/>
                <a:sym typeface="Chalkboard" charset="0"/>
              </a:rPr>
              <a:t>What can you say about f if</a:t>
            </a:r>
          </a:p>
        </p:txBody>
      </p:sp>
      <p:sp>
        <p:nvSpPr>
          <p:cNvPr id="12" name="Rectangle 6"/>
          <p:cNvSpPr>
            <a:spLocks/>
          </p:cNvSpPr>
          <p:nvPr/>
        </p:nvSpPr>
        <p:spPr bwMode="auto">
          <a:xfrm>
            <a:off x="2123729" y="5149057"/>
            <a:ext cx="6876256" cy="584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3200" b="0">
                <a:solidFill>
                  <a:srgbClr val="800000"/>
                </a:solidFill>
                <a:cs typeface="Chalkboard" charset="0"/>
                <a:sym typeface="Chalkboard" charset="0"/>
              </a:rPr>
              <a:t>What if f is known to be continuous?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626123"/>
              </p:ext>
            </p:extLst>
          </p:nvPr>
        </p:nvGraphicFramePr>
        <p:xfrm>
          <a:off x="5724128" y="1412776"/>
          <a:ext cx="2801560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" name="Equation" r:id="rId4" imgW="1054100" imgH="406400" progId="Equation.DSMT4">
                  <p:embed/>
                </p:oleObj>
              </mc:Choice>
              <mc:Fallback>
                <p:oleObj name="Equation" r:id="rId4" imgW="1054100" imgH="40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24128" y="1412776"/>
                        <a:ext cx="2801560" cy="1080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182310"/>
              </p:ext>
            </p:extLst>
          </p:nvPr>
        </p:nvGraphicFramePr>
        <p:xfrm>
          <a:off x="4299632" y="3801865"/>
          <a:ext cx="3368715" cy="1283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0" name="Equation" r:id="rId6" imgW="1066800" imgH="406400" progId="Equation.DSMT4">
                  <p:embed/>
                </p:oleObj>
              </mc:Choice>
              <mc:Fallback>
                <p:oleObj name="Equation" r:id="rId6" imgW="1066800" imgH="40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99632" y="3801865"/>
                        <a:ext cx="3368715" cy="1283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utoUpdateAnimBg="0"/>
      <p:bldP spid="471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1"/>
            <a:ext cx="7772400" cy="609600"/>
          </a:xfrm>
        </p:spPr>
        <p:txBody>
          <a:bodyPr/>
          <a:lstStyle/>
          <a:p>
            <a:r>
              <a:rPr lang="en-GB"/>
              <a:t>Conjectures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Everything said here today is to be treated as a conjecture </a:t>
            </a:r>
            <a:r>
              <a:rPr lang="is-IS" dirty="0"/>
              <a:t>…</a:t>
            </a:r>
          </a:p>
          <a:p>
            <a:r>
              <a:rPr lang="is-IS" dirty="0"/>
              <a:t>... </a:t>
            </a:r>
            <a:r>
              <a:rPr lang="en-US" dirty="0"/>
              <a:t>t</a:t>
            </a:r>
            <a:r>
              <a:rPr lang="is-IS" dirty="0"/>
              <a:t>o be tested in your experience</a:t>
            </a:r>
          </a:p>
          <a:p>
            <a:r>
              <a:rPr lang="is-IS" dirty="0"/>
              <a:t>I normally take a phenomenological stance ...</a:t>
            </a:r>
          </a:p>
          <a:p>
            <a:r>
              <a:rPr lang="is-IS" dirty="0"/>
              <a:t>... I start from and try to connect to, experience</a:t>
            </a:r>
          </a:p>
          <a:p>
            <a:r>
              <a:rPr lang="is-IS" dirty="0"/>
              <a:t>BUT</a:t>
            </a:r>
          </a:p>
          <a:p>
            <a:pPr lvl="1"/>
            <a:r>
              <a:rPr lang="is-IS" dirty="0"/>
              <a:t>Your time is precious and mine today is short ...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9299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1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Bury The Bone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1603" y="1003300"/>
            <a:ext cx="8572500" cy="51562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Construct an integral which requires two integrations by parts in order to complete it</a:t>
            </a:r>
          </a:p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Construct a limit which requires three uses of L</a:t>
            </a:r>
            <a:r>
              <a:rPr lang="ja-JP" altLang="en-US">
                <a:latin typeface="Chalkboard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Hôpital</a:t>
            </a:r>
            <a:r>
              <a:rPr lang="ja-JP" altLang="en-US">
                <a:latin typeface="Chalkboard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s rule to calculate it.</a:t>
            </a:r>
          </a:p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Construct an object whose symmetry group is the direct product of four groups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build="p" bldLvl="5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1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Probing Awareness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1"/>
            <a:ext cx="7848600" cy="56388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Asking learners what aspects of an example can be changed, and in what way.</a:t>
            </a:r>
          </a:p>
          <a:p>
            <a:pPr lvl="1">
              <a:buFont typeface="Courier New"/>
              <a:buChar char="o"/>
              <a:defRPr/>
            </a:pPr>
            <a:r>
              <a:rPr lang="en-US">
                <a:latin typeface="Chalkboard" charset="0"/>
                <a:ea typeface="ＭＳ Ｐゴシック" charset="0"/>
              </a:rPr>
              <a:t>learners may have only some possibilities come to mind</a:t>
            </a:r>
          </a:p>
          <a:p>
            <a:pPr lvl="1">
              <a:buFont typeface="Courier New"/>
              <a:buChar char="o"/>
              <a:defRPr/>
            </a:pPr>
            <a:r>
              <a:rPr lang="en-US">
                <a:latin typeface="Chalkboard" charset="0"/>
                <a:ea typeface="ＭＳ Ｐゴシック" charset="0"/>
              </a:rPr>
              <a:t>especially if they are unfamiliar with such a probe</a:t>
            </a:r>
          </a:p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Asking learners to construct examples</a:t>
            </a:r>
          </a:p>
          <a:p>
            <a:pPr lvl="1">
              <a:buFont typeface="Wingdings" charset="2"/>
              <a:buChar char="v"/>
              <a:defRPr/>
            </a:pPr>
            <a:r>
              <a:rPr lang="en-US">
                <a:latin typeface="Chalkboard" charset="0"/>
                <a:ea typeface="ＭＳ Ｐゴシック" charset="0"/>
              </a:rPr>
              <a:t>another &amp; another; adding constraints</a:t>
            </a:r>
          </a:p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Asking learners what concepts/theorems an object exemplifies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build="p" bldLvl="5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ChangeArrowheads="1"/>
          </p:cNvSpPr>
          <p:nvPr>
            <p:ph type="title"/>
          </p:nvPr>
        </p:nvSpPr>
        <p:spPr>
          <a:xfrm>
            <a:off x="355600" y="88901"/>
            <a:ext cx="8483600" cy="749300"/>
          </a:xfrm>
        </p:spPr>
        <p:txBody>
          <a:bodyPr anchor="ctr"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What Makes an Example </a:t>
            </a:r>
            <a:r>
              <a:rPr lang="ja-JP" altLang="en-US">
                <a:latin typeface="Chalkboard" charset="0"/>
                <a:ea typeface="ＭＳ Ｐゴシック" charset="0"/>
                <a:cs typeface="ＭＳ Ｐゴシック" charset="0"/>
              </a:rPr>
              <a:t>‘</a:t>
            </a: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Exemplary</a:t>
            </a:r>
            <a:r>
              <a:rPr lang="ja-JP" altLang="en-US">
                <a:latin typeface="Chalkboard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?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Awareness of </a:t>
            </a:r>
            <a:br>
              <a:rPr lang="en-US">
                <a:latin typeface="Chalkboard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  </a:t>
            </a:r>
            <a:r>
              <a:rPr lang="ja-JP" altLang="en-US">
                <a:latin typeface="Chalkboard" charset="0"/>
                <a:ea typeface="ＭＳ Ｐゴシック" charset="0"/>
                <a:cs typeface="ＭＳ Ｐゴシック" charset="0"/>
              </a:rPr>
              <a:t>‘</a:t>
            </a: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invariance in the midst of change</a:t>
            </a:r>
            <a:r>
              <a:rPr lang="ja-JP" altLang="en-US">
                <a:latin typeface="Chalkboard" charset="0"/>
                <a:ea typeface="ＭＳ Ｐゴシック" charset="0"/>
                <a:cs typeface="ＭＳ Ｐゴシック" charset="0"/>
              </a:rPr>
              <a:t>’</a:t>
            </a:r>
            <a:endParaRPr lang="en-US">
              <a:latin typeface="Chalkboard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What can change and still the technique can be used or the theorem applied?</a:t>
            </a:r>
          </a:p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Particular seen as a representative of a space of examples.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750E179-18CE-ED4E-88D3-FBB721D269AE}"/>
              </a:ext>
            </a:extLst>
          </p:cNvPr>
          <p:cNvSpPr/>
          <p:nvPr/>
        </p:nvSpPr>
        <p:spPr bwMode="auto">
          <a:xfrm>
            <a:off x="4716016" y="3717032"/>
            <a:ext cx="3168352" cy="1512168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halkboard" charset="0"/>
              </a:rPr>
              <a:t>It may depend on the pedagogical choices: the way attention is directed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build="p" autoUpdateAnimBg="0"/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C80F49-1B26-8B41-9782-2D82AB7EB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Mathematical Powers &amp; Themes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A5EECD-93BE-9B4A-AC0C-300C857E88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954" y="1597968"/>
            <a:ext cx="3945206" cy="2880320"/>
          </a:xfrm>
        </p:spPr>
        <p:txBody>
          <a:bodyPr/>
          <a:lstStyle/>
          <a:p>
            <a:r>
              <a:rPr lang="en-GB" sz="2000" dirty="0"/>
              <a:t>Distinguishing &amp; Connecting</a:t>
            </a:r>
          </a:p>
          <a:p>
            <a:r>
              <a:rPr lang="en-GB" sz="2000" dirty="0"/>
              <a:t>Imagining &amp; Expressing</a:t>
            </a:r>
          </a:p>
          <a:p>
            <a:r>
              <a:rPr lang="en-GB" sz="2000" dirty="0"/>
              <a:t>Stressing &amp; Ignoring</a:t>
            </a:r>
          </a:p>
          <a:p>
            <a:r>
              <a:rPr lang="en-GB" sz="2000" dirty="0"/>
              <a:t>Specialising &amp; Generalising</a:t>
            </a:r>
          </a:p>
          <a:p>
            <a:r>
              <a:rPr lang="en-GB" sz="2000" dirty="0"/>
              <a:t>Conjecturing &amp; Convincing</a:t>
            </a:r>
          </a:p>
          <a:p>
            <a:r>
              <a:rPr lang="en-GB" sz="2000" dirty="0"/>
              <a:t>Extending &amp; Restricting</a:t>
            </a:r>
          </a:p>
          <a:p>
            <a:r>
              <a:rPr lang="en-GB" sz="2000" dirty="0"/>
              <a:t>Classifying &amp; Characterising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EEA028-405B-7E4C-809C-A05E9877D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50783" y="1597968"/>
            <a:ext cx="4536504" cy="4114800"/>
          </a:xfrm>
        </p:spPr>
        <p:txBody>
          <a:bodyPr/>
          <a:lstStyle/>
          <a:p>
            <a:r>
              <a:rPr lang="en-GB" sz="2000" dirty="0"/>
              <a:t>Doing &amp; Undoing</a:t>
            </a:r>
          </a:p>
          <a:p>
            <a:r>
              <a:rPr lang="en-GB" sz="2000" dirty="0"/>
              <a:t>Invariance in the midst of change</a:t>
            </a:r>
          </a:p>
          <a:p>
            <a:r>
              <a:rPr lang="en-GB" sz="2000" dirty="0"/>
              <a:t>Freedom &amp; Constraint</a:t>
            </a:r>
          </a:p>
          <a:p>
            <a:endParaRPr lang="en-GB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9450C8-ECB6-894A-83CB-E8FE565EC821}"/>
              </a:ext>
            </a:extLst>
          </p:cNvPr>
          <p:cNvSpPr txBox="1"/>
          <p:nvPr/>
        </p:nvSpPr>
        <p:spPr>
          <a:xfrm>
            <a:off x="1547664" y="1196752"/>
            <a:ext cx="1175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dirty="0">
                <a:solidFill>
                  <a:srgbClr val="000000"/>
                </a:solidFill>
              </a:rPr>
              <a:t>Powers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BCA62A-6D94-9C4D-BCAA-08CBAA058ED9}"/>
              </a:ext>
            </a:extLst>
          </p:cNvPr>
          <p:cNvSpPr txBox="1"/>
          <p:nvPr/>
        </p:nvSpPr>
        <p:spPr>
          <a:xfrm>
            <a:off x="4905017" y="1196751"/>
            <a:ext cx="1225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dirty="0">
                <a:solidFill>
                  <a:srgbClr val="000000"/>
                </a:solidFill>
              </a:rPr>
              <a:t>Themes</a:t>
            </a:r>
          </a:p>
        </p:txBody>
      </p:sp>
    </p:spTree>
    <p:extLst>
      <p:ext uri="{BB962C8B-B14F-4D97-AF65-F5344CB8AC3E}">
        <p14:creationId xmlns:p14="http://schemas.microsoft.com/office/powerpoint/2010/main" val="19141131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Attention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96753"/>
            <a:ext cx="7704856" cy="2304255"/>
          </a:xfrm>
        </p:spPr>
        <p:txBody>
          <a:bodyPr/>
          <a:lstStyle/>
          <a:p>
            <a:pPr>
              <a:buFont typeface="Monotype Sorts" charset="0"/>
              <a:buBlip>
                <a:blip r:embed="rId3"/>
              </a:buBlip>
              <a:defRPr/>
            </a:pPr>
            <a:r>
              <a:rPr lang="en-US" sz="2000" dirty="0">
                <a:latin typeface="Chalkboard" charset="0"/>
                <a:ea typeface="ＭＳ Ｐゴシック" charset="0"/>
                <a:cs typeface="ＭＳ Ｐゴシック" charset="0"/>
              </a:rPr>
              <a:t>Holding Wholes (gazing)</a:t>
            </a:r>
          </a:p>
          <a:p>
            <a:pPr>
              <a:buFont typeface="Monotype Sorts" charset="0"/>
              <a:buBlip>
                <a:blip r:embed="rId3"/>
              </a:buBlip>
              <a:defRPr/>
            </a:pPr>
            <a:r>
              <a:rPr lang="en-US" sz="2000" dirty="0">
                <a:latin typeface="Chalkboard" charset="0"/>
                <a:ea typeface="ＭＳ Ｐゴシック" charset="0"/>
                <a:cs typeface="ＭＳ Ｐゴシック" charset="0"/>
              </a:rPr>
              <a:t>Discerning Details</a:t>
            </a:r>
          </a:p>
          <a:p>
            <a:pPr>
              <a:buFont typeface="Monotype Sorts" charset="0"/>
              <a:buBlip>
                <a:blip r:embed="rId3"/>
              </a:buBlip>
              <a:defRPr/>
            </a:pPr>
            <a:r>
              <a:rPr lang="en-US" sz="2000" dirty="0" err="1">
                <a:latin typeface="Chalkboard" charset="0"/>
                <a:ea typeface="ＭＳ Ｐゴシック" charset="0"/>
                <a:cs typeface="ＭＳ Ｐゴシック" charset="0"/>
              </a:rPr>
              <a:t>Recognising</a:t>
            </a:r>
            <a:r>
              <a:rPr lang="en-US" sz="2000" dirty="0">
                <a:latin typeface="Chalkboard" charset="0"/>
                <a:ea typeface="ＭＳ Ｐゴシック" charset="0"/>
                <a:cs typeface="ＭＳ Ｐゴシック" charset="0"/>
              </a:rPr>
              <a:t> Relationships in a situation</a:t>
            </a:r>
          </a:p>
          <a:p>
            <a:pPr>
              <a:buFont typeface="Monotype Sorts" charset="0"/>
              <a:buBlip>
                <a:blip r:embed="rId3"/>
              </a:buBlip>
              <a:defRPr/>
            </a:pPr>
            <a:r>
              <a:rPr lang="en-US" sz="2000" dirty="0">
                <a:latin typeface="Chalkboard" charset="0"/>
                <a:ea typeface="ＭＳ Ｐゴシック" charset="0"/>
                <a:cs typeface="ＭＳ Ｐゴシック" charset="0"/>
              </a:rPr>
              <a:t>Perceiving Properties that can be instantiated</a:t>
            </a:r>
          </a:p>
          <a:p>
            <a:pPr>
              <a:buFont typeface="Monotype Sorts" charset="0"/>
              <a:buBlip>
                <a:blip r:embed="rId3"/>
              </a:buBlip>
              <a:defRPr/>
            </a:pPr>
            <a:r>
              <a:rPr lang="en-US" sz="2000" dirty="0">
                <a:latin typeface="Chalkboard" charset="0"/>
                <a:ea typeface="ＭＳ Ｐゴシック" charset="0"/>
                <a:cs typeface="ＭＳ Ｐゴシック" charset="0"/>
              </a:rPr>
              <a:t>Reasoning on the basis of agreed properties</a:t>
            </a:r>
          </a:p>
        </p:txBody>
      </p:sp>
    </p:spTree>
    <p:extLst>
      <p:ext uri="{BB962C8B-B14F-4D97-AF65-F5344CB8AC3E}">
        <p14:creationId xmlns:p14="http://schemas.microsoft.com/office/powerpoint/2010/main" val="31471420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1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Useful Constructs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4302" y="685800"/>
            <a:ext cx="8902700" cy="4687416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Accessible Example Space </a:t>
            </a:r>
            <a:b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  (objects + constructions)</a:t>
            </a:r>
          </a:p>
          <a:p>
            <a:pPr>
              <a:defRPr/>
            </a:pPr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Dimensions of Possible Variation</a:t>
            </a:r>
          </a:p>
          <a:p>
            <a:pPr lvl="1">
              <a:buFont typeface="Courier New"/>
              <a:buChar char="o"/>
              <a:defRPr/>
            </a:pPr>
            <a:r>
              <a:rPr lang="en-US" dirty="0">
                <a:latin typeface="Chalkboard" charset="0"/>
                <a:ea typeface="ＭＳ Ｐゴシック" charset="0"/>
              </a:rPr>
              <a:t>Aspects that can change</a:t>
            </a:r>
          </a:p>
          <a:p>
            <a:pPr>
              <a:defRPr/>
            </a:pPr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Range of Permissible Change</a:t>
            </a:r>
          </a:p>
          <a:p>
            <a:pPr lvl="1">
              <a:buFont typeface="Courier New"/>
              <a:buChar char="o"/>
              <a:defRPr/>
            </a:pPr>
            <a:r>
              <a:rPr lang="en-US" dirty="0">
                <a:latin typeface="Chalkboard" charset="0"/>
                <a:ea typeface="ＭＳ Ｐゴシック" charset="0"/>
              </a:rPr>
              <a:t>The range over which they can change</a:t>
            </a:r>
          </a:p>
          <a:p>
            <a:pPr>
              <a:defRPr/>
            </a:pPr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Conjecture:</a:t>
            </a:r>
          </a:p>
          <a:p>
            <a:pPr lvl="1">
              <a:buFont typeface="Courier New"/>
              <a:buChar char="o"/>
              <a:defRPr/>
            </a:pPr>
            <a:r>
              <a:rPr lang="en-US" dirty="0">
                <a:latin typeface="Chalkboard" charset="0"/>
                <a:ea typeface="ＭＳ Ｐゴシック" charset="0"/>
              </a:rPr>
              <a:t>If lecturer</a:t>
            </a:r>
            <a:r>
              <a:rPr lang="ja-JP" altLang="en-US" dirty="0">
                <a:latin typeface="Chalkboard" charset="0"/>
                <a:ea typeface="ＭＳ Ｐゴシック" charset="0"/>
              </a:rPr>
              <a:t>’</a:t>
            </a:r>
            <a:r>
              <a:rPr lang="en-US" dirty="0">
                <a:latin typeface="Chalkboard" charset="0"/>
                <a:ea typeface="ＭＳ Ｐゴシック" charset="0"/>
              </a:rPr>
              <a:t>s perceived </a:t>
            </a:r>
            <a:r>
              <a:rPr lang="en-US" dirty="0" err="1">
                <a:latin typeface="Chalkboard" charset="0"/>
                <a:ea typeface="ＭＳ Ｐゴシック" charset="0"/>
              </a:rPr>
              <a:t>DofPV</a:t>
            </a:r>
            <a:r>
              <a:rPr lang="en-US" dirty="0">
                <a:latin typeface="Chalkboard" charset="0"/>
                <a:ea typeface="ＭＳ Ｐゴシック" charset="0"/>
              </a:rPr>
              <a:t> ≠ student</a:t>
            </a:r>
            <a:r>
              <a:rPr lang="ja-JP" altLang="en-US" dirty="0">
                <a:latin typeface="Chalkboard" charset="0"/>
                <a:ea typeface="ＭＳ Ｐゴシック" charset="0"/>
              </a:rPr>
              <a:t>’</a:t>
            </a:r>
            <a:r>
              <a:rPr lang="en-US" dirty="0">
                <a:latin typeface="Chalkboard" charset="0"/>
                <a:ea typeface="ＭＳ Ｐゴシック" charset="0"/>
              </a:rPr>
              <a:t>s perceived </a:t>
            </a:r>
            <a:r>
              <a:rPr lang="en-US" dirty="0" err="1">
                <a:latin typeface="Chalkboard" charset="0"/>
                <a:ea typeface="ＭＳ Ｐゴシック" charset="0"/>
              </a:rPr>
              <a:t>DofPV</a:t>
            </a:r>
            <a:br>
              <a:rPr lang="en-US" dirty="0">
                <a:latin typeface="Chalkboard" charset="0"/>
                <a:ea typeface="ＭＳ Ｐゴシック" charset="0"/>
              </a:rPr>
            </a:br>
            <a:r>
              <a:rPr lang="en-US" dirty="0">
                <a:latin typeface="Chalkboard" charset="0"/>
                <a:ea typeface="ＭＳ Ｐゴシック" charset="0"/>
              </a:rPr>
              <a:t>then there is likely to be confusion</a:t>
            </a:r>
          </a:p>
          <a:p>
            <a:pPr lvl="1">
              <a:buFont typeface="Courier New"/>
              <a:buChar char="o"/>
              <a:defRPr/>
            </a:pPr>
            <a:r>
              <a:rPr lang="en-US" dirty="0">
                <a:latin typeface="Chalkboard" charset="0"/>
                <a:ea typeface="ＭＳ Ｐゴシック" charset="0"/>
              </a:rPr>
              <a:t>If the perceived </a:t>
            </a:r>
            <a:r>
              <a:rPr lang="en-US" dirty="0" err="1">
                <a:latin typeface="Chalkboard" charset="0"/>
                <a:ea typeface="ＭＳ Ｐゴシック" charset="0"/>
              </a:rPr>
              <a:t>RofPCh’s</a:t>
            </a:r>
            <a:r>
              <a:rPr lang="en-US" dirty="0">
                <a:latin typeface="Chalkboard" charset="0"/>
                <a:ea typeface="ＭＳ Ｐゴシック" charset="0"/>
              </a:rPr>
              <a:t> are different, the students</a:t>
            </a:r>
            <a:r>
              <a:rPr lang="ja-JP" altLang="en-US" dirty="0">
                <a:latin typeface="Chalkboard" charset="0"/>
                <a:ea typeface="ＭＳ Ｐゴシック" charset="0"/>
              </a:rPr>
              <a:t>’</a:t>
            </a:r>
            <a:r>
              <a:rPr lang="en-US" dirty="0">
                <a:latin typeface="Chalkboard" charset="0"/>
                <a:ea typeface="ＭＳ Ｐゴシック" charset="0"/>
              </a:rPr>
              <a:t> experience is at best impoverished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1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To Investigate Further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2" y="1016000"/>
            <a:ext cx="8572500" cy="3853160"/>
          </a:xfrm>
        </p:spPr>
        <p:txBody>
          <a:bodyPr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Ask your students what they do with examples (and worked examples, if any)</a:t>
            </a:r>
          </a:p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Compare responses between first and later years</a:t>
            </a:r>
          </a:p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When displaying an example, pay attention to how you indicate the DofPV &amp; the RofPCh.</a:t>
            </a:r>
          </a:p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Consider what you could do to support them in making use of examples in their studying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build="p" bldLvl="5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1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For MANY more tactics:</a:t>
            </a: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9400" y="850901"/>
            <a:ext cx="8864600" cy="6007100"/>
          </a:xfrm>
        </p:spPr>
        <p:txBody>
          <a:bodyPr rIns="39686"/>
          <a:lstStyle/>
          <a:p>
            <a:pPr>
              <a:spcBef>
                <a:spcPct val="0"/>
              </a:spcBef>
              <a:buClr>
                <a:srgbClr val="FF0000"/>
              </a:buClr>
              <a:buFont typeface="Zapf Dingbats" charset="0"/>
              <a:buChar char="✤"/>
              <a:defRPr/>
            </a:pPr>
            <a:r>
              <a:rPr lang="en-US" i="1" dirty="0">
                <a:solidFill>
                  <a:srgbClr val="800000"/>
                </a:solidFill>
                <a:latin typeface="Chalkboard" charset="0"/>
                <a:ea typeface="ＭＳ Ｐゴシック" charset="0"/>
                <a:cs typeface="ＭＳ Ｐゴシック" charset="0"/>
              </a:rPr>
              <a:t>Mathematics Teaching Practice: a guide for university and college lecturers</a:t>
            </a:r>
            <a:r>
              <a:rPr lang="en-US" dirty="0">
                <a:solidFill>
                  <a:srgbClr val="800000"/>
                </a:solidFill>
                <a:latin typeface="Chalkboard" charset="0"/>
                <a:ea typeface="ＭＳ Ｐゴシック" charset="0"/>
                <a:cs typeface="ＭＳ Ｐゴシック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halkboard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Chalkboard" charset="0"/>
                <a:ea typeface="ＭＳ Ｐゴシック" charset="0"/>
                <a:cs typeface="ＭＳ Ｐゴシック" charset="0"/>
              </a:rPr>
              <a:t>Horwood</a:t>
            </a:r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 Publishing, </a:t>
            </a:r>
            <a:r>
              <a:rPr lang="en-US" dirty="0" err="1">
                <a:latin typeface="Chalkboard" charset="0"/>
                <a:ea typeface="ＭＳ Ｐゴシック" charset="0"/>
                <a:cs typeface="ＭＳ Ｐゴシック" charset="0"/>
              </a:rPr>
              <a:t>Chichester</a:t>
            </a:r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, 2002.</a:t>
            </a:r>
          </a:p>
          <a:p>
            <a:pPr>
              <a:spcBef>
                <a:spcPts val="800"/>
              </a:spcBef>
              <a:buClr>
                <a:srgbClr val="FF0000"/>
              </a:buClr>
              <a:buFont typeface="Zapf Dingbats" charset="0"/>
              <a:buChar char="✤"/>
              <a:defRPr/>
            </a:pPr>
            <a:r>
              <a:rPr lang="en-US" i="1" dirty="0">
                <a:solidFill>
                  <a:srgbClr val="800000"/>
                </a:solidFill>
                <a:latin typeface="Chalkboard" charset="0"/>
                <a:ea typeface="ＭＳ Ｐゴシック" charset="0"/>
                <a:cs typeface="ＭＳ Ｐゴシック" charset="0"/>
              </a:rPr>
              <a:t>Mathematics as a Constructive Activity: learners constructing examples</a:t>
            </a:r>
            <a:r>
              <a:rPr lang="en-US" dirty="0">
                <a:solidFill>
                  <a:srgbClr val="800000"/>
                </a:solidFill>
                <a:latin typeface="Chalkboard" charset="0"/>
                <a:ea typeface="ＭＳ Ｐゴシック" charset="0"/>
                <a:cs typeface="ＭＳ Ｐゴシック" charset="0"/>
              </a:rPr>
              <a:t>.</a:t>
            </a:r>
            <a:r>
              <a:rPr lang="en-US" dirty="0">
                <a:solidFill>
                  <a:srgbClr val="000000"/>
                </a:solidFill>
                <a:latin typeface="Chalkboard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halkboard" charset="0"/>
                <a:ea typeface="ＭＳ Ｐゴシック" charset="0"/>
                <a:cs typeface="ＭＳ Ｐゴシック" charset="0"/>
              </a:rPr>
              <a:t>Erlbaum 2005.</a:t>
            </a:r>
          </a:p>
          <a:p>
            <a:pPr>
              <a:spcBef>
                <a:spcPts val="800"/>
              </a:spcBef>
              <a:buClr>
                <a:srgbClr val="FF0000"/>
              </a:buClr>
              <a:buFont typeface="Zapf Dingbats" charset="0"/>
              <a:buChar char="✤"/>
              <a:defRPr/>
            </a:pPr>
            <a:r>
              <a:rPr lang="en-US" i="1" dirty="0">
                <a:solidFill>
                  <a:srgbClr val="800000"/>
                </a:solidFill>
                <a:latin typeface="Chalkboard" charset="0"/>
                <a:ea typeface="ＭＳ Ｐゴシック" charset="0"/>
                <a:cs typeface="ＭＳ Ｐゴシック" charset="0"/>
              </a:rPr>
              <a:t>Using Counter-Examples in Calculus</a:t>
            </a:r>
            <a:r>
              <a:rPr lang="en-US" i="1" dirty="0">
                <a:solidFill>
                  <a:srgbClr val="FFFF00"/>
                </a:solidFill>
                <a:latin typeface="Chalkboard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College Press</a:t>
            </a:r>
            <a:r>
              <a:rPr lang="en-US" dirty="0">
                <a:solidFill>
                  <a:schemeClr val="bg2"/>
                </a:solidFill>
                <a:latin typeface="Chalkboard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2009</a:t>
            </a:r>
            <a:r>
              <a:rPr lang="en-US" dirty="0">
                <a:solidFill>
                  <a:srgbClr val="FFFFFF"/>
                </a:solidFill>
                <a:latin typeface="Chalkboard" charset="0"/>
                <a:ea typeface="ＭＳ Ｐゴシック" charset="0"/>
                <a:cs typeface="ＭＳ Ｐゴシック" charset="0"/>
              </a:rPr>
              <a:t>.</a:t>
            </a:r>
          </a:p>
          <a:p>
            <a:pPr>
              <a:spcBef>
                <a:spcPts val="800"/>
              </a:spcBef>
              <a:buClr>
                <a:srgbClr val="FF0000"/>
              </a:buClr>
              <a:buFont typeface="Zapf Dingbats" charset="0"/>
              <a:buChar char="✤"/>
              <a:defRPr/>
            </a:pPr>
            <a:r>
              <a:rPr lang="en-US" dirty="0" err="1">
                <a:latin typeface="Chalkboard" charset="0"/>
                <a:ea typeface="ＭＳ Ｐゴシック" charset="0"/>
                <a:cs typeface="ＭＳ Ｐゴシック" charset="0"/>
              </a:rPr>
              <a:t>John.Mason</a:t>
            </a:r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 @ </a:t>
            </a:r>
            <a:r>
              <a:rPr lang="en-US" dirty="0" err="1">
                <a:latin typeface="Chalkboard" charset="0"/>
                <a:ea typeface="ＭＳ Ｐゴシック" charset="0"/>
                <a:cs typeface="ＭＳ Ｐゴシック" charset="0"/>
              </a:rPr>
              <a:t>open.ac.uk</a:t>
            </a:r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       </a:t>
            </a:r>
          </a:p>
          <a:p>
            <a:pPr>
              <a:defRPr/>
            </a:pPr>
            <a:r>
              <a:rPr lang="en-US" sz="2800" dirty="0" err="1">
                <a:solidFill>
                  <a:srgbClr val="FF0000"/>
                </a:solidFill>
                <a:latin typeface="Chalkboard" charset="0"/>
                <a:ea typeface="ＭＳ Ｐゴシック" charset="0"/>
                <a:cs typeface="ＭＳ Ｐゴシック" charset="0"/>
              </a:rPr>
              <a:t>www.PMTheta.com</a:t>
            </a:r>
            <a:r>
              <a:rPr lang="en-US" sz="2800" dirty="0">
                <a:solidFill>
                  <a:srgbClr val="FF0000"/>
                </a:solidFill>
                <a:latin typeface="Chalkboard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800" dirty="0" err="1">
                <a:solidFill>
                  <a:srgbClr val="FF0000"/>
                </a:solidFill>
                <a:latin typeface="Chalkboard" charset="0"/>
                <a:ea typeface="ＭＳ Ｐゴシック" charset="0"/>
                <a:cs typeface="ＭＳ Ｐゴシック" charset="0"/>
              </a:rPr>
              <a:t>jhm-Presentations.html</a:t>
            </a:r>
            <a:br>
              <a:rPr lang="en-US" sz="2800" dirty="0">
                <a:solidFill>
                  <a:srgbClr val="FF0000"/>
                </a:solidFill>
                <a:latin typeface="Chalkboard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[</a:t>
            </a:r>
            <a:r>
              <a:rPr lang="en-US" dirty="0">
                <a:solidFill>
                  <a:srgbClr val="800000"/>
                </a:solidFill>
                <a:latin typeface="Chalkboard" charset="0"/>
                <a:ea typeface="ＭＳ Ｐゴシック" charset="0"/>
                <a:cs typeface="ＭＳ Ｐゴシック" charset="0"/>
              </a:rPr>
              <a:t>for these slides &amp; Applets … for contributions to appreciating functions, derivatives, linear transformations</a:t>
            </a:r>
            <a:r>
              <a:rPr lang="en-US" sz="2800" dirty="0">
                <a:latin typeface="Chalkboard" charset="0"/>
                <a:ea typeface="ＭＳ Ｐゴシック" charset="0"/>
                <a:cs typeface="ＭＳ Ｐゴシック" charset="0"/>
              </a:rPr>
              <a:t>]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1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Some Phenomena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2" y="774700"/>
            <a:ext cx="8991598" cy="44545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Students often ignore conditions when applying theorems</a:t>
            </a:r>
          </a:p>
          <a:p>
            <a:pPr>
              <a:defRPr/>
            </a:pPr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Students often ask for more examples ...</a:t>
            </a:r>
          </a:p>
          <a:p>
            <a:pPr lvl="1">
              <a:buFont typeface="Courier New"/>
              <a:buChar char="o"/>
              <a:defRPr/>
            </a:pPr>
            <a:r>
              <a:rPr lang="en-US" dirty="0">
                <a:latin typeface="Chalkboard" charset="0"/>
                <a:ea typeface="ＭＳ Ｐゴシック" charset="0"/>
              </a:rPr>
              <a:t>But do they know what to do with the examples they have?</a:t>
            </a:r>
          </a:p>
          <a:p>
            <a:pPr>
              <a:defRPr/>
            </a:pPr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Students often over </a:t>
            </a:r>
            <a:r>
              <a:rPr lang="en-US" dirty="0" err="1">
                <a:latin typeface="Chalkboard" charset="0"/>
                <a:ea typeface="ＭＳ Ｐゴシック" charset="0"/>
                <a:cs typeface="ＭＳ Ｐゴシック" charset="0"/>
              </a:rPr>
              <a:t>generalise</a:t>
            </a:r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, or fail to </a:t>
            </a:r>
            <a:r>
              <a:rPr lang="en-US" dirty="0" err="1">
                <a:latin typeface="Chalkboard" charset="0"/>
                <a:ea typeface="ＭＳ Ｐゴシック" charset="0"/>
                <a:cs typeface="ＭＳ Ｐゴシック" charset="0"/>
              </a:rPr>
              <a:t>generalise</a:t>
            </a:r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 at all</a:t>
            </a:r>
          </a:p>
          <a:p>
            <a:pPr>
              <a:defRPr/>
            </a:pPr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Students often have a very limited notion of mathematical concepts ...</a:t>
            </a:r>
          </a:p>
          <a:p>
            <a:pPr lvl="1">
              <a:buFont typeface="Courier New"/>
              <a:buChar char="o"/>
              <a:defRPr/>
            </a:pPr>
            <a:r>
              <a:rPr lang="en-US" dirty="0">
                <a:latin typeface="Chalkboard" charset="0"/>
                <a:ea typeface="ＭＳ Ｐゴシック" charset="0"/>
              </a:rPr>
              <a:t>What is it about some examples that makes them useful for students?</a:t>
            </a:r>
          </a:p>
          <a:p>
            <a:pPr lvl="1">
              <a:buFont typeface="Courier New"/>
              <a:buChar char="o"/>
              <a:defRPr/>
            </a:pPr>
            <a:r>
              <a:rPr lang="en-US" dirty="0">
                <a:latin typeface="Chalkboard" charset="0"/>
                <a:ea typeface="ＭＳ Ｐゴシック" charset="0"/>
              </a:rPr>
              <a:t>What do students need to do with the examples they are given?</a:t>
            </a:r>
          </a:p>
          <a:p>
            <a:pPr>
              <a:buFont typeface="Courier New"/>
              <a:buChar char="o"/>
              <a:defRPr/>
            </a:pPr>
            <a:r>
              <a:rPr lang="en-US" dirty="0">
                <a:latin typeface="Chalkboard" charset="0"/>
                <a:ea typeface="ＭＳ Ｐゴシック" charset="0"/>
              </a:rPr>
              <a:t>Do students know how to study mathematics (for an exam)?</a:t>
            </a:r>
          </a:p>
          <a:p>
            <a:pPr lvl="1">
              <a:buFont typeface="Courier New"/>
              <a:buChar char="o"/>
              <a:defRPr/>
            </a:pPr>
            <a:r>
              <a:rPr lang="en-US" dirty="0">
                <a:latin typeface="Chalkboard" charset="0"/>
                <a:ea typeface="ＭＳ Ｐゴシック" charset="0"/>
              </a:rPr>
              <a:t>Do you indicate useful study strategies?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 bldLvl="5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1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Really Simple Examples (sic!)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9"/>
            <a:ext cx="7992888" cy="5328592"/>
          </a:xfrm>
        </p:spPr>
        <p:txBody>
          <a:bodyPr/>
          <a:lstStyle/>
          <a:p>
            <a:pPr>
              <a:buFont typeface="Wingdings" charset="2"/>
              <a:buChar char="v"/>
            </a:pPr>
            <a:r>
              <a:rPr lang="en-GB" dirty="0"/>
              <a:t>To find 10% you divide by 10</a:t>
            </a:r>
            <a:br>
              <a:rPr lang="en-GB" dirty="0"/>
            </a:br>
            <a:r>
              <a:rPr lang="en-GB" dirty="0"/>
              <a:t> so, to find 20% you divide by …</a:t>
            </a:r>
          </a:p>
          <a:p>
            <a:pPr>
              <a:buFont typeface="Wingdings" charset="2"/>
              <a:buChar char="v"/>
            </a:pPr>
            <a:r>
              <a:rPr lang="en-US" dirty="0">
                <a:cs typeface="Apple Casual"/>
              </a:rPr>
              <a:t>To differentiate </a:t>
            </a:r>
            <a:r>
              <a:rPr lang="en-US" i="1" dirty="0" err="1">
                <a:cs typeface="Apple Casual"/>
              </a:rPr>
              <a:t>x</a:t>
            </a:r>
            <a:r>
              <a:rPr lang="en-US" i="1" baseline="32000" dirty="0" err="1">
                <a:cs typeface="Apple Casual"/>
              </a:rPr>
              <a:t>n</a:t>
            </a:r>
            <a:r>
              <a:rPr lang="en-US" dirty="0">
                <a:cs typeface="Apple Casual"/>
              </a:rPr>
              <a:t> you write </a:t>
            </a:r>
            <a:r>
              <a:rPr lang="en-US" i="1" dirty="0">
                <a:cs typeface="Apple Casual"/>
              </a:rPr>
              <a:t>nx</a:t>
            </a:r>
            <a:r>
              <a:rPr lang="en-US" i="1" baseline="32000" dirty="0">
                <a:cs typeface="Apple Casual"/>
              </a:rPr>
              <a:t>n</a:t>
            </a:r>
            <a:r>
              <a:rPr lang="en-US" baseline="32000" dirty="0">
                <a:cs typeface="Apple Casual"/>
              </a:rPr>
              <a:t>-1</a:t>
            </a:r>
            <a:br>
              <a:rPr lang="en-US" baseline="32000" dirty="0">
                <a:cs typeface="Apple Casual"/>
              </a:rPr>
            </a:br>
            <a:r>
              <a:rPr lang="en-US" baseline="32000" dirty="0">
                <a:cs typeface="Apple Casual"/>
              </a:rPr>
              <a:t>   </a:t>
            </a:r>
            <a:r>
              <a:rPr lang="en-US" dirty="0">
                <a:cs typeface="Apple Casual"/>
              </a:rPr>
              <a:t>so, to differentiate </a:t>
            </a:r>
            <a:r>
              <a:rPr lang="en-US" i="1" dirty="0">
                <a:cs typeface="Apple Casual"/>
              </a:rPr>
              <a:t>x</a:t>
            </a:r>
            <a:r>
              <a:rPr lang="en-US" i="1" baseline="32000" dirty="0">
                <a:cs typeface="Apple Casual"/>
              </a:rPr>
              <a:t>x</a:t>
            </a:r>
            <a:r>
              <a:rPr lang="en-US" dirty="0">
                <a:cs typeface="Apple Casual"/>
              </a:rPr>
              <a:t> you write ...</a:t>
            </a:r>
          </a:p>
          <a:p>
            <a:pPr>
              <a:buFont typeface="Wingdings" charset="2"/>
              <a:buChar char="v"/>
              <a:defRPr/>
            </a:pPr>
            <a:r>
              <a:rPr lang="en-US" dirty="0">
                <a:cs typeface="Apple Casual"/>
              </a:rPr>
              <a:t>(</a:t>
            </a:r>
            <a:r>
              <a:rPr lang="en-US" i="1" dirty="0">
                <a:cs typeface="Apple Casual"/>
              </a:rPr>
              <a:t>x</a:t>
            </a:r>
            <a:r>
              <a:rPr lang="en-US" dirty="0">
                <a:cs typeface="Apple Casual"/>
              </a:rPr>
              <a:t>-1)</a:t>
            </a:r>
            <a:r>
              <a:rPr lang="en-US" baseline="32000" dirty="0">
                <a:cs typeface="Apple Casual"/>
              </a:rPr>
              <a:t>2</a:t>
            </a:r>
            <a:r>
              <a:rPr lang="en-US" dirty="0">
                <a:cs typeface="Apple Casual"/>
              </a:rPr>
              <a:t> + (</a:t>
            </a:r>
            <a:r>
              <a:rPr lang="en-US" i="1" dirty="0">
                <a:cs typeface="Apple Casual"/>
              </a:rPr>
              <a:t>y</a:t>
            </a:r>
            <a:r>
              <a:rPr lang="en-US" dirty="0">
                <a:cs typeface="Apple Casual"/>
              </a:rPr>
              <a:t>+1)</a:t>
            </a:r>
            <a:r>
              <a:rPr lang="en-US" baseline="32000" dirty="0">
                <a:cs typeface="Apple Casual"/>
              </a:rPr>
              <a:t>2</a:t>
            </a:r>
            <a:r>
              <a:rPr lang="en-US" dirty="0">
                <a:cs typeface="Apple Casual"/>
              </a:rPr>
              <a:t> = 2</a:t>
            </a:r>
            <a:r>
              <a:rPr lang="en-US" baseline="30000" dirty="0">
                <a:cs typeface="Apple Casual"/>
              </a:rPr>
              <a:t>2</a:t>
            </a:r>
            <a:r>
              <a:rPr lang="en-US" dirty="0">
                <a:cs typeface="Apple Casual"/>
              </a:rPr>
              <a:t> is a circle which</a:t>
            </a:r>
            <a:br>
              <a:rPr lang="en-US" dirty="0">
                <a:cs typeface="Apple Casual"/>
              </a:rPr>
            </a:br>
            <a:r>
              <a:rPr lang="en-US" dirty="0">
                <a:cs typeface="Apple Casual"/>
              </a:rPr>
              <a:t>  has </a:t>
            </a:r>
            <a:r>
              <a:rPr lang="en-US" dirty="0" err="1">
                <a:cs typeface="Apple Casual"/>
              </a:rPr>
              <a:t>centre</a:t>
            </a:r>
            <a:r>
              <a:rPr lang="en-US" dirty="0">
                <a:cs typeface="Apple Casual"/>
              </a:rPr>
              <a:t> at (1, -1) and radius 2</a:t>
            </a:r>
          </a:p>
          <a:p>
            <a:pPr>
              <a:buFont typeface="Wingdings" charset="2"/>
              <a:buChar char="v"/>
              <a:defRPr/>
            </a:pPr>
            <a:r>
              <a:rPr lang="en-US" dirty="0">
                <a:cs typeface="Apple Casual"/>
              </a:rPr>
              <a:t>if f(3) = 5 then f(6) = 10 </a:t>
            </a:r>
          </a:p>
          <a:p>
            <a:pPr lvl="1">
              <a:buFont typeface="Courier New"/>
              <a:buChar char="o"/>
              <a:defRPr/>
            </a:pPr>
            <a:r>
              <a:rPr lang="en-US" dirty="0"/>
              <a:t>other appearances:</a:t>
            </a:r>
            <a:br>
              <a:rPr lang="en-US" dirty="0"/>
            </a:br>
            <a:r>
              <a:rPr lang="en-US" dirty="0"/>
              <a:t>sin(2</a:t>
            </a:r>
            <a:r>
              <a:rPr lang="en-US" i="1" dirty="0"/>
              <a:t>x</a:t>
            </a:r>
            <a:r>
              <a:rPr lang="en-US" dirty="0"/>
              <a:t>) = 2sin(</a:t>
            </a:r>
            <a:r>
              <a:rPr lang="en-US" i="1" dirty="0"/>
              <a:t>x</a:t>
            </a:r>
            <a:r>
              <a:rPr lang="en-US" dirty="0"/>
              <a:t>); </a:t>
            </a:r>
            <a:br>
              <a:rPr lang="en-US" dirty="0"/>
            </a:br>
            <a:r>
              <a:rPr lang="en-US" dirty="0"/>
              <a:t>ln(3</a:t>
            </a:r>
            <a:r>
              <a:rPr lang="en-US" i="1" dirty="0"/>
              <a:t>x</a:t>
            </a:r>
            <a:r>
              <a:rPr lang="en-US" dirty="0"/>
              <a:t>) = 3ln(</a:t>
            </a:r>
            <a:r>
              <a:rPr lang="en-US" i="1" dirty="0"/>
              <a:t>x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sin(</a:t>
            </a:r>
            <a:r>
              <a:rPr lang="en-US" i="1" dirty="0"/>
              <a:t>A </a:t>
            </a:r>
            <a:r>
              <a:rPr lang="en-US" dirty="0"/>
              <a:t>+ </a:t>
            </a:r>
            <a:r>
              <a:rPr lang="en-US" i="1" dirty="0"/>
              <a:t>B</a:t>
            </a:r>
            <a:r>
              <a:rPr lang="en-US" dirty="0"/>
              <a:t>) = sin(</a:t>
            </a:r>
            <a:r>
              <a:rPr lang="en-US" i="1" dirty="0"/>
              <a:t>A</a:t>
            </a:r>
            <a:r>
              <a:rPr lang="en-US" dirty="0"/>
              <a:t>) + sin(</a:t>
            </a:r>
            <a:r>
              <a:rPr lang="en-US" i="1" dirty="0"/>
              <a:t>B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 + </a:t>
            </a:r>
            <a:r>
              <a:rPr lang="en-US" i="1" dirty="0"/>
              <a:t>b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 = </a:t>
            </a:r>
            <a:r>
              <a:rPr lang="en-US" i="1" dirty="0"/>
              <a:t>a</a:t>
            </a:r>
            <a:r>
              <a:rPr lang="en-US" baseline="30000" dirty="0"/>
              <a:t>2</a:t>
            </a:r>
            <a:r>
              <a:rPr lang="en-US" dirty="0"/>
              <a:t> + </a:t>
            </a:r>
            <a:r>
              <a:rPr lang="en-US" i="1" dirty="0"/>
              <a:t>b</a:t>
            </a:r>
            <a:r>
              <a:rPr lang="en-US" baseline="30000" dirty="0"/>
              <a:t>2</a:t>
            </a:r>
            <a:r>
              <a:rPr lang="en-US" dirty="0"/>
              <a:t> etc.</a:t>
            </a:r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25033B-DF4A-D340-97A7-515808309BFE}"/>
              </a:ext>
            </a:extLst>
          </p:cNvPr>
          <p:cNvGrpSpPr/>
          <p:nvPr/>
        </p:nvGrpSpPr>
        <p:grpSpPr>
          <a:xfrm>
            <a:off x="5148064" y="3933056"/>
            <a:ext cx="144016" cy="1440160"/>
            <a:chOff x="5148064" y="3933056"/>
            <a:chExt cx="144016" cy="1440160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9ABF98FF-C761-FA48-A882-A46DC64C26AA}"/>
                </a:ext>
              </a:extLst>
            </p:cNvPr>
            <p:cNvSpPr/>
            <p:nvPr/>
          </p:nvSpPr>
          <p:spPr bwMode="auto">
            <a:xfrm>
              <a:off x="5148064" y="3933056"/>
              <a:ext cx="144016" cy="1008112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charset="0"/>
              </a:endParaRP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459A41B4-99F4-5345-AA5E-76ABF39CF5CF}"/>
                </a:ext>
              </a:extLst>
            </p:cNvPr>
            <p:cNvSpPr/>
            <p:nvPr/>
          </p:nvSpPr>
          <p:spPr bwMode="auto">
            <a:xfrm>
              <a:off x="5148064" y="5104190"/>
              <a:ext cx="144016" cy="269026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charset="0"/>
              </a:endParaRPr>
            </a:p>
          </p:txBody>
        </p: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04332E4-4FF0-3B4E-9A08-229F446E78D2}"/>
              </a:ext>
            </a:extLst>
          </p:cNvPr>
          <p:cNvSpPr/>
          <p:nvPr/>
        </p:nvSpPr>
        <p:spPr bwMode="auto">
          <a:xfrm>
            <a:off x="5940152" y="3717032"/>
            <a:ext cx="3024336" cy="648072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halkboard" charset="0"/>
              </a:rPr>
              <a:t>It’s all about attention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23ECED7-7D6E-184C-8A8C-6FEB2815C677}"/>
              </a:ext>
            </a:extLst>
          </p:cNvPr>
          <p:cNvSpPr/>
          <p:nvPr/>
        </p:nvSpPr>
        <p:spPr bwMode="auto">
          <a:xfrm>
            <a:off x="6156176" y="4238600"/>
            <a:ext cx="2808312" cy="865590"/>
          </a:xfrm>
          <a:prstGeom prst="roundRect">
            <a:avLst/>
          </a:prstGeom>
          <a:solidFill>
            <a:srgbClr val="80000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halkboard" charset="0"/>
              </a:rPr>
              <a:t>What are students attending to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2FD05F6-2E10-A641-BF3B-8B76FC2C967F}"/>
              </a:ext>
            </a:extLst>
          </p:cNvPr>
          <p:cNvSpPr/>
          <p:nvPr/>
        </p:nvSpPr>
        <p:spPr bwMode="auto">
          <a:xfrm>
            <a:off x="6588224" y="4967348"/>
            <a:ext cx="2376264" cy="865590"/>
          </a:xfrm>
          <a:prstGeom prst="roundRect">
            <a:avLst/>
          </a:prstGeom>
          <a:solidFill>
            <a:srgbClr val="80000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halkboard" charset="0"/>
              </a:rPr>
              <a:t>How they are</a:t>
            </a:r>
            <a:b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halkboard" charset="0"/>
              </a:rPr>
            </a:b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halkboard" charset="0"/>
              </a:rPr>
              <a:t> attending to 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501679-7247-A246-8050-C57E50C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836712"/>
            <a:ext cx="8568952" cy="6021288"/>
          </a:xfrm>
        </p:spPr>
        <p:txBody>
          <a:bodyPr/>
          <a:lstStyle/>
          <a:p>
            <a:r>
              <a:rPr lang="en-GB" dirty="0"/>
              <a:t>Worked Examples</a:t>
            </a:r>
          </a:p>
          <a:p>
            <a:pPr lvl="1"/>
            <a:r>
              <a:rPr lang="en-GB" dirty="0"/>
              <a:t>What would you like or what do you expect students to do with worked examples?</a:t>
            </a:r>
          </a:p>
          <a:p>
            <a:pPr lvl="1"/>
            <a:r>
              <a:rPr lang="en-GB" dirty="0"/>
              <a:t>How do you indicate this to students?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It is not simply knowing ‘what to do next’ (templating)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but ‘how do you know what to do next’</a:t>
            </a:r>
          </a:p>
          <a:p>
            <a:r>
              <a:rPr lang="en-GB" dirty="0"/>
              <a:t>Mathematical Examples (definitions of concepts)</a:t>
            </a:r>
          </a:p>
          <a:p>
            <a:pPr lvl="1"/>
            <a:r>
              <a:rPr lang="en-GB" dirty="0"/>
              <a:t>What would you like or what do you expect students to </a:t>
            </a:r>
            <a:r>
              <a:rPr lang="en-GB" b="1" dirty="0"/>
              <a:t>attend to</a:t>
            </a:r>
            <a:r>
              <a:rPr lang="en-GB" dirty="0"/>
              <a:t> in an example? </a:t>
            </a:r>
          </a:p>
          <a:p>
            <a:pPr lvl="1"/>
            <a:r>
              <a:rPr lang="en-GB" dirty="0"/>
              <a:t>And </a:t>
            </a:r>
            <a:r>
              <a:rPr lang="en-GB" b="1" dirty="0"/>
              <a:t>how</a:t>
            </a:r>
            <a:r>
              <a:rPr lang="en-GB" dirty="0"/>
              <a:t> would you like them to attend to it?</a:t>
            </a:r>
          </a:p>
          <a:p>
            <a:pPr lvl="1"/>
            <a:r>
              <a:rPr lang="en-GB" dirty="0"/>
              <a:t>How do you indicate this to students?</a:t>
            </a:r>
          </a:p>
          <a:p>
            <a:r>
              <a:rPr lang="en-GB" dirty="0"/>
              <a:t>Some Pedagogical Constructs</a:t>
            </a:r>
          </a:p>
          <a:p>
            <a:pPr lvl="1"/>
            <a:r>
              <a:rPr lang="en-GB" dirty="0"/>
              <a:t>Concept Images vs Concept Definitions</a:t>
            </a:r>
          </a:p>
          <a:p>
            <a:pPr lvl="1"/>
            <a:r>
              <a:rPr lang="en-GB" dirty="0"/>
              <a:t>Variation as a Pedagogic Principle</a:t>
            </a:r>
          </a:p>
          <a:p>
            <a:pPr lvl="1"/>
            <a:r>
              <a:rPr lang="en-GB" dirty="0"/>
              <a:t>Didactic Contract, Didactic Tension &amp; Didactic Transposition</a:t>
            </a:r>
          </a:p>
          <a:p>
            <a:pPr lvl="1"/>
            <a:r>
              <a:rPr lang="en-GB" dirty="0"/>
              <a:t>(accessible) Example Space; Question Space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775AED-B48F-3D48-85DF-552BCCF85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Headlines</a:t>
            </a:r>
          </a:p>
        </p:txBody>
      </p:sp>
    </p:spTree>
    <p:extLst>
      <p:ext uri="{BB962C8B-B14F-4D97-AF65-F5344CB8AC3E}">
        <p14:creationId xmlns:p14="http://schemas.microsoft.com/office/powerpoint/2010/main" val="3288846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832EA5-9579-FA40-B855-E3B0CC6DB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Requests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99ED4E8-A855-F744-9BFA-65E908B07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96753"/>
            <a:ext cx="8136904" cy="5040560"/>
          </a:xfrm>
        </p:spPr>
        <p:txBody>
          <a:bodyPr/>
          <a:lstStyle/>
          <a:p>
            <a:r>
              <a:rPr lang="en-GB" dirty="0"/>
              <a:t>Depending on the student and topic there is sometimes a "Why would I care about this?" attitude. </a:t>
            </a:r>
            <a:br>
              <a:rPr lang="en-GB" dirty="0"/>
            </a:br>
            <a:r>
              <a:rPr lang="en-GB" dirty="0"/>
              <a:t>Perhaps it would be good to know how to motivate material such that also the weak students get interested.</a:t>
            </a:r>
          </a:p>
          <a:p>
            <a:r>
              <a:rPr lang="en-GB" dirty="0"/>
              <a:t>How to get/observe feedback from a large cohort while lecturing. </a:t>
            </a:r>
            <a:br>
              <a:rPr lang="en-GB" dirty="0"/>
            </a:br>
            <a:r>
              <a:rPr lang="en-GB" dirty="0"/>
              <a:t>Also I  wonder whether there are known possibilities for a meaningful interaction, with lecturer or other students, in a large group scenario? The latter is in order to keep people more engaged.</a:t>
            </a:r>
          </a:p>
        </p:txBody>
      </p:sp>
    </p:spTree>
    <p:extLst>
      <p:ext uri="{BB962C8B-B14F-4D97-AF65-F5344CB8AC3E}">
        <p14:creationId xmlns:p14="http://schemas.microsoft.com/office/powerpoint/2010/main" val="1676681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1"/>
            <a:ext cx="7772400" cy="609600"/>
          </a:xfrm>
        </p:spPr>
        <p:txBody>
          <a:bodyPr/>
          <a:lstStyle/>
          <a:p>
            <a:r>
              <a:rPr lang="en-GB"/>
              <a:t>Own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3"/>
            <a:ext cx="8352928" cy="5040560"/>
          </a:xfrm>
        </p:spPr>
        <p:txBody>
          <a:bodyPr/>
          <a:lstStyle/>
          <a:p>
            <a:r>
              <a:rPr lang="en-GB" dirty="0"/>
              <a:t>Apprenticeship</a:t>
            </a:r>
          </a:p>
          <a:p>
            <a:pPr lvl="1"/>
            <a:r>
              <a:rPr lang="en-GB" dirty="0"/>
              <a:t>learning through being present and assisting</a:t>
            </a:r>
          </a:p>
          <a:p>
            <a:pPr lvl="1"/>
            <a:r>
              <a:rPr lang="en-GB" dirty="0"/>
              <a:t>Rather more involved than watching lectures!</a:t>
            </a:r>
          </a:p>
          <a:p>
            <a:r>
              <a:rPr lang="en-GB" dirty="0"/>
              <a:t>What did you do with examples when studying?</a:t>
            </a:r>
          </a:p>
          <a:p>
            <a:r>
              <a:rPr lang="en-GB" dirty="0"/>
              <a:t>What do you do with examples when reading a paper?</a:t>
            </a:r>
          </a:p>
          <a:p>
            <a:r>
              <a:rPr lang="en-GB" dirty="0"/>
              <a:t>What would you like students to do with examples that you give them or that they find in texts?</a:t>
            </a:r>
          </a:p>
        </p:txBody>
      </p:sp>
    </p:spTree>
    <p:extLst>
      <p:ext uri="{BB962C8B-B14F-4D97-AF65-F5344CB8AC3E}">
        <p14:creationId xmlns:p14="http://schemas.microsoft.com/office/powerpoint/2010/main" val="3481632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C864EB-1852-D24D-9F9C-B235B8062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 of Technique</a:t>
            </a:r>
          </a:p>
          <a:p>
            <a:pPr lvl="1"/>
            <a:r>
              <a:rPr lang="en-GB" dirty="0"/>
              <a:t>Worked Examples (Case </a:t>
            </a:r>
            <a:r>
              <a:rPr lang="en-GB" dirty="0" err="1"/>
              <a:t>srudies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Proof</a:t>
            </a:r>
          </a:p>
          <a:p>
            <a:r>
              <a:rPr lang="en-GB" dirty="0"/>
              <a:t>Developing a Concept</a:t>
            </a:r>
          </a:p>
          <a:p>
            <a:pPr lvl="1"/>
            <a:r>
              <a:rPr lang="en-GB" dirty="0"/>
              <a:t>Concept Image vs Concept Definition</a:t>
            </a:r>
          </a:p>
          <a:p>
            <a:r>
              <a:rPr lang="en-GB" dirty="0"/>
              <a:t>Task types … Question Space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5F5AE5-900B-B241-A9F6-57FDD9A02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Exemplifying (case studies)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4CD8E08-FCA8-B741-A469-3B05FDDD7FA0}"/>
              </a:ext>
            </a:extLst>
          </p:cNvPr>
          <p:cNvSpPr/>
          <p:nvPr/>
        </p:nvSpPr>
        <p:spPr bwMode="auto">
          <a:xfrm>
            <a:off x="5436096" y="2348880"/>
            <a:ext cx="3240360" cy="432048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 dirty="0">
                <a:solidFill>
                  <a:srgbClr val="800000"/>
                </a:solidFill>
              </a:rPr>
              <a:t>Used since ancient times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018B690-168A-C74D-9BDA-93C51255AE37}"/>
              </a:ext>
            </a:extLst>
          </p:cNvPr>
          <p:cNvSpPr/>
          <p:nvPr/>
        </p:nvSpPr>
        <p:spPr bwMode="auto">
          <a:xfrm>
            <a:off x="5724128" y="3501008"/>
            <a:ext cx="2664296" cy="432048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 dirty="0">
                <a:solidFill>
                  <a:srgbClr val="800000"/>
                </a:solidFill>
              </a:rPr>
              <a:t>Using past papers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3735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Yellow on Blue">
  <a:themeElements>
    <a:clrScheme name="">
      <a:dk1>
        <a:srgbClr val="00279F"/>
      </a:dk1>
      <a:lt1>
        <a:srgbClr val="FFFFFF"/>
      </a:lt1>
      <a:dk2>
        <a:srgbClr val="0000FF"/>
      </a:dk2>
      <a:lt2>
        <a:srgbClr val="FFFF00"/>
      </a:lt2>
      <a:accent1>
        <a:srgbClr val="F57B49"/>
      </a:accent1>
      <a:accent2>
        <a:srgbClr val="FF00FF"/>
      </a:accent2>
      <a:accent3>
        <a:srgbClr val="AAAAFF"/>
      </a:accent3>
      <a:accent4>
        <a:srgbClr val="DADADA"/>
      </a:accent4>
      <a:accent5>
        <a:srgbClr val="F9BFB1"/>
      </a:accent5>
      <a:accent6>
        <a:srgbClr val="E700E7"/>
      </a:accent6>
      <a:hlink>
        <a:srgbClr val="FF0000"/>
      </a:hlink>
      <a:folHlink>
        <a:srgbClr val="919191"/>
      </a:folHlink>
    </a:clrScheme>
    <a:fontScheme name="Yellow on Blue">
      <a:majorFont>
        <a:latin typeface="Chalkboard"/>
        <a:ea typeface=""/>
        <a:cs typeface=""/>
      </a:majorFont>
      <a:minorFont>
        <a:latin typeface="Chalkboa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400" b="0">
            <a:solidFill>
              <a:srgbClr val="000000"/>
            </a:solidFill>
          </a:defRPr>
        </a:defPPr>
      </a:lstStyle>
    </a:txDef>
  </a:objectDefaults>
  <a:extraClrSchemeLst>
    <a:extraClrScheme>
      <a:clrScheme name="Yellow on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llow on Blu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MaxiMac:Applications:Microsoft Office X:Templates:JHM Templates:Yellow on Blue.pot</Template>
  <TotalTime>8363</TotalTime>
  <Words>2040</Words>
  <Application>Microsoft Macintosh PowerPoint</Application>
  <PresentationFormat>On-screen Show (4:3)</PresentationFormat>
  <Paragraphs>302</Paragraphs>
  <Slides>37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0" baseType="lpstr">
      <vt:lpstr>ＭＳ Ｐゴシック</vt:lpstr>
      <vt:lpstr>Apple Casual</vt:lpstr>
      <vt:lpstr>Chalkboard</vt:lpstr>
      <vt:lpstr>Chalkboard Bold</vt:lpstr>
      <vt:lpstr>Courier New</vt:lpstr>
      <vt:lpstr>Lucida Grande</vt:lpstr>
      <vt:lpstr>Monotype Sorts</vt:lpstr>
      <vt:lpstr>Times</vt:lpstr>
      <vt:lpstr>Times New Roman</vt:lpstr>
      <vt:lpstr>Wingdings</vt:lpstr>
      <vt:lpstr>Zapf Dingbats</vt:lpstr>
      <vt:lpstr>Yellow on Blue</vt:lpstr>
      <vt:lpstr>Equation</vt:lpstr>
      <vt:lpstr>What Makes Examples Exemplary   for Students of Mathematics?</vt:lpstr>
      <vt:lpstr>Outline</vt:lpstr>
      <vt:lpstr>Conjectures</vt:lpstr>
      <vt:lpstr>Some Phenomena</vt:lpstr>
      <vt:lpstr>Really Simple Examples (sic!)</vt:lpstr>
      <vt:lpstr>Headlines</vt:lpstr>
      <vt:lpstr>Requests</vt:lpstr>
      <vt:lpstr>Own Experience</vt:lpstr>
      <vt:lpstr>Exemplifying (case studies)</vt:lpstr>
      <vt:lpstr>What do students say?</vt:lpstr>
      <vt:lpstr>On Worked Examples</vt:lpstr>
      <vt:lpstr>Differentiating Inverse Functions</vt:lpstr>
      <vt:lpstr>Derivatives and Inverse Fns</vt:lpstr>
      <vt:lpstr>Worked Example 3</vt:lpstr>
      <vt:lpstr>Helpful working</vt:lpstr>
      <vt:lpstr>Using a Worked Example</vt:lpstr>
      <vt:lpstr>Examples of Mathematical Objects</vt:lpstr>
      <vt:lpstr>Tangents</vt:lpstr>
      <vt:lpstr>Example Construction</vt:lpstr>
      <vt:lpstr>Example, Non-Example, Counter-Example, Boundary Example</vt:lpstr>
      <vt:lpstr>PowerPoint Presentation</vt:lpstr>
      <vt:lpstr>Variation</vt:lpstr>
      <vt:lpstr>Mathematical Objects</vt:lpstr>
      <vt:lpstr>Conjecture</vt:lpstr>
      <vt:lpstr>Proposal</vt:lpstr>
      <vt:lpstr>Preparing the Ground</vt:lpstr>
      <vt:lpstr>Choosing Examples to Exemplify</vt:lpstr>
      <vt:lpstr>The Exemplification Paradox</vt:lpstr>
      <vt:lpstr>Undoing a Familiar Doing</vt:lpstr>
      <vt:lpstr>Bury The Bone</vt:lpstr>
      <vt:lpstr>Probing Awareness</vt:lpstr>
      <vt:lpstr>What Makes an Example ‘Exemplary’?</vt:lpstr>
      <vt:lpstr>Mathematical Powers &amp; Themes</vt:lpstr>
      <vt:lpstr>Attention</vt:lpstr>
      <vt:lpstr>Useful Constructs</vt:lpstr>
      <vt:lpstr>To Investigate Further</vt:lpstr>
      <vt:lpstr>For MANY more tactics:</vt:lpstr>
    </vt:vector>
  </TitlesOfParts>
  <Company>CME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Mason</dc:creator>
  <cp:lastModifiedBy>John Mason</cp:lastModifiedBy>
  <cp:revision>312</cp:revision>
  <cp:lastPrinted>2013-09-11T18:17:41Z</cp:lastPrinted>
  <dcterms:created xsi:type="dcterms:W3CDTF">2010-09-16T08:48:00Z</dcterms:created>
  <dcterms:modified xsi:type="dcterms:W3CDTF">2018-02-20T15:29:12Z</dcterms:modified>
</cp:coreProperties>
</file>