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78" r:id="rId11"/>
    <p:sldId id="289" r:id="rId12"/>
    <p:sldId id="290" r:id="rId13"/>
    <p:sldId id="273" r:id="rId14"/>
    <p:sldId id="274" r:id="rId15"/>
    <p:sldId id="285" r:id="rId16"/>
    <p:sldId id="280" r:id="rId17"/>
    <p:sldId id="28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84" d="100"/>
          <a:sy n="84" d="100"/>
        </p:scale>
        <p:origin x="-139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0246EB4-FAEE-433B-8979-FF1FF0BA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650E6-2BC3-4444-9C0E-1AEF1E662A8E}" type="slidenum">
              <a:rPr lang="en-US"/>
              <a:pPr/>
              <a:t>17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25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BB1DF6-CB3B-4318-B852-FB396152E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8E20-907F-4453-8325-8FBF088D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3A15E-2DAF-44F8-AAFD-71456AFB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D18C-A2BB-470C-9717-18A179092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1A4A-706F-4899-8C82-82D563232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06ED-8522-439C-A217-55627AC67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785D8-7C01-4B66-9D2F-D016D8E5F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C346E-EEE3-4DBC-B489-64B563B86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E05D4-9BFE-4D0F-8622-D48CED48C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9DF1A-BB1A-42BD-8C20-EE3128F8E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880-1808-444B-AB98-A08064EEC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DAD702-E717-4538-BF77-735B1529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tud.ox.ac.uk/people/academic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Deep progress in mathematics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Agder, Norway</a:t>
            </a:r>
          </a:p>
          <a:p>
            <a:pPr eaLnBrk="1" hangingPunct="1"/>
            <a:r>
              <a:rPr lang="en-GB" smtClean="0"/>
              <a:t>Anne Watson</a:t>
            </a:r>
          </a:p>
          <a:p>
            <a:pPr eaLnBrk="1" hangingPunct="1"/>
            <a:r>
              <a:rPr lang="en-GB" smtClean="0"/>
              <a:t>September 2006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Deep Progress in Mathematics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Learn more mathematics</a:t>
            </a:r>
          </a:p>
          <a:p>
            <a:pPr eaLnBrk="1" hangingPunct="1"/>
            <a:r>
              <a:rPr lang="en-GB" smtClean="0"/>
              <a:t>Become better at learning mathematics</a:t>
            </a:r>
          </a:p>
          <a:p>
            <a:pPr eaLnBrk="1" hangingPunct="1"/>
            <a:r>
              <a:rPr lang="en-GB" smtClean="0"/>
              <a:t>Feel better about learning mathematics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Choose an expression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 + 2</a:t>
            </a:r>
          </a:p>
          <a:p>
            <a:pPr eaLnBrk="1" hangingPunct="1"/>
            <a:r>
              <a:rPr lang="en-GB" smtClean="0"/>
              <a:t>(5n + 1)/2</a:t>
            </a:r>
          </a:p>
          <a:p>
            <a:pPr eaLnBrk="1" hangingPunct="1"/>
            <a:r>
              <a:rPr lang="en-GB" smtClean="0"/>
              <a:t>2n – 3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Now work out the value of your expression when n is 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Building on confidence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775"/>
            <a:ext cx="7313612" cy="4824413"/>
          </a:xfrm>
        </p:spPr>
        <p:txBody>
          <a:bodyPr/>
          <a:lstStyle/>
          <a:p>
            <a:pPr eaLnBrk="1" hangingPunct="1"/>
            <a:r>
              <a:rPr lang="en-GB" sz="2800" smtClean="0"/>
              <a:t>Find other values for n which alter the order</a:t>
            </a:r>
          </a:p>
          <a:p>
            <a:pPr eaLnBrk="1" hangingPunct="1"/>
            <a:r>
              <a:rPr lang="en-GB" sz="2800" smtClean="0"/>
              <a:t>Can you choose a harder expression?</a:t>
            </a:r>
          </a:p>
          <a:p>
            <a:pPr eaLnBrk="1" hangingPunct="1"/>
            <a:r>
              <a:rPr lang="en-GB" sz="2800" smtClean="0"/>
              <a:t>Choose your own value of n for 2n-3</a:t>
            </a:r>
          </a:p>
          <a:p>
            <a:pPr eaLnBrk="1" hangingPunct="1"/>
            <a:r>
              <a:rPr lang="en-GB" sz="2800" smtClean="0"/>
              <a:t>Can you make up an expression for your own use?</a:t>
            </a:r>
          </a:p>
          <a:p>
            <a:pPr eaLnBrk="1" hangingPunct="1"/>
            <a:r>
              <a:rPr lang="en-GB" sz="2800" smtClean="0"/>
              <a:t>Keep that value of n: can you make up an expression which always leaves you at the right-hand end/left-hand end?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pPr eaLnBrk="1" hangingPunct="1"/>
            <a:r>
              <a:rPr lang="en-GB" smtClean="0"/>
              <a:t>Developing proficiencies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28775"/>
            <a:ext cx="7313612" cy="43132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500" smtClean="0"/>
              <a:t>Looking for patterns is natural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 so can I present concepts using patterns?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 so can I control variables so the underlying  	ideas are easy to see?</a:t>
            </a:r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Matching ideas to other people’s is natural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so can I use matching different perceptions in lessons?</a:t>
            </a:r>
          </a:p>
          <a:p>
            <a:pPr lvl="1" eaLnBrk="1" hangingPunct="1">
              <a:lnSpc>
                <a:spcPct val="80000"/>
              </a:lnSpc>
            </a:pPr>
            <a:endParaRPr lang="en-GB" sz="2100" smtClean="0"/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Creating own examples is a natural exploration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100" smtClean="0"/>
              <a:t>so can learners’ own examples be incorporated into lessons?</a:t>
            </a:r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  <a:p>
            <a:pPr lvl="1" eaLnBrk="1" hangingPunct="1">
              <a:lnSpc>
                <a:spcPct val="80000"/>
              </a:lnSpc>
            </a:pPr>
            <a:endParaRPr lang="en-GB" sz="2100" b="1" smtClean="0"/>
          </a:p>
          <a:p>
            <a:pPr lvl="1" eaLnBrk="1" hangingPunct="1">
              <a:lnSpc>
                <a:spcPct val="80000"/>
              </a:lnSpc>
            </a:pPr>
            <a:endParaRPr lang="en-GB" sz="2100" b="1" smtClean="0"/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  <a:p>
            <a:pPr eaLnBrk="1" hangingPunct="1">
              <a:lnSpc>
                <a:spcPct val="80000"/>
              </a:lnSpc>
            </a:pPr>
            <a:endParaRPr lang="en-GB" sz="2500" smtClean="0"/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Improving Attainment in Mathematics Project</a:t>
            </a:r>
            <a:endParaRPr lang="en-US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492375"/>
            <a:ext cx="7313612" cy="34496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Ten teachers who wanted year 7 students who were ‘below level 4’ to do better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They believed that all students </a:t>
            </a:r>
            <a:r>
              <a:rPr lang="en-GB" sz="2800" i="1" smtClean="0"/>
              <a:t>can</a:t>
            </a:r>
            <a:r>
              <a:rPr lang="en-GB" sz="2800" smtClean="0"/>
              <a:t> think hard about mathematics, and thus do better at mathematics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They </a:t>
            </a:r>
            <a:r>
              <a:rPr lang="en-GB" i="1" smtClean="0"/>
              <a:t>can’t …..</a:t>
            </a:r>
          </a:p>
          <a:p>
            <a:pPr eaLnBrk="1" hangingPunct="1"/>
            <a:endParaRPr lang="en-GB" i="1" smtClean="0"/>
          </a:p>
          <a:p>
            <a:pPr eaLnBrk="1" hangingPunct="1"/>
            <a:r>
              <a:rPr lang="en-GB" smtClean="0"/>
              <a:t>They </a:t>
            </a:r>
            <a:r>
              <a:rPr lang="en-GB" i="1" smtClean="0"/>
              <a:t>don’t …..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They </a:t>
            </a:r>
            <a:r>
              <a:rPr lang="en-GB" i="1" smtClean="0"/>
              <a:t>don’t</a:t>
            </a:r>
            <a:r>
              <a:rPr lang="en-GB" smtClean="0"/>
              <a:t>, so how can I give opportunities and support so that they </a:t>
            </a:r>
            <a:r>
              <a:rPr lang="en-GB" i="1" smtClean="0"/>
              <a:t>do</a:t>
            </a:r>
            <a:r>
              <a:rPr lang="en-GB" smtClean="0"/>
              <a:t> …..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Becoming independent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4500563" cy="4929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b="1" smtClean="0"/>
              <a:t>Teachers asked learners to:</a:t>
            </a:r>
          </a:p>
          <a:p>
            <a:pPr eaLnBrk="1" hangingPunct="1">
              <a:lnSpc>
                <a:spcPct val="80000"/>
              </a:lnSpc>
            </a:pPr>
            <a:endParaRPr lang="en-GB" sz="1900" b="1" smtClean="0"/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Make something more difficult 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Make comparisons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Pose their own questions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Predict problems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Give reasons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Work on extended tasks over time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Share their methods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Deal with unfamiliar problems</a:t>
            </a:r>
          </a:p>
          <a:p>
            <a:pPr eaLnBrk="1" hangingPunct="1">
              <a:lnSpc>
                <a:spcPct val="80000"/>
              </a:lnSpc>
            </a:pPr>
            <a:endParaRPr lang="en-US" sz="1900" b="1" smtClean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700213"/>
            <a:ext cx="4537075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900" b="1" smtClean="0"/>
              <a:t>Learners took the initiative to:</a:t>
            </a:r>
          </a:p>
          <a:p>
            <a:pPr eaLnBrk="1" hangingPunct="1">
              <a:lnSpc>
                <a:spcPct val="80000"/>
              </a:lnSpc>
            </a:pPr>
            <a:endParaRPr lang="en-GB" sz="1900" b="1" smtClean="0"/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Make something more difficult 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Make extra comparisons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Generate their own enquiry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Predict problems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Give reasons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Spend more time on tasks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Create methods and shortcuts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Deal with unfamiliar problems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Initiate a mathematical idea</a:t>
            </a:r>
          </a:p>
          <a:p>
            <a:pPr eaLnBrk="1" hangingPunct="1">
              <a:lnSpc>
                <a:spcPct val="80000"/>
              </a:lnSpc>
            </a:pPr>
            <a:r>
              <a:rPr lang="en-GB" sz="1900" b="1" smtClean="0"/>
              <a:t>Change their mind with new experience</a:t>
            </a:r>
            <a:endParaRPr lang="en-US" sz="1900" b="1" smtClean="0"/>
          </a:p>
          <a:p>
            <a:pPr eaLnBrk="1" hangingPunct="1">
              <a:lnSpc>
                <a:spcPct val="80000"/>
              </a:lnSpc>
            </a:pPr>
            <a:endParaRPr lang="en-US" sz="19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903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r>
              <a:rPr lang="en-GB" sz="2000" b="1" smtClean="0"/>
              <a:t>Watson: </a:t>
            </a:r>
            <a:r>
              <a:rPr lang="en-GB" sz="2000" b="1" i="1" smtClean="0"/>
              <a:t>Raising Achievement in Secondary Mathematics</a:t>
            </a:r>
            <a:r>
              <a:rPr lang="en-GB" sz="2000" b="1" smtClean="0"/>
              <a:t>. </a:t>
            </a:r>
            <a:r>
              <a:rPr lang="en-GB" sz="1200" b="1" smtClean="0"/>
              <a:t>OPEN UNIVERSITY PRESS</a:t>
            </a:r>
          </a:p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r>
              <a:rPr lang="en-GB" sz="2000" b="1" smtClean="0"/>
              <a:t>Watson, De Geest &amp; </a:t>
            </a:r>
            <a:r>
              <a:rPr lang="en-GB" sz="2000" b="1" smtClean="0">
                <a:solidFill>
                  <a:srgbClr val="000000"/>
                </a:solidFill>
              </a:rPr>
              <a:t>Prestage:</a:t>
            </a:r>
            <a:r>
              <a:rPr lang="en-GB" sz="2000" b="1" i="1" smtClean="0">
                <a:solidFill>
                  <a:srgbClr val="000000"/>
                </a:solidFill>
              </a:rPr>
              <a:t> Deep Progress in Mathematics</a:t>
            </a:r>
            <a:r>
              <a:rPr lang="en-GB" sz="2000" b="1" smtClean="0">
                <a:solidFill>
                  <a:srgbClr val="000000"/>
                </a:solidFill>
              </a:rPr>
              <a:t> </a:t>
            </a:r>
            <a:r>
              <a:rPr lang="en-GB" sz="1400" b="1" smtClean="0">
                <a:solidFill>
                  <a:srgbClr val="000000"/>
                </a:solidFill>
              </a:rPr>
              <a:t>ATM website (MT157) or my website: </a:t>
            </a:r>
            <a:r>
              <a:rPr lang="en-GB" sz="1400" b="1" smtClean="0">
                <a:solidFill>
                  <a:srgbClr val="000000"/>
                </a:solidFill>
                <a:hlinkClick r:id="rId3"/>
              </a:rPr>
              <a:t>www.edstud.ox.ac.uk/people/academic3</a:t>
            </a:r>
            <a:endParaRPr lang="en-GB" sz="14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r>
              <a:rPr lang="en-US" sz="2000" b="1" smtClean="0"/>
              <a:t>Prestage &amp; Perks:</a:t>
            </a:r>
            <a:r>
              <a:rPr lang="en-US" sz="2000" b="1" i="1" smtClean="0"/>
              <a:t> Adapting and Extending Secondary Mathematics Activities: New Tasks for Old </a:t>
            </a:r>
            <a:r>
              <a:rPr lang="en-US" sz="1200" b="1" smtClean="0"/>
              <a:t>FULTON</a:t>
            </a:r>
          </a:p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r>
              <a:rPr lang="en-GB" sz="2000" b="1" smtClean="0"/>
              <a:t>Watson, Houssart &amp; Roaf: </a:t>
            </a:r>
            <a:r>
              <a:rPr lang="en-GB" sz="2000" b="1" i="1" smtClean="0"/>
              <a:t>Supporting Mathematical Thinking </a:t>
            </a:r>
            <a:r>
              <a:rPr lang="en-GB" sz="1400" b="1" smtClean="0"/>
              <a:t>FULTON</a:t>
            </a:r>
            <a:endParaRPr lang="en-GB" sz="2000" b="1" smtClean="0"/>
          </a:p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r>
              <a:rPr lang="en-GB" sz="2000" b="1" smtClean="0"/>
              <a:t>Bills, Bills, Watson &amp; Mason: </a:t>
            </a:r>
            <a:r>
              <a:rPr lang="en-GB" sz="2000" b="1" i="1" smtClean="0"/>
              <a:t>Thinkers </a:t>
            </a:r>
            <a:r>
              <a:rPr lang="en-GB" sz="1200" b="1" smtClean="0"/>
              <a:t>ATM</a:t>
            </a:r>
          </a:p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r>
              <a:rPr lang="en-GB" sz="2000" b="1" smtClean="0"/>
              <a:t>Watson &amp; Mason</a:t>
            </a:r>
            <a:r>
              <a:rPr lang="en-GB" sz="2000" b="1" i="1" smtClean="0"/>
              <a:t>: Questions and Prompts for Mathematical Thinking </a:t>
            </a:r>
            <a:r>
              <a:rPr lang="en-GB" sz="1200" b="1" smtClean="0"/>
              <a:t>ATM</a:t>
            </a:r>
          </a:p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r>
              <a:rPr lang="en-GB" sz="2000" b="1" smtClean="0"/>
              <a:t>Ollerton &amp; Watson: </a:t>
            </a:r>
            <a:r>
              <a:rPr lang="en-GB" sz="2000" b="1" i="1" smtClean="0"/>
              <a:t>Inclusive Mathematics 11-18</a:t>
            </a:r>
            <a:r>
              <a:rPr lang="en-GB" sz="1200" b="1" smtClean="0"/>
              <a:t> CONTINUUM</a:t>
            </a:r>
          </a:p>
          <a:p>
            <a:pPr eaLnBrk="1" hangingPunct="1">
              <a:lnSpc>
                <a:spcPct val="80000"/>
              </a:lnSpc>
              <a:spcBef>
                <a:spcPct val="120000"/>
              </a:spcBef>
            </a:pPr>
            <a:endParaRPr lang="en-GB" sz="1200" b="1" smtClean="0"/>
          </a:p>
          <a:p>
            <a:pPr eaLnBrk="1" hangingPunct="1">
              <a:lnSpc>
                <a:spcPct val="80000"/>
              </a:lnSpc>
              <a:spcBef>
                <a:spcPct val="120000"/>
              </a:spcBef>
              <a:buFont typeface="Wingdings" pitchFamily="2" charset="2"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  <a:spcBef>
                <a:spcPct val="120000"/>
              </a:spcBef>
              <a:buFont typeface="Wingdings" pitchFamily="2" charset="2"/>
              <a:buNone/>
            </a:pPr>
            <a:endParaRPr lang="en-GB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1188" y="1673225"/>
            <a:ext cx="8229600" cy="5184775"/>
          </a:xfrm>
        </p:spPr>
        <p:txBody>
          <a:bodyPr/>
          <a:lstStyle/>
          <a:p>
            <a:pPr eaLnBrk="1" hangingPunct="1"/>
            <a:r>
              <a:rPr lang="en-GB" smtClean="0"/>
              <a:t>Cut out as many 2 x 1 blue rectangles as you can</a:t>
            </a:r>
          </a:p>
          <a:p>
            <a:pPr eaLnBrk="1" hangingPunct="1"/>
            <a:r>
              <a:rPr lang="en-GB" smtClean="0"/>
              <a:t>Cut out as many 3 x 1 red rectangles as you can</a:t>
            </a:r>
          </a:p>
          <a:p>
            <a:pPr eaLnBrk="1" hangingPunct="1"/>
            <a:r>
              <a:rPr lang="en-GB" smtClean="0"/>
              <a:t>Cut out as many 5 x 1 green rectangles as you can</a:t>
            </a:r>
          </a:p>
          <a:p>
            <a:pPr eaLnBrk="1" hangingPunct="1"/>
            <a:r>
              <a:rPr lang="en-GB" smtClean="0"/>
              <a:t>Cut out as many 1 x 1 white squares as you can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Talk about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many you made of each</a:t>
            </a:r>
          </a:p>
          <a:p>
            <a:pPr eaLnBrk="1" hangingPunct="1"/>
            <a:r>
              <a:rPr lang="en-GB" smtClean="0"/>
              <a:t>how you chose to cut them out</a:t>
            </a:r>
          </a:p>
          <a:p>
            <a:pPr eaLnBrk="1" hangingPunct="1"/>
            <a:r>
              <a:rPr lang="en-GB" smtClean="0"/>
              <a:t>anything else which occurs to you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lengths can you make using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771525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only red pieces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only green pieces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only blue pieces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blue and red pieces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blue and green pieces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other combinations?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12875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				Why?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573463"/>
            <a:ext cx="8229600" cy="265271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989138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smtClean="0"/>
              <a:t>	In how many ways can you make a 	snake of length 21?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3716338"/>
            <a:ext cx="7313612" cy="222567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Ways of recording 21-snakes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21 x 1</a:t>
            </a:r>
          </a:p>
          <a:p>
            <a:pPr eaLnBrk="1" hangingPunct="1"/>
            <a:r>
              <a:rPr lang="en-GB" smtClean="0"/>
              <a:t>10 x 2 + 1</a:t>
            </a:r>
          </a:p>
          <a:p>
            <a:pPr eaLnBrk="1" hangingPunct="1"/>
            <a:r>
              <a:rPr lang="en-GB" smtClean="0"/>
              <a:t>1 + 10 x 2</a:t>
            </a:r>
          </a:p>
          <a:p>
            <a:pPr eaLnBrk="1" hangingPunct="1"/>
            <a:r>
              <a:rPr lang="en-GB" smtClean="0"/>
              <a:t>3 ( 5 + 2 )</a:t>
            </a:r>
          </a:p>
          <a:p>
            <a:pPr eaLnBrk="1" hangingPunct="1"/>
            <a:r>
              <a:rPr lang="en-GB" smtClean="0"/>
              <a:t>3 x 5 + 3 x 2</a:t>
            </a:r>
          </a:p>
          <a:p>
            <a:pPr eaLnBrk="1" hangingPunct="1"/>
            <a:r>
              <a:rPr lang="en-GB" smtClean="0"/>
              <a:t>7 ( 1 + 2 )</a:t>
            </a:r>
          </a:p>
          <a:p>
            <a:pPr eaLnBrk="1" hangingPunct="1"/>
            <a:r>
              <a:rPr lang="en-GB" smtClean="0"/>
              <a:t>7 ( 2 + 1 ) …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628775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		What else can you do?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3500438"/>
            <a:ext cx="7313612" cy="244157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the underlying thinking?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Emotional – feeling better about learning mathematics (belonging)</a:t>
            </a:r>
          </a:p>
          <a:p>
            <a:pPr eaLnBrk="1" hangingPunct="1"/>
            <a:r>
              <a:rPr lang="en-GB" smtClean="0"/>
              <a:t>Thinking – being better at learning mathematics (becoming)</a:t>
            </a:r>
          </a:p>
          <a:p>
            <a:pPr eaLnBrk="1" hangingPunct="1"/>
            <a:r>
              <a:rPr lang="en-GB" smtClean="0"/>
              <a:t>Knowing – knowing more mathematics (being)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122</TotalTime>
  <Words>520</Words>
  <Application>Microsoft Office PowerPoint</Application>
  <PresentationFormat>On-screen Show (4:3)</PresentationFormat>
  <Paragraphs>111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Verdana</vt:lpstr>
      <vt:lpstr>Arial</vt:lpstr>
      <vt:lpstr>Wingdings</vt:lpstr>
      <vt:lpstr>Times New Roman</vt:lpstr>
      <vt:lpstr>Eclipse</vt:lpstr>
      <vt:lpstr>Deep progress in mathematics</vt:lpstr>
      <vt:lpstr>Slide 2</vt:lpstr>
      <vt:lpstr>Talk about</vt:lpstr>
      <vt:lpstr>What lengths can you make using</vt:lpstr>
      <vt:lpstr>    Why?</vt:lpstr>
      <vt:lpstr> In how many ways can you make a  snake of length 21?</vt:lpstr>
      <vt:lpstr>Ways of recording 21-snakes</vt:lpstr>
      <vt:lpstr>  What else can you do?</vt:lpstr>
      <vt:lpstr>What is the underlying thinking?</vt:lpstr>
      <vt:lpstr>Deep Progress in Mathematics</vt:lpstr>
      <vt:lpstr>Choose an expression</vt:lpstr>
      <vt:lpstr>Building on confidence</vt:lpstr>
      <vt:lpstr>Developing proficiencies</vt:lpstr>
      <vt:lpstr>Improving Attainment in Mathematics Project</vt:lpstr>
      <vt:lpstr>Slide 15</vt:lpstr>
      <vt:lpstr>Becoming independent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13</cp:revision>
  <dcterms:created xsi:type="dcterms:W3CDTF">2006-06-03T06:31:44Z</dcterms:created>
  <dcterms:modified xsi:type="dcterms:W3CDTF">2015-10-31T09:01:42Z</dcterms:modified>
</cp:coreProperties>
</file>