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1" r:id="rId2"/>
    <p:sldMasterId id="2147483650" r:id="rId3"/>
  </p:sldMasterIdLst>
  <p:notesMasterIdLst>
    <p:notesMasterId r:id="rId7"/>
  </p:notesMasterIdLst>
  <p:handoutMasterIdLst>
    <p:handoutMasterId r:id="rId8"/>
  </p:handoutMasterIdLst>
  <p:sldIdLst>
    <p:sldId id="715" r:id="rId4"/>
    <p:sldId id="728" r:id="rId5"/>
    <p:sldId id="719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/>
  <p:clrMru>
    <a:srgbClr val="FFF4CB"/>
    <a:srgbClr val="FFFBD5"/>
    <a:srgbClr val="000000"/>
    <a:srgbClr val="00FFFF"/>
    <a:srgbClr val="00279F"/>
    <a:srgbClr val="3400FF"/>
    <a:srgbClr val="FFFFFF"/>
    <a:srgbClr val="666666"/>
    <a:srgbClr val="8E8E8E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8" autoAdjust="0"/>
    <p:restoredTop sz="94657"/>
  </p:normalViewPr>
  <p:slideViewPr>
    <p:cSldViewPr>
      <p:cViewPr>
        <p:scale>
          <a:sx n="81" d="100"/>
          <a:sy n="81" d="100"/>
        </p:scale>
        <p:origin x="1848" y="-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C6EA9-F035-8544-AAF2-C7382EBC22C9}" type="datetimeFigureOut">
              <a:t>05/09/2017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61370-A4E2-FA4B-ACC9-505EA8ADA22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556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12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James Calleja at ATM Stratford-upon-Avon,</a:t>
            </a:r>
            <a:r>
              <a:rPr lang="en-GB" baseline="0"/>
              <a:t> 2017.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79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2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52400"/>
            <a:ext cx="2103437" cy="5638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57913" cy="5638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63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1873C-8276-E449-9733-905D3995D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7040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3CEBE-BB09-FF47-976F-58E9EA93E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9224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853A-A83C-3A4B-B9BD-B0175DFF8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8421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16000"/>
            <a:ext cx="4210050" cy="515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1016000"/>
            <a:ext cx="4210050" cy="515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941A-E36A-9545-AB27-523028EFB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1284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41067-1855-014B-96A8-DA7D05686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2131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B661D-C418-414D-A709-C47B17498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1846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DA9F-FC11-0346-B46B-99C4D4ADA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4557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5D6CA-AA83-214C-8B87-02FEE1D52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541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844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Chalkboard" pitchFamily="-11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A7021-EC8E-6A47-AB51-F5F6BA5D7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4430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C98BB-B838-7A4D-9242-708A09D6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0428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88900"/>
            <a:ext cx="2143125" cy="6083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88900"/>
            <a:ext cx="6276975" cy="60833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8A354-DBA1-1A43-AFD3-900AA1A89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1015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DC9C9-3A70-9C45-8395-5050EA223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2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D1D25-E0D1-E74C-BB85-8721036A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21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001D-2FE4-5243-99A1-1B469F76B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24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444C5-5C26-4241-8CDE-74AAD7DB0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69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9DEB5-E6EF-8C42-A07C-852754A27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41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6DF07-0A07-D94B-817B-336108EDC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01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F7F89-9AB1-234F-B8D1-DB51C2E66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9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433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FF962-821A-2E49-8A24-F01D3C78E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77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B277-0E2F-AC4C-8BC7-5C1A10E8F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7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749F9-BB89-964D-9BB0-EB0C1764E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79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171700" cy="6400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62700" cy="6400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A0568-EE28-1144-BF90-979F2E93A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82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43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89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99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2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84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052736"/>
            <a:ext cx="8424936" cy="50405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76200" y="6505599"/>
            <a:ext cx="685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81FB3A04-3DDA-6D4B-B419-E64C2CC61434}" type="slidenum">
              <a:rPr lang="en-US" sz="1400" b="0" smtClean="0">
                <a:solidFill>
                  <a:srgbClr val="000000"/>
                </a:solidFill>
                <a:latin typeface="Lucida Grande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400" b="0" dirty="0" smtClean="0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95536" y="6567155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0" dirty="0" smtClean="0">
                <a:solidFill>
                  <a:srgbClr val="000000"/>
                </a:solidFill>
              </a:rPr>
              <a:t>Teaching More by Teaching Less</a:t>
            </a:r>
            <a:endParaRPr lang="en-GB" sz="1100" b="0" dirty="0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bldLvl="2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5">
              <a:lumMod val="25000"/>
            </a:schemeClr>
          </a:solidFill>
          <a:effectLst>
            <a:outerShdw blurRad="38100" dist="38100" dir="2700000" algn="tl">
              <a:schemeClr val="tx2"/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Wingdings" charset="2"/>
        <a:buChar char="v"/>
        <a:defRPr sz="2400">
          <a:solidFill>
            <a:schemeClr val="accent3">
              <a:lumMod val="50000"/>
            </a:schemeClr>
          </a:solidFill>
          <a:effectLst/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SzPct val="100000"/>
        <a:buFontTx/>
        <a:buChar char="–"/>
        <a:defRPr sz="2000">
          <a:solidFill>
            <a:schemeClr val="bg2">
              <a:lumMod val="10000"/>
            </a:schemeClr>
          </a:solidFill>
          <a:effectLst/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100000"/>
        <a:buFont typeface="Wingdings" charset="2"/>
        <a:buChar char="Ø"/>
        <a:defRPr sz="2000">
          <a:solidFill>
            <a:schemeClr val="bg1">
              <a:lumMod val="75000"/>
            </a:schemeClr>
          </a:solidFill>
          <a:latin typeface="+mj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0"/>
        <a:buChar char="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88900"/>
            <a:ext cx="668020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63500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16000"/>
            <a:ext cx="8572500" cy="515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  <p:sp>
        <p:nvSpPr>
          <p:cNvPr id="8806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280150"/>
            <a:ext cx="4699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200" b="0">
                <a:cs typeface="Chalkboard" charset="0"/>
                <a:sym typeface="Chalkboard" charset="0"/>
              </a:defRPr>
            </a:lvl1pPr>
          </a:lstStyle>
          <a:p>
            <a:pPr>
              <a:defRPr/>
            </a:pPr>
            <a:fld id="{F9BEE6A6-C067-B541-8D44-9DCE80682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+mj-lt"/>
          <a:ea typeface="+mj-ea"/>
          <a:cs typeface="+mj-cs"/>
          <a:sym typeface="Chalkboar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9pPr>
    </p:titleStyle>
    <p:bodyStyle>
      <a:lvl1pPr marL="381000" indent="-381000" algn="l" rtl="0" eaLnBrk="0" fontAlgn="base" hangingPunct="0">
        <a:spcBef>
          <a:spcPts val="1000"/>
        </a:spcBef>
        <a:spcAft>
          <a:spcPct val="0"/>
        </a:spcAft>
        <a:buSzPct val="116000"/>
        <a:buChar char="•"/>
        <a:defRPr sz="3200">
          <a:solidFill>
            <a:srgbClr val="2300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1pPr>
      <a:lvl2pPr marL="769938" indent="-401638" algn="l" rtl="0" eaLnBrk="0" fontAlgn="base" hangingPunct="0">
        <a:spcBef>
          <a:spcPts val="900"/>
        </a:spcBef>
        <a:spcAft>
          <a:spcPct val="0"/>
        </a:spcAft>
        <a:buSzPct val="77000"/>
        <a:buChar char="•"/>
        <a:defRPr sz="2400">
          <a:solidFill>
            <a:srgbClr val="0084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2pPr>
      <a:lvl3pPr marL="1176338" indent="-249238" algn="l" rtl="0" eaLnBrk="0" fontAlgn="base" hangingPunct="0">
        <a:spcBef>
          <a:spcPts val="900"/>
        </a:spcBef>
        <a:spcAft>
          <a:spcPct val="0"/>
        </a:spcAft>
        <a:buClr>
          <a:srgbClr val="444229"/>
        </a:buClr>
        <a:buSzPct val="125000"/>
        <a:buFont typeface="Hoefler Text" charset="0"/>
        <a:buChar char="•"/>
        <a:defRPr sz="2400">
          <a:solidFill>
            <a:srgbClr val="9400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3pPr>
      <a:lvl4pPr marL="1544638" indent="-249238" algn="l" rtl="0" eaLnBrk="0" fontAlgn="base" hangingPunct="0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charset="0"/>
        </a:defRPr>
      </a:lvl4pPr>
      <a:lvl5pPr marL="1912938" indent="-249238" algn="l" rtl="0" eaLnBrk="0" fontAlgn="base" hangingPunct="0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charset="0"/>
        </a:defRPr>
      </a:lvl5pPr>
      <a:lvl6pPr marL="23701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6pPr>
      <a:lvl7pPr marL="28273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7pPr>
      <a:lvl8pPr marL="32845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8pPr>
      <a:lvl9pPr marL="37417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686800" cy="5105400"/>
          </a:xfrm>
          <a:prstGeom prst="roundRect">
            <a:avLst>
              <a:gd name="adj" fmla="val 3454"/>
            </a:avLst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CC00"/>
                </a:solidFill>
                <a:latin typeface="Times" charset="0"/>
              </a:defRPr>
            </a:lvl1pPr>
          </a:lstStyle>
          <a:p>
            <a:pPr>
              <a:defRPr/>
            </a:pPr>
            <a:fld id="{EDDDA3EC-EAA5-0E44-83EC-F204EA7B1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ebdings" charset="0"/>
        <a:buChar char="&quot;"/>
        <a:defRPr sz="3200" b="1">
          <a:solidFill>
            <a:srgbClr val="FFFF0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charset="0"/>
        <a:buChar char="z"/>
        <a:defRPr sz="3200" b="1">
          <a:solidFill>
            <a:srgbClr val="FFCC66"/>
          </a:solidFill>
          <a:latin typeface="Arial Narrow" pitchFamily="-111" charset="0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 b="1" i="1">
          <a:solidFill>
            <a:srgbClr val="FFCC66"/>
          </a:solidFill>
          <a:latin typeface="Arial Narrow" pitchFamily="-111" charset="0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The Calleja Spiral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539750" y="1052513"/>
            <a:ext cx="8064500" cy="1008335"/>
          </a:xfrm>
        </p:spPr>
        <p:txBody>
          <a:bodyPr/>
          <a:lstStyle/>
          <a:p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Imagine a cartesian grid based on integers</a:t>
            </a:r>
          </a:p>
          <a:p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Imagine the following points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2148538"/>
            <a:ext cx="15121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>
                <a:solidFill>
                  <a:srgbClr val="000000"/>
                </a:solidFill>
              </a:rPr>
              <a:t>[0, 1]</a:t>
            </a:r>
          </a:p>
          <a:p>
            <a:r>
              <a:rPr lang="pt-BR" b="0">
                <a:solidFill>
                  <a:srgbClr val="000000"/>
                </a:solidFill>
              </a:rPr>
              <a:t>[2, 0]</a:t>
            </a:r>
          </a:p>
          <a:p>
            <a:r>
              <a:rPr lang="pt-BR" b="0">
                <a:solidFill>
                  <a:srgbClr val="000000"/>
                </a:solidFill>
              </a:rPr>
              <a:t>[0, -3]</a:t>
            </a:r>
          </a:p>
          <a:p>
            <a:r>
              <a:rPr lang="pt-BR" b="0">
                <a:solidFill>
                  <a:srgbClr val="000000"/>
                </a:solidFill>
              </a:rPr>
              <a:t>[-4, 0]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776" y="2132856"/>
            <a:ext cx="15121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>
                <a:solidFill>
                  <a:srgbClr val="000000"/>
                </a:solidFill>
              </a:rPr>
              <a:t>[0, 5]</a:t>
            </a:r>
          </a:p>
          <a:p>
            <a:r>
              <a:rPr lang="pt-BR" b="0">
                <a:solidFill>
                  <a:srgbClr val="000000"/>
                </a:solidFill>
              </a:rPr>
              <a:t>[6, 0]</a:t>
            </a:r>
          </a:p>
          <a:p>
            <a:r>
              <a:rPr lang="pt-BR" b="0">
                <a:solidFill>
                  <a:srgbClr val="000000"/>
                </a:solidFill>
              </a:rPr>
              <a:t>[0, -7]</a:t>
            </a:r>
          </a:p>
          <a:p>
            <a:r>
              <a:rPr lang="pt-BR" b="0">
                <a:solidFill>
                  <a:srgbClr val="000000"/>
                </a:solidFill>
              </a:rPr>
              <a:t>[-8, 0]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040" y="2148538"/>
            <a:ext cx="15121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>
                <a:solidFill>
                  <a:srgbClr val="000000"/>
                </a:solidFill>
              </a:rPr>
              <a:t>[0, ...]</a:t>
            </a:r>
          </a:p>
          <a:p>
            <a:r>
              <a:rPr lang="pt-BR" b="0">
                <a:solidFill>
                  <a:srgbClr val="000000"/>
                </a:solidFill>
              </a:rPr>
              <a:t>[..., 0]</a:t>
            </a:r>
          </a:p>
          <a:p>
            <a:r>
              <a:rPr lang="pt-BR" b="0">
                <a:solidFill>
                  <a:srgbClr val="000000"/>
                </a:solidFill>
              </a:rPr>
              <a:t>[0, ...]</a:t>
            </a:r>
          </a:p>
          <a:p>
            <a:r>
              <a:rPr lang="pt-BR" b="0">
                <a:solidFill>
                  <a:srgbClr val="000000"/>
                </a:solidFill>
              </a:rPr>
              <a:t>[..., 0]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11560" y="4221088"/>
            <a:ext cx="6912768" cy="1008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>
                <a:latin typeface="Chalkboard" charset="0"/>
                <a:ea typeface="ＭＳ Ｐゴシック" charset="0"/>
                <a:cs typeface="ＭＳ Ｐゴシック" charset="0"/>
              </a:rPr>
              <a:t>Now join them in sequence by straight lines</a:t>
            </a:r>
          </a:p>
          <a:p>
            <a:r>
              <a:rPr lang="en-GB" b="0">
                <a:solidFill>
                  <a:srgbClr val="008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Say What You See </a:t>
            </a:r>
            <a:r>
              <a:rPr lang="en-GB" b="0">
                <a:latin typeface="Chalkboard" charset="0"/>
                <a:ea typeface="ＭＳ Ｐゴシック" charset="0"/>
                <a:cs typeface="ＭＳ Ｐゴシック" charset="0"/>
              </a:rPr>
              <a:t>to a neighbour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7944" y="2652594"/>
            <a:ext cx="6480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>
                <a:solidFill>
                  <a:srgbClr val="800000"/>
                </a:solidFill>
              </a:rPr>
              <a:t>…</a:t>
            </a:r>
            <a:endParaRPr lang="en-GB" sz="320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6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  <p:bldP spid="7" grpId="0"/>
      <p:bldP spid="8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908672"/>
            <a:ext cx="5168838" cy="5256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987" y="1003819"/>
            <a:ext cx="5907826" cy="51730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987" y="1003819"/>
            <a:ext cx="5907826" cy="5173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654" y="1003819"/>
            <a:ext cx="5907826" cy="5173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2646" y="1001118"/>
            <a:ext cx="5907826" cy="517302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11236" y="908720"/>
            <a:ext cx="3960440" cy="15121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Almost parallel lines?</a:t>
            </a:r>
          </a:p>
          <a:p>
            <a:r>
              <a:rPr lang="en-GB" b="0"/>
              <a:t>Right-angled triangles?</a:t>
            </a:r>
          </a:p>
          <a:p>
            <a:r>
              <a:rPr lang="en-GB" b="0"/>
              <a:t>Almost trapezia?</a:t>
            </a:r>
          </a:p>
          <a:p>
            <a:pPr marL="0" indent="0">
              <a:buNone/>
            </a:pPr>
            <a:endParaRPr lang="en-GB" b="0"/>
          </a:p>
        </p:txBody>
      </p:sp>
      <p:sp>
        <p:nvSpPr>
          <p:cNvPr id="10" name="Content Placeholder 2"/>
          <p:cNvSpPr>
            <a:spLocks noGrp="1"/>
          </p:cNvSpPr>
          <p:nvPr/>
        </p:nvSpPr>
        <p:spPr bwMode="auto">
          <a:xfrm>
            <a:off x="14014" y="2276872"/>
            <a:ext cx="5062042" cy="36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Lengths?</a:t>
            </a:r>
          </a:p>
          <a:p>
            <a:r>
              <a:rPr lang="en-GB" b="0"/>
              <a:t>Slopes?</a:t>
            </a:r>
          </a:p>
          <a:p>
            <a:r>
              <a:rPr lang="en-GB" b="0"/>
              <a:t>Areas?</a:t>
            </a:r>
          </a:p>
          <a:p>
            <a:r>
              <a:rPr lang="en-GB" b="0"/>
              <a:t>Sequences of</a:t>
            </a:r>
          </a:p>
          <a:p>
            <a:pPr lvl="1"/>
            <a:r>
              <a:rPr lang="en-GB" b="0"/>
              <a:t>lengths, areas, slopes, </a:t>
            </a:r>
            <a:r>
              <a:rPr lang="is-IS" b="0"/>
              <a:t>… ?</a:t>
            </a:r>
          </a:p>
          <a:p>
            <a:r>
              <a:rPr lang="en-GB" b="0"/>
              <a:t>Sums of Sequences (series)?</a:t>
            </a:r>
          </a:p>
          <a:p>
            <a:r>
              <a:rPr lang="en-GB" b="0"/>
              <a:t>Circles?</a:t>
            </a:r>
          </a:p>
          <a:p>
            <a:r>
              <a:rPr lang="en-GB" b="0"/>
              <a:t>Almost right-angled triangles?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 bwMode="auto">
          <a:xfrm>
            <a:off x="251520" y="188640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chemeClr val="tx2"/>
                  </a:outerShdw>
                </a:effectLst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</a:defRPr>
            </a:lvl9pPr>
          </a:lstStyle>
          <a:p>
            <a:r>
              <a:rPr lang="en-GB" b="0"/>
              <a:t>What more can you ‘see’?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3848" y="1086083"/>
            <a:ext cx="5544616" cy="50792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3848" y="1086083"/>
            <a:ext cx="5544616" cy="50792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3848" y="1086083"/>
            <a:ext cx="5544616" cy="50792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3848" y="1086083"/>
            <a:ext cx="5544616" cy="50792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80641" y="1124744"/>
            <a:ext cx="5423807" cy="49685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80641" y="1124744"/>
            <a:ext cx="5423807" cy="49685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80641" y="1124744"/>
            <a:ext cx="5423807" cy="49685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80641" y="1124744"/>
            <a:ext cx="542380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124744"/>
            <a:ext cx="5907826" cy="5173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Relevant Curriculum Topics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1520" y="764704"/>
            <a:ext cx="5472608" cy="5688632"/>
          </a:xfrm>
          <a:prstGeom prst="rect">
            <a:avLst/>
          </a:prstGeom>
          <a:solidFill>
            <a:srgbClr val="FFF4CB"/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Area of triangles</a:t>
            </a:r>
          </a:p>
          <a:p>
            <a:pPr lvl="1"/>
            <a:r>
              <a:rPr lang="en-GB" b="0"/>
              <a:t>Triangular numbers (formula)</a:t>
            </a:r>
          </a:p>
          <a:p>
            <a:pPr lvl="1"/>
            <a:r>
              <a:rPr lang="en-GB" b="0"/>
              <a:t>Using triangles to form other figures</a:t>
            </a:r>
          </a:p>
          <a:p>
            <a:r>
              <a:rPr lang="en-GB" b="0"/>
              <a:t>Slopes and Equations of lines</a:t>
            </a:r>
          </a:p>
          <a:p>
            <a:r>
              <a:rPr lang="en-GB" b="0"/>
              <a:t>Conditions for lines being parallel</a:t>
            </a:r>
          </a:p>
          <a:p>
            <a:r>
              <a:rPr lang="en-GB" b="0"/>
              <a:t>Lengths (Pythagoras; vertex coordinates)</a:t>
            </a:r>
          </a:p>
          <a:p>
            <a:r>
              <a:rPr lang="en-GB" b="0"/>
              <a:t>Area of Quadrilaterals</a:t>
            </a:r>
          </a:p>
          <a:p>
            <a:r>
              <a:rPr lang="en-GB" b="0"/>
              <a:t>Expressing </a:t>
            </a:r>
            <a:r>
              <a:rPr lang="en-GB" b="0" i="1"/>
              <a:t>n</a:t>
            </a:r>
            <a:r>
              <a:rPr lang="en-GB" b="0" baseline="30000"/>
              <a:t>th</a:t>
            </a:r>
            <a:r>
              <a:rPr lang="en-GB" b="0"/>
              <a:t> term of a sequence</a:t>
            </a:r>
          </a:p>
          <a:p>
            <a:r>
              <a:rPr lang="en-GB" b="0"/>
              <a:t>Expressing </a:t>
            </a:r>
            <a:r>
              <a:rPr lang="en-GB" b="0" i="1"/>
              <a:t>n</a:t>
            </a:r>
            <a:r>
              <a:rPr lang="en-GB" b="0" baseline="30000"/>
              <a:t>th</a:t>
            </a:r>
            <a:r>
              <a:rPr lang="en-GB" b="0"/>
              <a:t> sum of a sequence</a:t>
            </a:r>
          </a:p>
          <a:p>
            <a:r>
              <a:rPr lang="en-GB" b="0"/>
              <a:t>Limits of sequences</a:t>
            </a:r>
          </a:p>
          <a:p>
            <a:r>
              <a:rPr lang="en-GB" b="0"/>
              <a:t>Constructing a line through a point and the virtual intersection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850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nimBg="1"/>
    </p:bldLst>
  </p:timing>
</p:sld>
</file>

<file path=ppt/theme/theme1.xml><?xml version="1.0" encoding="utf-8"?>
<a:theme xmlns:a="http://schemas.openxmlformats.org/drawingml/2006/main" name="Yellow on Blue">
  <a:themeElements>
    <a:clrScheme name="Custom 1">
      <a:dk1>
        <a:srgbClr val="FFFF99"/>
      </a:dk1>
      <a:lt1>
        <a:srgbClr val="6699FF"/>
      </a:lt1>
      <a:dk2>
        <a:srgbClr val="993300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Yellow on Blue">
      <a:majorFont>
        <a:latin typeface="Chalkboard"/>
        <a:ea typeface=""/>
        <a:cs typeface=""/>
      </a:majorFont>
      <a:minorFont>
        <a:latin typeface="Chalkbo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Yellow on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on 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444229"/>
      </a:dk1>
      <a:lt1>
        <a:srgbClr val="BBBDD6"/>
      </a:lt1>
      <a:dk2>
        <a:srgbClr val="000000"/>
      </a:dk2>
      <a:lt2>
        <a:srgbClr val="A46527"/>
      </a:lt2>
      <a:accent1>
        <a:srgbClr val="FF7C00"/>
      </a:accent1>
      <a:accent2>
        <a:srgbClr val="333399"/>
      </a:accent2>
      <a:accent3>
        <a:srgbClr val="DADBE8"/>
      </a:accent3>
      <a:accent4>
        <a:srgbClr val="393721"/>
      </a:accent4>
      <a:accent5>
        <a:srgbClr val="FFBF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MaxiMac:Applications:Microsoft Office X:Templates:JHM Templates:Yellow on Blue.pot</Template>
  <TotalTime>28737</TotalTime>
  <Words>205</Words>
  <Application>Microsoft Macintosh PowerPoint</Application>
  <PresentationFormat>On-screen Show (4:3)</PresentationFormat>
  <Paragraphs>44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8" baseType="lpstr">
      <vt:lpstr>Arial Narrow</vt:lpstr>
      <vt:lpstr>Chalkboard</vt:lpstr>
      <vt:lpstr>Comic Sans MS</vt:lpstr>
      <vt:lpstr>Hoefler Text</vt:lpstr>
      <vt:lpstr>Lucida Grande</vt:lpstr>
      <vt:lpstr>Monotype Sorts</vt:lpstr>
      <vt:lpstr>ＭＳ Ｐゴシック</vt:lpstr>
      <vt:lpstr>Times</vt:lpstr>
      <vt:lpstr>Webdings</vt:lpstr>
      <vt:lpstr>Wingdings</vt:lpstr>
      <vt:lpstr>ヒラギノ明朝 Pro W6</vt:lpstr>
      <vt:lpstr>ヒラギノ角ゴ Pro W3</vt:lpstr>
      <vt:lpstr>Yellow on Blue</vt:lpstr>
      <vt:lpstr>Title &amp; Bullets</vt:lpstr>
      <vt:lpstr>Blank Presentation</vt:lpstr>
      <vt:lpstr>The Calleja Spiral</vt:lpstr>
      <vt:lpstr>PowerPoint Presentation</vt:lpstr>
      <vt:lpstr>Relevant Curriculum Topics</vt:lpstr>
    </vt:vector>
  </TitlesOfParts>
  <Company>CME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John Mason</cp:lastModifiedBy>
  <cp:revision>844</cp:revision>
  <dcterms:created xsi:type="dcterms:W3CDTF">2009-05-15T05:15:20Z</dcterms:created>
  <dcterms:modified xsi:type="dcterms:W3CDTF">2017-09-05T11:07:47Z</dcterms:modified>
</cp:coreProperties>
</file>