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mov" ContentType="video/quicktime"/>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9"/>
  </p:notesMasterIdLst>
  <p:sldIdLst>
    <p:sldId id="256" r:id="rId2"/>
    <p:sldId id="263" r:id="rId3"/>
    <p:sldId id="346" r:id="rId4"/>
    <p:sldId id="347" r:id="rId5"/>
    <p:sldId id="358" r:id="rId6"/>
    <p:sldId id="696" r:id="rId7"/>
    <p:sldId id="343" r:id="rId8"/>
    <p:sldId id="285" r:id="rId9"/>
    <p:sldId id="695" r:id="rId10"/>
    <p:sldId id="350" r:id="rId11"/>
    <p:sldId id="351" r:id="rId12"/>
    <p:sldId id="352" r:id="rId13"/>
    <p:sldId id="353" r:id="rId14"/>
    <p:sldId id="354" r:id="rId15"/>
    <p:sldId id="282" r:id="rId16"/>
    <p:sldId id="355" r:id="rId17"/>
    <p:sldId id="260" r:id="rId18"/>
    <p:sldId id="257" r:id="rId19"/>
    <p:sldId id="262" r:id="rId20"/>
    <p:sldId id="266" r:id="rId21"/>
    <p:sldId id="356" r:id="rId22"/>
    <p:sldId id="264" r:id="rId23"/>
    <p:sldId id="265" r:id="rId24"/>
    <p:sldId id="357" r:id="rId25"/>
    <p:sldId id="697" r:id="rId26"/>
    <p:sldId id="344" r:id="rId27"/>
    <p:sldId id="268" r:id="rId28"/>
    <p:sldId id="348" r:id="rId29"/>
    <p:sldId id="341" r:id="rId30"/>
    <p:sldId id="345" r:id="rId31"/>
    <p:sldId id="258" r:id="rId32"/>
    <p:sldId id="259" r:id="rId33"/>
    <p:sldId id="300" r:id="rId34"/>
    <p:sldId id="301" r:id="rId35"/>
    <p:sldId id="299" r:id="rId36"/>
    <p:sldId id="298" r:id="rId37"/>
    <p:sldId id="342"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886037"/>
    <a:srgbClr val="956A3C"/>
    <a:srgbClr val="AB7942"/>
    <a:srgbClr val="FFF9E8"/>
    <a:srgbClr val="FFF5C4"/>
    <a:srgbClr val="FCF3A7"/>
    <a:srgbClr val="FFF1BF"/>
    <a:srgbClr val="FFE29F"/>
    <a:srgbClr val="FFFE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27"/>
    <p:restoredTop sz="94666"/>
  </p:normalViewPr>
  <p:slideViewPr>
    <p:cSldViewPr snapToGrid="0" snapToObjects="1">
      <p:cViewPr varScale="1">
        <p:scale>
          <a:sx n="95" d="100"/>
          <a:sy n="95" d="100"/>
        </p:scale>
        <p:origin x="176" y="336"/>
      </p:cViewPr>
      <p:guideLst/>
    </p:cSldViewPr>
  </p:slideViewPr>
  <p:notesTextViewPr>
    <p:cViewPr>
      <p:scale>
        <a:sx n="1" d="1"/>
        <a:sy n="1" d="1"/>
      </p:scale>
      <p:origin x="0" y="0"/>
    </p:cViewPr>
  </p:notesTextViewPr>
  <p:notesViewPr>
    <p:cSldViewPr snapToGrid="0" snapToObjects="1">
      <p:cViewPr varScale="1">
        <p:scale>
          <a:sx n="96" d="100"/>
          <a:sy n="96" d="100"/>
        </p:scale>
        <p:origin x="2824"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3CCAAB-E4A0-BA48-9132-727C00828431}" type="datetimeFigureOut">
              <a:rPr lang="en-GB" smtClean="0"/>
              <a:t>14/10/2019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79D51F-3859-E244-AF55-92790C48DA61}" type="slidenum">
              <a:rPr lang="en-GB" smtClean="0"/>
              <a:t>‹#›</a:t>
            </a:fld>
            <a:endParaRPr lang="en-GB"/>
          </a:p>
        </p:txBody>
      </p:sp>
    </p:spTree>
    <p:extLst>
      <p:ext uri="{BB962C8B-B14F-4D97-AF65-F5344CB8AC3E}">
        <p14:creationId xmlns:p14="http://schemas.microsoft.com/office/powerpoint/2010/main" val="2867195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Same &amp; Different</a:t>
            </a:r>
          </a:p>
        </p:txBody>
      </p:sp>
      <p:sp>
        <p:nvSpPr>
          <p:cNvPr id="4" name="Slide Number Placeholder 3"/>
          <p:cNvSpPr>
            <a:spLocks noGrp="1"/>
          </p:cNvSpPr>
          <p:nvPr>
            <p:ph type="sldNum" sz="quarter" idx="5"/>
          </p:nvPr>
        </p:nvSpPr>
        <p:spPr/>
        <p:txBody>
          <a:bodyPr/>
          <a:lstStyle/>
          <a:p>
            <a:fld id="{8B79D51F-3859-E244-AF55-92790C48DA61}" type="slidenum">
              <a:rPr lang="en-GB" smtClean="0"/>
              <a:t>12</a:t>
            </a:fld>
            <a:endParaRPr lang="en-GB"/>
          </a:p>
        </p:txBody>
      </p:sp>
    </p:spTree>
    <p:extLst>
      <p:ext uri="{BB962C8B-B14F-4D97-AF65-F5344CB8AC3E}">
        <p14:creationId xmlns:p14="http://schemas.microsoft.com/office/powerpoint/2010/main" val="31313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7B09D3EB-FF0F-6448-9EB8-4F15D9FA9B47}"/>
              </a:ext>
            </a:extLst>
          </p:cNvPr>
          <p:cNvSpPr>
            <a:spLocks noGrp="1" noRot="1" noChangeAspect="1"/>
          </p:cNvSpPr>
          <p:nvPr>
            <p:ph type="sldImg"/>
          </p:nvPr>
        </p:nvSpPr>
        <p:spPr>
          <a:ln/>
        </p:spPr>
      </p:sp>
      <p:sp>
        <p:nvSpPr>
          <p:cNvPr id="48131" name="Notes Placeholder 2">
            <a:extLst>
              <a:ext uri="{FF2B5EF4-FFF2-40B4-BE49-F238E27FC236}">
                <a16:creationId xmlns:a16="http://schemas.microsoft.com/office/drawing/2014/main" id="{ED763CC9-61D6-414F-8E82-0A08BEA12C9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ＭＳ Ｐゴシック" panose="020B0600070205080204" pitchFamily="34" charset="-128"/>
              </a:rPr>
              <a:t>And it generalises to higher dimensions</a:t>
            </a:r>
          </a:p>
        </p:txBody>
      </p:sp>
      <p:sp>
        <p:nvSpPr>
          <p:cNvPr id="48132" name="Slide Number Placeholder 3">
            <a:extLst>
              <a:ext uri="{FF2B5EF4-FFF2-40B4-BE49-F238E27FC236}">
                <a16:creationId xmlns:a16="http://schemas.microsoft.com/office/drawing/2014/main" id="{90A04D16-6C6F-7E4D-9FA7-FCEF04EEB4B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Chalkboard" panose="03050602040202020205" pitchFamily="66" charset="77"/>
                <a:ea typeface="ＭＳ Ｐゴシック" panose="020B0600070205080204" pitchFamily="34" charset="-128"/>
              </a:defRPr>
            </a:lvl1pPr>
            <a:lvl2pPr marL="37931725" indent="-37474525">
              <a:defRPr sz="2800" b="1">
                <a:solidFill>
                  <a:schemeClr val="tx1"/>
                </a:solidFill>
                <a:latin typeface="Chalkboard" panose="03050602040202020205" pitchFamily="66" charset="77"/>
                <a:ea typeface="ＭＳ Ｐゴシック" panose="020B0600070205080204" pitchFamily="34" charset="-128"/>
              </a:defRPr>
            </a:lvl2pPr>
            <a:lvl3pPr>
              <a:defRPr sz="2800" b="1">
                <a:solidFill>
                  <a:schemeClr val="tx1"/>
                </a:solidFill>
                <a:latin typeface="Chalkboard" panose="03050602040202020205" pitchFamily="66" charset="77"/>
                <a:ea typeface="ＭＳ Ｐゴシック" panose="020B0600070205080204" pitchFamily="34" charset="-128"/>
              </a:defRPr>
            </a:lvl3pPr>
            <a:lvl4pPr>
              <a:defRPr sz="2800" b="1">
                <a:solidFill>
                  <a:schemeClr val="tx1"/>
                </a:solidFill>
                <a:latin typeface="Chalkboard" panose="03050602040202020205" pitchFamily="66" charset="77"/>
                <a:ea typeface="ＭＳ Ｐゴシック" panose="020B0600070205080204" pitchFamily="34" charset="-128"/>
              </a:defRPr>
            </a:lvl4pPr>
            <a:lvl5pPr>
              <a:defRPr sz="2800" b="1">
                <a:solidFill>
                  <a:schemeClr val="tx1"/>
                </a:solidFill>
                <a:latin typeface="Chalkboard" panose="03050602040202020205" pitchFamily="66" charset="77"/>
                <a:ea typeface="ＭＳ Ｐゴシック" panose="020B0600070205080204" pitchFamily="34" charset="-128"/>
              </a:defRPr>
            </a:lvl5pPr>
            <a:lvl6pPr marL="4572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6pPr>
            <a:lvl7pPr marL="9144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7pPr>
            <a:lvl8pPr marL="1371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8pPr>
            <a:lvl9pPr marL="18288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9pPr>
          </a:lstStyle>
          <a:p>
            <a:fld id="{81EC7D28-D5A6-3B4C-A0BA-2ACD939E0566}" type="slidenum">
              <a:rPr lang="en-US" altLang="en-US" sz="1200" b="0">
                <a:latin typeface="Lucida Grande" panose="020B0600040502020204" pitchFamily="34" charset="0"/>
              </a:rPr>
              <a:pPr/>
              <a:t>22</a:t>
            </a:fld>
            <a:endParaRPr lang="en-US" altLang="en-US" sz="1200" b="0">
              <a:latin typeface="Lucida Grande" panose="020B0600040502020204" pitchFamily="34" charset="0"/>
            </a:endParaRPr>
          </a:p>
        </p:txBody>
      </p:sp>
    </p:spTree>
    <p:extLst>
      <p:ext uri="{BB962C8B-B14F-4D97-AF65-F5344CB8AC3E}">
        <p14:creationId xmlns:p14="http://schemas.microsoft.com/office/powerpoint/2010/main" val="622831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Stephen von Worley at http://</a:t>
            </a:r>
            <a:r>
              <a:rPr lang="en-GB" dirty="0" err="1"/>
              <a:t>www.datapointed.net</a:t>
            </a:r>
            <a:r>
              <a:rPr lang="en-GB" dirty="0"/>
              <a:t>/2012/10/animated-factorization-diagrams/</a:t>
            </a:r>
          </a:p>
          <a:p>
            <a:r>
              <a:rPr lang="en-GB" dirty="0"/>
              <a:t>Idea from </a:t>
            </a:r>
            <a:r>
              <a:rPr lang="en-GB" dirty="0" err="1"/>
              <a:t>Yorgey</a:t>
            </a:r>
            <a:endParaRPr lang="en-GB" dirty="0"/>
          </a:p>
        </p:txBody>
      </p:sp>
      <p:sp>
        <p:nvSpPr>
          <p:cNvPr id="4" name="Slide Number Placeholder 3"/>
          <p:cNvSpPr>
            <a:spLocks noGrp="1"/>
          </p:cNvSpPr>
          <p:nvPr>
            <p:ph type="sldNum" sz="quarter" idx="5"/>
          </p:nvPr>
        </p:nvSpPr>
        <p:spPr/>
        <p:txBody>
          <a:bodyPr/>
          <a:lstStyle/>
          <a:p>
            <a:fld id="{6028C923-80B3-F64A-87D9-2611C97D8739}" type="slidenum">
              <a:rPr lang="en-GB" smtClean="0"/>
              <a:t>27</a:t>
            </a:fld>
            <a:endParaRPr lang="en-GB"/>
          </a:p>
        </p:txBody>
      </p:sp>
    </p:spTree>
    <p:extLst>
      <p:ext uri="{BB962C8B-B14F-4D97-AF65-F5344CB8AC3E}">
        <p14:creationId xmlns:p14="http://schemas.microsoft.com/office/powerpoint/2010/main" val="3172591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Stephen von Worley at http://</a:t>
            </a:r>
            <a:r>
              <a:rPr lang="en-GB" dirty="0" err="1"/>
              <a:t>www.datapointed.net</a:t>
            </a:r>
            <a:r>
              <a:rPr lang="en-GB" dirty="0"/>
              <a:t>/2012/10/animated-factorization-diagrams/</a:t>
            </a:r>
          </a:p>
          <a:p>
            <a:r>
              <a:rPr lang="en-GB" dirty="0"/>
              <a:t>Idea from </a:t>
            </a:r>
            <a:r>
              <a:rPr lang="en-GB" dirty="0" err="1"/>
              <a:t>Yorgey</a:t>
            </a:r>
            <a:endParaRPr lang="en-GB" dirty="0"/>
          </a:p>
        </p:txBody>
      </p:sp>
      <p:sp>
        <p:nvSpPr>
          <p:cNvPr id="4" name="Slide Number Placeholder 3"/>
          <p:cNvSpPr>
            <a:spLocks noGrp="1"/>
          </p:cNvSpPr>
          <p:nvPr>
            <p:ph type="sldNum" sz="quarter" idx="5"/>
          </p:nvPr>
        </p:nvSpPr>
        <p:spPr/>
        <p:txBody>
          <a:bodyPr/>
          <a:lstStyle/>
          <a:p>
            <a:fld id="{6028C923-80B3-F64A-87D9-2611C97D8739}" type="slidenum">
              <a:rPr lang="en-GB" smtClean="0"/>
              <a:t>28</a:t>
            </a:fld>
            <a:endParaRPr lang="en-GB"/>
          </a:p>
        </p:txBody>
      </p:sp>
    </p:spTree>
    <p:extLst>
      <p:ext uri="{BB962C8B-B14F-4D97-AF65-F5344CB8AC3E}">
        <p14:creationId xmlns:p14="http://schemas.microsoft.com/office/powerpoint/2010/main" val="3898183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Chalkboard" charset="0"/>
                <a:ea typeface="MS PGothic" charset="0"/>
                <a:cs typeface="MS PGothic" charset="0"/>
              </a:defRPr>
            </a:lvl1pPr>
            <a:lvl2pPr marL="742950" indent="-285750" eaLnBrk="0" hangingPunct="0">
              <a:defRPr sz="2800" b="1">
                <a:solidFill>
                  <a:schemeClr val="tx1"/>
                </a:solidFill>
                <a:latin typeface="Chalkboard" charset="0"/>
                <a:ea typeface="MS PGothic" charset="0"/>
                <a:cs typeface="MS PGothic" charset="0"/>
              </a:defRPr>
            </a:lvl2pPr>
            <a:lvl3pPr marL="1143000" indent="-228600" eaLnBrk="0" hangingPunct="0">
              <a:defRPr sz="2800" b="1">
                <a:solidFill>
                  <a:schemeClr val="tx1"/>
                </a:solidFill>
                <a:latin typeface="Chalkboard" charset="0"/>
                <a:ea typeface="MS PGothic" charset="0"/>
                <a:cs typeface="MS PGothic" charset="0"/>
              </a:defRPr>
            </a:lvl3pPr>
            <a:lvl4pPr marL="1600200" indent="-228600" eaLnBrk="0" hangingPunct="0">
              <a:defRPr sz="2800" b="1">
                <a:solidFill>
                  <a:schemeClr val="tx1"/>
                </a:solidFill>
                <a:latin typeface="Chalkboard" charset="0"/>
                <a:ea typeface="MS PGothic" charset="0"/>
                <a:cs typeface="MS PGothic" charset="0"/>
              </a:defRPr>
            </a:lvl4pPr>
            <a:lvl5pPr marL="2057400" indent="-228600" eaLnBrk="0" hangingPunct="0">
              <a:defRPr sz="2800" b="1">
                <a:solidFill>
                  <a:schemeClr val="tx1"/>
                </a:solidFill>
                <a:latin typeface="Chalkboard" charset="0"/>
                <a:ea typeface="MS PGothic" charset="0"/>
                <a:cs typeface="MS PGothic" charset="0"/>
              </a:defRPr>
            </a:lvl5pPr>
            <a:lvl6pPr marL="2514600" indent="-228600" eaLnBrk="0" fontAlgn="base" hangingPunct="0">
              <a:spcBef>
                <a:spcPct val="0"/>
              </a:spcBef>
              <a:spcAft>
                <a:spcPct val="0"/>
              </a:spcAft>
              <a:defRPr sz="2800" b="1">
                <a:solidFill>
                  <a:schemeClr val="tx1"/>
                </a:solidFill>
                <a:latin typeface="Chalkboard" charset="0"/>
                <a:ea typeface="MS PGothic" charset="0"/>
                <a:cs typeface="MS PGothic" charset="0"/>
              </a:defRPr>
            </a:lvl6pPr>
            <a:lvl7pPr marL="2971800" indent="-228600" eaLnBrk="0" fontAlgn="base" hangingPunct="0">
              <a:spcBef>
                <a:spcPct val="0"/>
              </a:spcBef>
              <a:spcAft>
                <a:spcPct val="0"/>
              </a:spcAft>
              <a:defRPr sz="2800" b="1">
                <a:solidFill>
                  <a:schemeClr val="tx1"/>
                </a:solidFill>
                <a:latin typeface="Chalkboard" charset="0"/>
                <a:ea typeface="MS PGothic" charset="0"/>
                <a:cs typeface="MS PGothic" charset="0"/>
              </a:defRPr>
            </a:lvl7pPr>
            <a:lvl8pPr marL="3429000" indent="-228600" eaLnBrk="0" fontAlgn="base" hangingPunct="0">
              <a:spcBef>
                <a:spcPct val="0"/>
              </a:spcBef>
              <a:spcAft>
                <a:spcPct val="0"/>
              </a:spcAft>
              <a:defRPr sz="2800" b="1">
                <a:solidFill>
                  <a:schemeClr val="tx1"/>
                </a:solidFill>
                <a:latin typeface="Chalkboard" charset="0"/>
                <a:ea typeface="MS PGothic" charset="0"/>
                <a:cs typeface="MS PGothic" charset="0"/>
              </a:defRPr>
            </a:lvl8pPr>
            <a:lvl9pPr marL="3886200" indent="-228600" eaLnBrk="0" fontAlgn="base" hangingPunct="0">
              <a:spcBef>
                <a:spcPct val="0"/>
              </a:spcBef>
              <a:spcAft>
                <a:spcPct val="0"/>
              </a:spcAft>
              <a:defRPr sz="2800" b="1">
                <a:solidFill>
                  <a:schemeClr val="tx1"/>
                </a:solidFill>
                <a:latin typeface="Chalkboard" charset="0"/>
                <a:ea typeface="MS PGothic" charset="0"/>
                <a:cs typeface="MS PGothic" charset="0"/>
              </a:defRPr>
            </a:lvl9pPr>
          </a:lstStyle>
          <a:p>
            <a:fld id="{2B97FF60-FDF4-C842-A926-0C3843F171D0}" type="slidenum">
              <a:rPr lang="en-US" altLang="ko-KR" sz="1200" b="0">
                <a:latin typeface="Lucida Grande" charset="0"/>
              </a:rPr>
              <a:pPr/>
              <a:t>29</a:t>
            </a:fld>
            <a:endParaRPr lang="en-US" altLang="ko-KR" sz="1200" b="0">
              <a:latin typeface="Lucida Grande" charset="0"/>
            </a:endParaRPr>
          </a:p>
        </p:txBody>
      </p:sp>
      <p:sp>
        <p:nvSpPr>
          <p:cNvPr id="52226" name="Rectangle 2"/>
          <p:cNvSpPr>
            <a:spLocks noGrp="1" noRot="1" noChangeAspect="1" noChangeArrowheads="1" noTextEdit="1"/>
          </p:cNvSpPr>
          <p:nvPr>
            <p:ph type="sldImg"/>
          </p:nvPr>
        </p:nvSpPr>
        <p:spPr>
          <a:solidFill>
            <a:srgbClr val="FFFFFF"/>
          </a:solidFill>
          <a:ln/>
        </p:spPr>
      </p:sp>
      <p:sp>
        <p:nvSpPr>
          <p:cNvPr id="522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GB" altLang="ko-KR">
              <a:ea typeface="MS PGothic" charset="0"/>
            </a:endParaRPr>
          </a:p>
        </p:txBody>
      </p:sp>
    </p:spTree>
    <p:extLst>
      <p:ext uri="{BB962C8B-B14F-4D97-AF65-F5344CB8AC3E}">
        <p14:creationId xmlns:p14="http://schemas.microsoft.com/office/powerpoint/2010/main" val="3593329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49AB99F-9CA2-7248-966B-FD562C13B124}" type="datetimeFigureOut">
              <a:rPr lang="en-US" smtClean="0"/>
              <a:t>10/14/19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9AB99F-9CA2-7248-966B-FD562C13B124}" type="datetimeFigureOut">
              <a:rPr lang="en-US" smtClean="0"/>
              <a:t>10/14/19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9AB99F-9CA2-7248-966B-FD562C13B124}" type="datetimeFigureOut">
              <a:rPr lang="en-US" smtClean="0"/>
              <a:t>10/14/19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649482"/>
          </a:xfrm>
        </p:spPr>
        <p:txBody>
          <a:bodyPr anchor="t">
            <a:normAutofit/>
          </a:bodyPr>
          <a:lstStyle>
            <a:lvl1pPr>
              <a:defRPr sz="3200" b="1" i="0">
                <a:solidFill>
                  <a:schemeClr val="accent2">
                    <a:lumMod val="50000"/>
                  </a:schemeClr>
                </a:solidFill>
                <a:latin typeface="Chalkboard" charset="0"/>
                <a:ea typeface="Chalkboard" charset="0"/>
                <a:cs typeface="Chalkboard" charset="0"/>
              </a:defRPr>
            </a:lvl1pPr>
          </a:lstStyle>
          <a:p>
            <a:r>
              <a:rPr lang="en-US" dirty="0"/>
              <a:t>Click to edit Master title style</a:t>
            </a:r>
          </a:p>
        </p:txBody>
      </p:sp>
      <p:sp>
        <p:nvSpPr>
          <p:cNvPr id="3" name="Content Placeholder 2"/>
          <p:cNvSpPr>
            <a:spLocks noGrp="1"/>
          </p:cNvSpPr>
          <p:nvPr>
            <p:ph idx="1"/>
          </p:nvPr>
        </p:nvSpPr>
        <p:spPr>
          <a:xfrm>
            <a:off x="628650" y="1412266"/>
            <a:ext cx="7886700" cy="4351338"/>
          </a:xfrm>
        </p:spPr>
        <p:txBody>
          <a:bodyPr anchor="t"/>
          <a:lstStyle>
            <a:lvl1pPr>
              <a:defRPr sz="2400">
                <a:solidFill>
                  <a:srgbClr val="0432FF"/>
                </a:solidFill>
                <a:latin typeface="Chalkboard" charset="0"/>
                <a:ea typeface="Chalkboard" charset="0"/>
                <a:cs typeface="Chalkboard" charset="0"/>
              </a:defRPr>
            </a:lvl1pPr>
            <a:lvl2pPr>
              <a:defRPr sz="2000" b="0" i="0">
                <a:solidFill>
                  <a:schemeClr val="tx1"/>
                </a:solidFill>
                <a:latin typeface="Chalkboard" charset="0"/>
                <a:ea typeface="Chalkboard" charset="0"/>
                <a:cs typeface="Chalkboard" charset="0"/>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9572" y="6506663"/>
            <a:ext cx="381261" cy="365125"/>
          </a:xfrm>
        </p:spPr>
        <p:txBody>
          <a:bodyPr/>
          <a:lstStyle/>
          <a:p>
            <a:fld id="{9A7E1FDC-A50F-D542-B2A4-BF6D432589B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9AB99F-9CA2-7248-966B-FD562C13B124}" type="datetimeFigureOut">
              <a:rPr lang="en-US" smtClean="0"/>
              <a:t>10/14/19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49AB99F-9CA2-7248-966B-FD562C13B124}" type="datetimeFigureOut">
              <a:rPr lang="en-US" smtClean="0"/>
              <a:t>10/14/19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49AB99F-9CA2-7248-966B-FD562C13B124}" type="datetimeFigureOut">
              <a:rPr lang="en-US" smtClean="0"/>
              <a:t>10/14/19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49AB99F-9CA2-7248-966B-FD562C13B124}" type="datetimeFigureOut">
              <a:rPr lang="en-US" smtClean="0"/>
              <a:t>10/14/19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9AB99F-9CA2-7248-966B-FD562C13B124}" type="datetimeFigureOut">
              <a:rPr lang="en-US" smtClean="0"/>
              <a:t>10/14/19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9AB99F-9CA2-7248-966B-FD562C13B124}" type="datetimeFigureOut">
              <a:rPr lang="en-US" smtClean="0"/>
              <a:t>10/14/19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9AB99F-9CA2-7248-966B-FD562C13B124}" type="datetimeFigureOut">
              <a:rPr lang="en-US" smtClean="0"/>
              <a:t>10/14/19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7E1FDC-A50F-D542-B2A4-BF6D432589B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EE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9AB99F-9CA2-7248-966B-FD562C13B124}" type="datetimeFigureOut">
              <a:rPr lang="en-US" smtClean="0"/>
              <a:t>10/14/19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7E1FDC-A50F-D542-B2A4-BF6D432589B5}" type="slidenum">
              <a:rPr lang="en-US" smtClean="0"/>
              <a:t>‹#›</a:t>
            </a:fld>
            <a:endParaRPr lang="en-US"/>
          </a:p>
        </p:txBody>
      </p:sp>
    </p:spTree>
    <p:extLst>
      <p:ext uri="{BB962C8B-B14F-4D97-AF65-F5344CB8AC3E}">
        <p14:creationId xmlns:p14="http://schemas.microsoft.com/office/powerpoint/2010/main" val="3711821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7.png"/><Relationship Id="rId5" Type="http://schemas.openxmlformats.org/officeDocument/2006/relationships/oleObject" Target="../embeddings/oleObject2.bin"/><Relationship Id="rId10" Type="http://schemas.openxmlformats.org/officeDocument/2006/relationships/image" Target="../media/image19.emf"/><Relationship Id="rId4" Type="http://schemas.openxmlformats.org/officeDocument/2006/relationships/image" Target="../media/image16.png"/><Relationship Id="rId9" Type="http://schemas.openxmlformats.org/officeDocument/2006/relationships/image" Target="../media/image15.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7" name="Title 6"/>
          <p:cNvSpPr>
            <a:spLocks noGrp="1"/>
          </p:cNvSpPr>
          <p:nvPr>
            <p:ph type="ctrTitle"/>
          </p:nvPr>
        </p:nvSpPr>
        <p:spPr>
          <a:xfrm>
            <a:off x="685800" y="2029619"/>
            <a:ext cx="7772400" cy="1480343"/>
          </a:xfrm>
        </p:spPr>
        <p:txBody>
          <a:bodyPr>
            <a:normAutofit fontScale="90000"/>
          </a:bodyPr>
          <a:lstStyle/>
          <a:p>
            <a:r>
              <a:rPr lang="en-US" sz="3600" dirty="0">
                <a:solidFill>
                  <a:srgbClr val="886037"/>
                </a:solidFill>
                <a:latin typeface="Chalkboard" charset="0"/>
                <a:ea typeface="Chalkboard" charset="0"/>
                <a:cs typeface="Chalkboard" charset="0"/>
              </a:rPr>
              <a:t>Pedagogic Actions  </a:t>
            </a:r>
            <a:br>
              <a:rPr lang="en-US" sz="3600" dirty="0">
                <a:solidFill>
                  <a:srgbClr val="886037"/>
                </a:solidFill>
                <a:latin typeface="Chalkboard" charset="0"/>
                <a:ea typeface="Chalkboard" charset="0"/>
                <a:cs typeface="Chalkboard" charset="0"/>
              </a:rPr>
            </a:br>
            <a:r>
              <a:rPr lang="en-US" sz="3600" dirty="0">
                <a:solidFill>
                  <a:srgbClr val="886037"/>
                </a:solidFill>
                <a:latin typeface="Chalkboard" charset="0"/>
                <a:ea typeface="Chalkboard" charset="0"/>
                <a:cs typeface="Chalkboard" charset="0"/>
              </a:rPr>
              <a:t>to promote </a:t>
            </a:r>
            <a:br>
              <a:rPr lang="en-US" sz="3600" dirty="0">
                <a:solidFill>
                  <a:srgbClr val="886037"/>
                </a:solidFill>
                <a:latin typeface="Chalkboard" charset="0"/>
                <a:ea typeface="Chalkboard" charset="0"/>
                <a:cs typeface="Chalkboard" charset="0"/>
              </a:rPr>
            </a:br>
            <a:r>
              <a:rPr lang="en-US" sz="3600" dirty="0">
                <a:solidFill>
                  <a:srgbClr val="886037"/>
                </a:solidFill>
                <a:latin typeface="Chalkboard" charset="0"/>
                <a:ea typeface="Chalkboard" charset="0"/>
                <a:cs typeface="Chalkboard" charset="0"/>
              </a:rPr>
              <a:t>Meaning-Making</a:t>
            </a:r>
          </a:p>
        </p:txBody>
      </p:sp>
      <p:sp>
        <p:nvSpPr>
          <p:cNvPr id="11" name="Subtitle 10"/>
          <p:cNvSpPr>
            <a:spLocks noGrp="1"/>
          </p:cNvSpPr>
          <p:nvPr>
            <p:ph type="subTitle" idx="1"/>
          </p:nvPr>
        </p:nvSpPr>
        <p:spPr>
          <a:xfrm>
            <a:off x="1131277" y="4176468"/>
            <a:ext cx="6858000" cy="1655762"/>
          </a:xfrm>
        </p:spPr>
        <p:txBody>
          <a:bodyPr/>
          <a:lstStyle/>
          <a:p>
            <a:r>
              <a:rPr lang="en-US" dirty="0"/>
              <a:t>John Mason</a:t>
            </a:r>
          </a:p>
          <a:p>
            <a:r>
              <a:rPr lang="en-US" dirty="0" err="1"/>
              <a:t>MatRIC</a:t>
            </a:r>
            <a:r>
              <a:rPr lang="en-US" dirty="0"/>
              <a:t> Workshop</a:t>
            </a:r>
          </a:p>
          <a:p>
            <a:r>
              <a:rPr lang="en-US" dirty="0"/>
              <a:t>Bergen</a:t>
            </a:r>
            <a:br>
              <a:rPr lang="en-US" dirty="0"/>
            </a:br>
            <a:r>
              <a:rPr lang="en-US" dirty="0"/>
              <a:t>Oct 2019 </a:t>
            </a:r>
          </a:p>
        </p:txBody>
      </p:sp>
      <p:sp>
        <p:nvSpPr>
          <p:cNvPr id="9" name="TextBox 8"/>
          <p:cNvSpPr txBox="1"/>
          <p:nvPr/>
        </p:nvSpPr>
        <p:spPr>
          <a:xfrm>
            <a:off x="2321170" y="1606062"/>
            <a:ext cx="1383323" cy="400110"/>
          </a:xfrm>
          <a:prstGeom prst="rect">
            <a:avLst/>
          </a:prstGeom>
          <a:noFill/>
        </p:spPr>
        <p:txBody>
          <a:bodyPr wrap="square" rtlCol="0">
            <a:spAutoFit/>
          </a:bodyPr>
          <a:lstStyle/>
          <a:p>
            <a:endParaRPr lang="en-US" sz="2000">
              <a:latin typeface="Chalkboard" charset="0"/>
              <a:ea typeface="Chalkboard" charset="0"/>
              <a:cs typeface="Chalkboard" charset="0"/>
            </a:endParaRPr>
          </a:p>
        </p:txBody>
      </p:sp>
      <p:pic>
        <p:nvPicPr>
          <p:cNvPr id="2" name="Picture 1"/>
          <p:cNvPicPr>
            <a:picLocks noChangeAspect="1"/>
          </p:cNvPicPr>
          <p:nvPr/>
        </p:nvPicPr>
        <p:blipFill>
          <a:blip r:embed="rId2"/>
          <a:stretch>
            <a:fillRect/>
          </a:stretch>
        </p:blipFill>
        <p:spPr>
          <a:xfrm>
            <a:off x="3259017" y="0"/>
            <a:ext cx="2895600" cy="1600200"/>
          </a:xfrm>
          <a:prstGeom prst="rect">
            <a:avLst/>
          </a:prstGeom>
        </p:spPr>
      </p:pic>
      <p:pic>
        <p:nvPicPr>
          <p:cNvPr id="4" name="Picture 3">
            <a:extLst>
              <a:ext uri="{FF2B5EF4-FFF2-40B4-BE49-F238E27FC236}">
                <a16:creationId xmlns:a16="http://schemas.microsoft.com/office/drawing/2014/main" id="{47ABA385-2951-9849-9C05-02F78E63188E}"/>
              </a:ext>
            </a:extLst>
          </p:cNvPr>
          <p:cNvPicPr>
            <a:picLocks noChangeAspect="1"/>
          </p:cNvPicPr>
          <p:nvPr/>
        </p:nvPicPr>
        <p:blipFill>
          <a:blip r:embed="rId3"/>
          <a:stretch>
            <a:fillRect/>
          </a:stretch>
        </p:blipFill>
        <p:spPr>
          <a:xfrm>
            <a:off x="6632052" y="182890"/>
            <a:ext cx="1152054" cy="1156451"/>
          </a:xfrm>
          <a:prstGeom prst="rect">
            <a:avLst/>
          </a:prstGeom>
        </p:spPr>
      </p:pic>
      <p:pic>
        <p:nvPicPr>
          <p:cNvPr id="5" name="Picture 4">
            <a:extLst>
              <a:ext uri="{FF2B5EF4-FFF2-40B4-BE49-F238E27FC236}">
                <a16:creationId xmlns:a16="http://schemas.microsoft.com/office/drawing/2014/main" id="{7DFE39D3-D3A7-EE46-8D06-BC60453F1C62}"/>
              </a:ext>
            </a:extLst>
          </p:cNvPr>
          <p:cNvPicPr>
            <a:picLocks noChangeAspect="1"/>
          </p:cNvPicPr>
          <p:nvPr/>
        </p:nvPicPr>
        <p:blipFill>
          <a:blip r:embed="rId4"/>
          <a:stretch>
            <a:fillRect/>
          </a:stretch>
        </p:blipFill>
        <p:spPr>
          <a:xfrm>
            <a:off x="7813197" y="169189"/>
            <a:ext cx="1165703" cy="1170152"/>
          </a:xfrm>
          <a:prstGeom prst="rect">
            <a:avLst/>
          </a:prstGeom>
        </p:spPr>
      </p:pic>
      <p:pic>
        <p:nvPicPr>
          <p:cNvPr id="6" name="Picture 5">
            <a:extLst>
              <a:ext uri="{FF2B5EF4-FFF2-40B4-BE49-F238E27FC236}">
                <a16:creationId xmlns:a16="http://schemas.microsoft.com/office/drawing/2014/main" id="{EDCEE6C5-9655-5E4E-82C6-7DB4A4B8BBDC}"/>
              </a:ext>
            </a:extLst>
          </p:cNvPr>
          <p:cNvPicPr>
            <a:picLocks noChangeAspect="1"/>
          </p:cNvPicPr>
          <p:nvPr/>
        </p:nvPicPr>
        <p:blipFill>
          <a:blip r:embed="rId5"/>
          <a:stretch>
            <a:fillRect/>
          </a:stretch>
        </p:blipFill>
        <p:spPr>
          <a:xfrm>
            <a:off x="107188" y="163910"/>
            <a:ext cx="2184891" cy="1502835"/>
          </a:xfrm>
          <a:prstGeom prst="rect">
            <a:avLst/>
          </a:prstGeom>
        </p:spPr>
      </p:pic>
    </p:spTree>
    <p:extLst>
      <p:ext uri="{BB962C8B-B14F-4D97-AF65-F5344CB8AC3E}">
        <p14:creationId xmlns:p14="http://schemas.microsoft.com/office/powerpoint/2010/main" val="296845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92530-2CCB-9D47-B542-304B11B25528}"/>
              </a:ext>
            </a:extLst>
          </p:cNvPr>
          <p:cNvSpPr>
            <a:spLocks noGrp="1"/>
          </p:cNvSpPr>
          <p:nvPr>
            <p:ph type="title"/>
          </p:nvPr>
        </p:nvSpPr>
        <p:spPr/>
        <p:txBody>
          <a:bodyPr/>
          <a:lstStyle/>
          <a:p>
            <a:r>
              <a:rPr lang="en-GB" dirty="0"/>
              <a:t>Ride &amp; Tie</a:t>
            </a:r>
          </a:p>
        </p:txBody>
      </p:sp>
      <p:sp>
        <p:nvSpPr>
          <p:cNvPr id="3" name="Content Placeholder 2">
            <a:extLst>
              <a:ext uri="{FF2B5EF4-FFF2-40B4-BE49-F238E27FC236}">
                <a16:creationId xmlns:a16="http://schemas.microsoft.com/office/drawing/2014/main" id="{B1CC5474-9242-194E-9EC3-9230EB9C8A54}"/>
              </a:ext>
            </a:extLst>
          </p:cNvPr>
          <p:cNvSpPr>
            <a:spLocks noGrp="1"/>
          </p:cNvSpPr>
          <p:nvPr>
            <p:ph idx="1"/>
          </p:nvPr>
        </p:nvSpPr>
        <p:spPr>
          <a:xfrm>
            <a:off x="540968" y="1014609"/>
            <a:ext cx="7886700" cy="2492679"/>
          </a:xfrm>
        </p:spPr>
        <p:txBody>
          <a:bodyPr/>
          <a:lstStyle/>
          <a:p>
            <a:r>
              <a:rPr lang="en-GB" dirty="0"/>
              <a:t>Two people have to share a single horse to make a long journey. One rides while the other walks. The rider stops, ties the horse and walks on. The other arrives at the horse and rides on. The alternate horse and walking. They aim to arrive at the same time. (Also the horse needs a certain rest time when tied).</a:t>
            </a:r>
          </a:p>
        </p:txBody>
      </p:sp>
    </p:spTree>
    <p:extLst>
      <p:ext uri="{BB962C8B-B14F-4D97-AF65-F5344CB8AC3E}">
        <p14:creationId xmlns:p14="http://schemas.microsoft.com/office/powerpoint/2010/main" val="2640597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6EE52-D61E-AB4D-A54F-82785147E76B}"/>
              </a:ext>
            </a:extLst>
          </p:cNvPr>
          <p:cNvSpPr>
            <a:spLocks noGrp="1"/>
          </p:cNvSpPr>
          <p:nvPr>
            <p:ph type="title"/>
          </p:nvPr>
        </p:nvSpPr>
        <p:spPr/>
        <p:txBody>
          <a:bodyPr>
            <a:normAutofit/>
          </a:bodyPr>
          <a:lstStyle/>
          <a:p>
            <a:r>
              <a:rPr lang="en-GB" dirty="0"/>
              <a:t>Ride &amp; Tie Reflection</a:t>
            </a:r>
          </a:p>
        </p:txBody>
      </p:sp>
      <p:sp>
        <p:nvSpPr>
          <p:cNvPr id="3" name="Content Placeholder 2">
            <a:extLst>
              <a:ext uri="{FF2B5EF4-FFF2-40B4-BE49-F238E27FC236}">
                <a16:creationId xmlns:a16="http://schemas.microsoft.com/office/drawing/2014/main" id="{B61C5AF0-83BD-7B4A-9043-C008E218EA13}"/>
              </a:ext>
            </a:extLst>
          </p:cNvPr>
          <p:cNvSpPr>
            <a:spLocks noGrp="1"/>
          </p:cNvSpPr>
          <p:nvPr>
            <p:ph idx="1"/>
          </p:nvPr>
        </p:nvSpPr>
        <p:spPr>
          <a:xfrm>
            <a:off x="628650" y="1412266"/>
            <a:ext cx="7886700" cy="2545959"/>
          </a:xfrm>
        </p:spPr>
        <p:txBody>
          <a:bodyPr/>
          <a:lstStyle/>
          <a:p>
            <a:r>
              <a:rPr lang="en-GB" dirty="0"/>
              <a:t>Displaying something with an error</a:t>
            </a:r>
          </a:p>
          <a:p>
            <a:pPr lvl="1"/>
            <a:r>
              <a:rPr lang="en-GB" dirty="0"/>
              <a:t>Something attractive about locating errors</a:t>
            </a:r>
          </a:p>
          <a:p>
            <a:r>
              <a:rPr lang="en-GB" dirty="0"/>
              <a:t>Correcting the error</a:t>
            </a:r>
          </a:p>
          <a:p>
            <a:pPr lvl="1"/>
            <a:r>
              <a:rPr lang="en-GB" dirty="0"/>
              <a:t>Using this experience to probe more deeply in the situation</a:t>
            </a:r>
          </a:p>
          <a:p>
            <a:r>
              <a:rPr lang="en-GB" dirty="0"/>
              <a:t>Ride &amp; Tie is about interpreting graphs</a:t>
            </a:r>
          </a:p>
          <a:p>
            <a:pPr lvl="1"/>
            <a:r>
              <a:rPr lang="en-GB" dirty="0"/>
              <a:t>So was the Submerged Can problem</a:t>
            </a:r>
          </a:p>
        </p:txBody>
      </p:sp>
    </p:spTree>
    <p:extLst>
      <p:ext uri="{BB962C8B-B14F-4D97-AF65-F5344CB8AC3E}">
        <p14:creationId xmlns:p14="http://schemas.microsoft.com/office/powerpoint/2010/main" val="12258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4BB74-4877-F940-937F-DE528261C309}"/>
              </a:ext>
            </a:extLst>
          </p:cNvPr>
          <p:cNvSpPr>
            <a:spLocks noGrp="1"/>
          </p:cNvSpPr>
          <p:nvPr>
            <p:ph type="title"/>
          </p:nvPr>
        </p:nvSpPr>
        <p:spPr/>
        <p:txBody>
          <a:bodyPr/>
          <a:lstStyle/>
          <a:p>
            <a:r>
              <a:rPr lang="en-GB" dirty="0"/>
              <a:t>Cobwebs</a:t>
            </a:r>
          </a:p>
        </p:txBody>
      </p:sp>
      <p:sp>
        <p:nvSpPr>
          <p:cNvPr id="3" name="Content Placeholder 2">
            <a:extLst>
              <a:ext uri="{FF2B5EF4-FFF2-40B4-BE49-F238E27FC236}">
                <a16:creationId xmlns:a16="http://schemas.microsoft.com/office/drawing/2014/main" id="{4FF5FF0D-749D-DE43-8C1F-D4C4FDC1BB31}"/>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40421444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3A158-0ACF-A044-BE83-34D79343C8B2}"/>
              </a:ext>
            </a:extLst>
          </p:cNvPr>
          <p:cNvSpPr>
            <a:spLocks noGrp="1"/>
          </p:cNvSpPr>
          <p:nvPr>
            <p:ph type="title"/>
          </p:nvPr>
        </p:nvSpPr>
        <p:spPr/>
        <p:txBody>
          <a:bodyPr/>
          <a:lstStyle/>
          <a:p>
            <a:r>
              <a:rPr lang="en-GB" dirty="0"/>
              <a:t>Rational Polynomials</a:t>
            </a:r>
          </a:p>
        </p:txBody>
      </p:sp>
      <p:sp>
        <p:nvSpPr>
          <p:cNvPr id="3" name="Content Placeholder 2">
            <a:extLst>
              <a:ext uri="{FF2B5EF4-FFF2-40B4-BE49-F238E27FC236}">
                <a16:creationId xmlns:a16="http://schemas.microsoft.com/office/drawing/2014/main" id="{25EAE35D-4F07-224F-B049-96D36D566254}"/>
              </a:ext>
            </a:extLst>
          </p:cNvPr>
          <p:cNvSpPr>
            <a:spLocks noGrp="1"/>
          </p:cNvSpPr>
          <p:nvPr>
            <p:ph idx="1"/>
          </p:nvPr>
        </p:nvSpPr>
        <p:spPr>
          <a:xfrm>
            <a:off x="39927" y="1374688"/>
            <a:ext cx="2740851" cy="4099186"/>
          </a:xfrm>
        </p:spPr>
        <p:txBody>
          <a:bodyPr/>
          <a:lstStyle/>
          <a:p>
            <a:r>
              <a:rPr lang="en-GB" dirty="0"/>
              <a:t>The red curve is the denominator and is a quadratic</a:t>
            </a:r>
          </a:p>
          <a:p>
            <a:r>
              <a:rPr lang="en-GB" dirty="0"/>
              <a:t>The blue curve is the numerator and is a quartic</a:t>
            </a:r>
          </a:p>
          <a:p>
            <a:r>
              <a:rPr lang="en-GB" dirty="0"/>
              <a:t>What can you say about the graph of the quotient?</a:t>
            </a:r>
          </a:p>
        </p:txBody>
      </p:sp>
      <p:pic>
        <p:nvPicPr>
          <p:cNvPr id="5" name="Picture 4">
            <a:extLst>
              <a:ext uri="{FF2B5EF4-FFF2-40B4-BE49-F238E27FC236}">
                <a16:creationId xmlns:a16="http://schemas.microsoft.com/office/drawing/2014/main" id="{8D9F2D3B-0A7D-6F4B-ADE4-592BB9F93081}"/>
              </a:ext>
            </a:extLst>
          </p:cNvPr>
          <p:cNvPicPr>
            <a:picLocks noChangeAspect="1"/>
          </p:cNvPicPr>
          <p:nvPr/>
        </p:nvPicPr>
        <p:blipFill>
          <a:blip r:embed="rId2"/>
          <a:stretch>
            <a:fillRect/>
          </a:stretch>
        </p:blipFill>
        <p:spPr>
          <a:xfrm>
            <a:off x="2780778" y="1272504"/>
            <a:ext cx="6363222" cy="5585495"/>
          </a:xfrm>
          <a:prstGeom prst="rect">
            <a:avLst/>
          </a:prstGeom>
        </p:spPr>
      </p:pic>
    </p:spTree>
    <p:extLst>
      <p:ext uri="{BB962C8B-B14F-4D97-AF65-F5344CB8AC3E}">
        <p14:creationId xmlns:p14="http://schemas.microsoft.com/office/powerpoint/2010/main" val="3343391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0445D-0A05-6E47-A925-63559C292527}"/>
              </a:ext>
            </a:extLst>
          </p:cNvPr>
          <p:cNvSpPr>
            <a:spLocks noGrp="1"/>
          </p:cNvSpPr>
          <p:nvPr>
            <p:ph type="title"/>
          </p:nvPr>
        </p:nvSpPr>
        <p:spPr/>
        <p:txBody>
          <a:bodyPr/>
          <a:lstStyle/>
          <a:p>
            <a:r>
              <a:rPr lang="en-GB" dirty="0"/>
              <a:t>Going to 0</a:t>
            </a:r>
          </a:p>
        </p:txBody>
      </p:sp>
      <p:pic>
        <p:nvPicPr>
          <p:cNvPr id="5" name="Picture 4">
            <a:extLst>
              <a:ext uri="{FF2B5EF4-FFF2-40B4-BE49-F238E27FC236}">
                <a16:creationId xmlns:a16="http://schemas.microsoft.com/office/drawing/2014/main" id="{3601104F-EEBB-D543-B36F-A606ABFE5080}"/>
              </a:ext>
            </a:extLst>
          </p:cNvPr>
          <p:cNvPicPr>
            <a:picLocks noChangeAspect="1"/>
          </p:cNvPicPr>
          <p:nvPr/>
        </p:nvPicPr>
        <p:blipFill>
          <a:blip r:embed="rId2"/>
          <a:stretch>
            <a:fillRect/>
          </a:stretch>
        </p:blipFill>
        <p:spPr>
          <a:xfrm>
            <a:off x="1308100" y="1600200"/>
            <a:ext cx="7835900" cy="5257800"/>
          </a:xfrm>
          <a:prstGeom prst="rect">
            <a:avLst/>
          </a:prstGeom>
        </p:spPr>
      </p:pic>
    </p:spTree>
    <p:extLst>
      <p:ext uri="{BB962C8B-B14F-4D97-AF65-F5344CB8AC3E}">
        <p14:creationId xmlns:p14="http://schemas.microsoft.com/office/powerpoint/2010/main" val="3268231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DBCB6-BF84-6743-8902-1C246FC848B4}"/>
              </a:ext>
            </a:extLst>
          </p:cNvPr>
          <p:cNvSpPr>
            <a:spLocks noGrp="1"/>
          </p:cNvSpPr>
          <p:nvPr>
            <p:ph type="title"/>
          </p:nvPr>
        </p:nvSpPr>
        <p:spPr/>
        <p:txBody>
          <a:bodyPr/>
          <a:lstStyle/>
          <a:p>
            <a:r>
              <a:rPr lang="en-GB" dirty="0"/>
              <a:t>Chordal Constructions</a:t>
            </a:r>
          </a:p>
        </p:txBody>
      </p:sp>
      <p:pic>
        <p:nvPicPr>
          <p:cNvPr id="11" name="Picture 10">
            <a:extLst>
              <a:ext uri="{FF2B5EF4-FFF2-40B4-BE49-F238E27FC236}">
                <a16:creationId xmlns:a16="http://schemas.microsoft.com/office/drawing/2014/main" id="{FC14AE74-F5EB-8F45-B940-FCA79A1D8D43}"/>
              </a:ext>
            </a:extLst>
          </p:cNvPr>
          <p:cNvPicPr>
            <a:picLocks noChangeAspect="1"/>
          </p:cNvPicPr>
          <p:nvPr/>
        </p:nvPicPr>
        <p:blipFill>
          <a:blip r:embed="rId2"/>
          <a:stretch>
            <a:fillRect/>
          </a:stretch>
        </p:blipFill>
        <p:spPr>
          <a:xfrm>
            <a:off x="914400" y="1154206"/>
            <a:ext cx="7315200" cy="5410200"/>
          </a:xfrm>
          <a:prstGeom prst="rect">
            <a:avLst/>
          </a:prstGeom>
        </p:spPr>
      </p:pic>
      <p:pic>
        <p:nvPicPr>
          <p:cNvPr id="12" name="Picture 11">
            <a:extLst>
              <a:ext uri="{FF2B5EF4-FFF2-40B4-BE49-F238E27FC236}">
                <a16:creationId xmlns:a16="http://schemas.microsoft.com/office/drawing/2014/main" id="{1617B108-A298-8944-85BB-AC1618DB4985}"/>
              </a:ext>
            </a:extLst>
          </p:cNvPr>
          <p:cNvPicPr>
            <a:picLocks noChangeAspect="1"/>
          </p:cNvPicPr>
          <p:nvPr/>
        </p:nvPicPr>
        <p:blipFill>
          <a:blip r:embed="rId3"/>
          <a:stretch>
            <a:fillRect/>
          </a:stretch>
        </p:blipFill>
        <p:spPr>
          <a:xfrm>
            <a:off x="914400" y="1154206"/>
            <a:ext cx="7315200" cy="5410200"/>
          </a:xfrm>
          <a:prstGeom prst="rect">
            <a:avLst/>
          </a:prstGeom>
        </p:spPr>
      </p:pic>
      <p:pic>
        <p:nvPicPr>
          <p:cNvPr id="13" name="Picture 12">
            <a:extLst>
              <a:ext uri="{FF2B5EF4-FFF2-40B4-BE49-F238E27FC236}">
                <a16:creationId xmlns:a16="http://schemas.microsoft.com/office/drawing/2014/main" id="{C0A27253-7A2F-B84E-8136-569CE5AB152C}"/>
              </a:ext>
            </a:extLst>
          </p:cNvPr>
          <p:cNvPicPr>
            <a:picLocks noChangeAspect="1"/>
          </p:cNvPicPr>
          <p:nvPr/>
        </p:nvPicPr>
        <p:blipFill>
          <a:blip r:embed="rId4"/>
          <a:stretch>
            <a:fillRect/>
          </a:stretch>
        </p:blipFill>
        <p:spPr>
          <a:xfrm>
            <a:off x="914400" y="1154206"/>
            <a:ext cx="7315200" cy="5410200"/>
          </a:xfrm>
          <a:prstGeom prst="rect">
            <a:avLst/>
          </a:prstGeom>
        </p:spPr>
      </p:pic>
      <p:pic>
        <p:nvPicPr>
          <p:cNvPr id="14" name="Picture 13">
            <a:extLst>
              <a:ext uri="{FF2B5EF4-FFF2-40B4-BE49-F238E27FC236}">
                <a16:creationId xmlns:a16="http://schemas.microsoft.com/office/drawing/2014/main" id="{89A4CF99-5010-AC43-A8B0-F1F1CFAFC9D4}"/>
              </a:ext>
            </a:extLst>
          </p:cNvPr>
          <p:cNvPicPr>
            <a:picLocks noChangeAspect="1"/>
          </p:cNvPicPr>
          <p:nvPr/>
        </p:nvPicPr>
        <p:blipFill>
          <a:blip r:embed="rId5"/>
          <a:stretch>
            <a:fillRect/>
          </a:stretch>
        </p:blipFill>
        <p:spPr>
          <a:xfrm>
            <a:off x="914400" y="1154206"/>
            <a:ext cx="7315200" cy="5410200"/>
          </a:xfrm>
          <a:prstGeom prst="rect">
            <a:avLst/>
          </a:prstGeom>
        </p:spPr>
      </p:pic>
      <p:pic>
        <p:nvPicPr>
          <p:cNvPr id="15" name="Picture 14">
            <a:extLst>
              <a:ext uri="{FF2B5EF4-FFF2-40B4-BE49-F238E27FC236}">
                <a16:creationId xmlns:a16="http://schemas.microsoft.com/office/drawing/2014/main" id="{85E732EE-7619-284D-BE20-37702ECC810A}"/>
              </a:ext>
            </a:extLst>
          </p:cNvPr>
          <p:cNvPicPr>
            <a:picLocks noChangeAspect="1"/>
          </p:cNvPicPr>
          <p:nvPr/>
        </p:nvPicPr>
        <p:blipFill>
          <a:blip r:embed="rId6"/>
          <a:stretch>
            <a:fillRect/>
          </a:stretch>
        </p:blipFill>
        <p:spPr>
          <a:xfrm>
            <a:off x="914400" y="1154206"/>
            <a:ext cx="7315200" cy="5410200"/>
          </a:xfrm>
          <a:prstGeom prst="rect">
            <a:avLst/>
          </a:prstGeom>
        </p:spPr>
      </p:pic>
    </p:spTree>
    <p:extLst>
      <p:ext uri="{BB962C8B-B14F-4D97-AF65-F5344CB8AC3E}">
        <p14:creationId xmlns:p14="http://schemas.microsoft.com/office/powerpoint/2010/main" val="1799714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AAD74F-1FAA-C54F-AB52-A0CF9985E629}"/>
              </a:ext>
            </a:extLst>
          </p:cNvPr>
          <p:cNvSpPr>
            <a:spLocks noGrp="1"/>
          </p:cNvSpPr>
          <p:nvPr>
            <p:ph type="title"/>
          </p:nvPr>
        </p:nvSpPr>
        <p:spPr/>
        <p:txBody>
          <a:bodyPr/>
          <a:lstStyle/>
          <a:p>
            <a:r>
              <a:rPr lang="en-GB" dirty="0"/>
              <a:t>Crossed Ladders</a:t>
            </a:r>
          </a:p>
        </p:txBody>
      </p:sp>
      <p:sp>
        <p:nvSpPr>
          <p:cNvPr id="6" name="Content Placeholder 2">
            <a:extLst>
              <a:ext uri="{FF2B5EF4-FFF2-40B4-BE49-F238E27FC236}">
                <a16:creationId xmlns:a16="http://schemas.microsoft.com/office/drawing/2014/main" id="{BC90792B-3CD8-6D4A-8AA3-1DAD07A3F6E1}"/>
              </a:ext>
            </a:extLst>
          </p:cNvPr>
          <p:cNvSpPr txBox="1">
            <a:spLocks/>
          </p:cNvSpPr>
          <p:nvPr/>
        </p:nvSpPr>
        <p:spPr>
          <a:xfrm>
            <a:off x="628650" y="1014609"/>
            <a:ext cx="7727950" cy="181495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0432FF"/>
                </a:solidFill>
                <a:latin typeface="Chalkboard" charset="0"/>
                <a:ea typeface="Chalkboard" charset="0"/>
                <a:cs typeface="Chalkboard"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halkboard" charset="0"/>
                <a:ea typeface="Chalkboard" charset="0"/>
                <a:cs typeface="Chalkboard"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dirty="0">
                <a:ea typeface="ＭＳ Ｐゴシック" panose="020B0600070205080204" pitchFamily="34" charset="-128"/>
              </a:rPr>
              <a:t>In an alleyway there is a ladder from the base of one wall to the opposite wall, and another the other way, reaching to heights 3m and 4m respectively on the opposite walls. Find the height of the crossing point.</a:t>
            </a:r>
          </a:p>
          <a:p>
            <a:endParaRPr lang="en-US" altLang="en-US" dirty="0">
              <a:ea typeface="ＭＳ Ｐゴシック" panose="020B0600070205080204" pitchFamily="34" charset="-128"/>
            </a:endParaRPr>
          </a:p>
        </p:txBody>
      </p:sp>
      <p:grpSp>
        <p:nvGrpSpPr>
          <p:cNvPr id="50" name="Group 49">
            <a:extLst>
              <a:ext uri="{FF2B5EF4-FFF2-40B4-BE49-F238E27FC236}">
                <a16:creationId xmlns:a16="http://schemas.microsoft.com/office/drawing/2014/main" id="{33805753-0374-C540-8781-AF07C78424EA}"/>
              </a:ext>
            </a:extLst>
          </p:cNvPr>
          <p:cNvGrpSpPr/>
          <p:nvPr/>
        </p:nvGrpSpPr>
        <p:grpSpPr>
          <a:xfrm>
            <a:off x="2719027" y="2956354"/>
            <a:ext cx="1852973" cy="1460500"/>
            <a:chOff x="791972" y="1091678"/>
            <a:chExt cx="1852973" cy="1460500"/>
          </a:xfrm>
        </p:grpSpPr>
        <p:pic>
          <p:nvPicPr>
            <p:cNvPr id="51" name="Picture 50">
              <a:extLst>
                <a:ext uri="{FF2B5EF4-FFF2-40B4-BE49-F238E27FC236}">
                  <a16:creationId xmlns:a16="http://schemas.microsoft.com/office/drawing/2014/main" id="{F23296DC-71EA-E34D-974D-FCB8A09C9E45}"/>
                </a:ext>
              </a:extLst>
            </p:cNvPr>
            <p:cNvPicPr>
              <a:picLocks noChangeAspect="1"/>
            </p:cNvPicPr>
            <p:nvPr/>
          </p:nvPicPr>
          <p:blipFill>
            <a:blip r:embed="rId2"/>
            <a:stretch>
              <a:fillRect/>
            </a:stretch>
          </p:blipFill>
          <p:spPr>
            <a:xfrm>
              <a:off x="1158754" y="1091678"/>
              <a:ext cx="1143000" cy="1460500"/>
            </a:xfrm>
            <a:prstGeom prst="rect">
              <a:avLst/>
            </a:prstGeom>
          </p:spPr>
        </p:pic>
        <p:sp>
          <p:nvSpPr>
            <p:cNvPr id="52" name="TextBox 9">
              <a:extLst>
                <a:ext uri="{FF2B5EF4-FFF2-40B4-BE49-F238E27FC236}">
                  <a16:creationId xmlns:a16="http://schemas.microsoft.com/office/drawing/2014/main" id="{5726895D-CBFC-6744-9E75-8D1602F08A0E}"/>
                </a:ext>
              </a:extLst>
            </p:cNvPr>
            <p:cNvSpPr txBox="1"/>
            <p:nvPr/>
          </p:nvSpPr>
          <p:spPr>
            <a:xfrm>
              <a:off x="1605768" y="2123724"/>
              <a:ext cx="324128"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2000" i="1" dirty="0">
                  <a:latin typeface="Chalkboard" charset="0"/>
                  <a:ea typeface="Chalkboard" charset="0"/>
                  <a:cs typeface="Chalkboard" charset="0"/>
                </a:rPr>
                <a:t>h</a:t>
              </a:r>
            </a:p>
          </p:txBody>
        </p:sp>
        <p:sp>
          <p:nvSpPr>
            <p:cNvPr id="53" name="TextBox 24">
              <a:extLst>
                <a:ext uri="{FF2B5EF4-FFF2-40B4-BE49-F238E27FC236}">
                  <a16:creationId xmlns:a16="http://schemas.microsoft.com/office/drawing/2014/main" id="{04418A44-88D3-A940-B5F7-944B40216F20}"/>
                </a:ext>
              </a:extLst>
            </p:cNvPr>
            <p:cNvSpPr txBox="1"/>
            <p:nvPr/>
          </p:nvSpPr>
          <p:spPr>
            <a:xfrm>
              <a:off x="791972" y="1839627"/>
              <a:ext cx="330540"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2000" dirty="0">
                  <a:latin typeface="Chalkboard" charset="0"/>
                  <a:ea typeface="Chalkboard" charset="0"/>
                  <a:cs typeface="Chalkboard" charset="0"/>
                </a:rPr>
                <a:t>3</a:t>
              </a:r>
            </a:p>
          </p:txBody>
        </p:sp>
        <p:sp>
          <p:nvSpPr>
            <p:cNvPr id="54" name="TextBox 25">
              <a:extLst>
                <a:ext uri="{FF2B5EF4-FFF2-40B4-BE49-F238E27FC236}">
                  <a16:creationId xmlns:a16="http://schemas.microsoft.com/office/drawing/2014/main" id="{F3A57114-01EB-5145-874B-0DF76DF944E8}"/>
                </a:ext>
              </a:extLst>
            </p:cNvPr>
            <p:cNvSpPr txBox="1"/>
            <p:nvPr/>
          </p:nvSpPr>
          <p:spPr>
            <a:xfrm>
              <a:off x="2314405" y="1723105"/>
              <a:ext cx="330540"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2000" dirty="0">
                  <a:latin typeface="Chalkboard" charset="0"/>
                  <a:ea typeface="Chalkboard" charset="0"/>
                  <a:cs typeface="Chalkboard" charset="0"/>
                </a:rPr>
                <a:t>4</a:t>
              </a:r>
            </a:p>
          </p:txBody>
        </p:sp>
      </p:grpSp>
    </p:spTree>
    <p:extLst>
      <p:ext uri="{BB962C8B-B14F-4D97-AF65-F5344CB8AC3E}">
        <p14:creationId xmlns:p14="http://schemas.microsoft.com/office/powerpoint/2010/main" val="3053679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E59B0-37DD-D04F-8CFF-B113CF93B1FA}"/>
              </a:ext>
            </a:extLst>
          </p:cNvPr>
          <p:cNvSpPr>
            <a:spLocks noGrp="1"/>
          </p:cNvSpPr>
          <p:nvPr>
            <p:ph type="title"/>
          </p:nvPr>
        </p:nvSpPr>
        <p:spPr/>
        <p:txBody>
          <a:bodyPr/>
          <a:lstStyle/>
          <a:p>
            <a:r>
              <a:rPr lang="en-US" altLang="en-US">
                <a:ea typeface="ＭＳ Ｐゴシック" panose="020B0600070205080204" pitchFamily="34" charset="-128"/>
              </a:rPr>
              <a:t>Crossed Ladders Solution</a:t>
            </a:r>
          </a:p>
        </p:txBody>
      </p:sp>
      <p:graphicFrame>
        <p:nvGraphicFramePr>
          <p:cNvPr id="5" name="Content Placeholder 4">
            <a:extLst>
              <a:ext uri="{FF2B5EF4-FFF2-40B4-BE49-F238E27FC236}">
                <a16:creationId xmlns:a16="http://schemas.microsoft.com/office/drawing/2014/main" id="{6B8CCCB2-9C2B-F848-AE5C-06E2CC5FF547}"/>
              </a:ext>
            </a:extLst>
          </p:cNvPr>
          <p:cNvGraphicFramePr>
            <a:graphicFrameLocks noGrp="1" noChangeAspect="1"/>
          </p:cNvGraphicFramePr>
          <p:nvPr>
            <p:ph idx="1"/>
            <p:extLst/>
          </p:nvPr>
        </p:nvGraphicFramePr>
        <p:xfrm>
          <a:off x="914400" y="2895600"/>
          <a:ext cx="1565275" cy="990600"/>
        </p:xfrm>
        <a:graphic>
          <a:graphicData uri="http://schemas.openxmlformats.org/presentationml/2006/ole">
            <mc:AlternateContent xmlns:mc="http://schemas.openxmlformats.org/markup-compatibility/2006">
              <mc:Choice xmlns:v="urn:schemas-microsoft-com:vml" Requires="v">
                <p:oleObj spid="_x0000_s1070" name="Equation" r:id="rId3" imgW="17424400" imgH="11023600" progId="Equation.DSMT4">
                  <p:embed/>
                </p:oleObj>
              </mc:Choice>
              <mc:Fallback>
                <p:oleObj name="Equation" r:id="rId3" imgW="17424400" imgH="11023600" progId="Equation.DSMT4">
                  <p:embed/>
                  <p:pic>
                    <p:nvPicPr>
                      <p:cNvPr id="5" name="Content Placeholder 4">
                        <a:extLst>
                          <a:ext uri="{FF2B5EF4-FFF2-40B4-BE49-F238E27FC236}">
                            <a16:creationId xmlns:a16="http://schemas.microsoft.com/office/drawing/2014/main" id="{6B8CCCB2-9C2B-F848-AE5C-06E2CC5FF5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895600"/>
                        <a:ext cx="1565275" cy="990600"/>
                      </a:xfrm>
                      <a:prstGeom prst="rect">
                        <a:avLst/>
                      </a:prstGeom>
                      <a:solidFill>
                        <a:srgbClr val="AB7942"/>
                      </a:solidFill>
                      <a:ln>
                        <a:noFill/>
                      </a:ln>
                      <a:effectLst/>
                    </p:spPr>
                  </p:pic>
                </p:oleObj>
              </mc:Fallback>
            </mc:AlternateContent>
          </a:graphicData>
        </a:graphic>
      </p:graphicFrame>
      <p:graphicFrame>
        <p:nvGraphicFramePr>
          <p:cNvPr id="6" name="Object 4">
            <a:extLst>
              <a:ext uri="{FF2B5EF4-FFF2-40B4-BE49-F238E27FC236}">
                <a16:creationId xmlns:a16="http://schemas.microsoft.com/office/drawing/2014/main" id="{8889B162-6141-D34E-BED0-D66DA4DF3F66}"/>
              </a:ext>
            </a:extLst>
          </p:cNvPr>
          <p:cNvGraphicFramePr>
            <a:graphicFrameLocks noChangeAspect="1"/>
          </p:cNvGraphicFramePr>
          <p:nvPr>
            <p:extLst/>
          </p:nvPr>
        </p:nvGraphicFramePr>
        <p:xfrm>
          <a:off x="914400" y="4191000"/>
          <a:ext cx="1608138" cy="958850"/>
        </p:xfrm>
        <a:graphic>
          <a:graphicData uri="http://schemas.openxmlformats.org/presentationml/2006/ole">
            <mc:AlternateContent xmlns:mc="http://schemas.openxmlformats.org/markup-compatibility/2006">
              <mc:Choice xmlns:v="urn:schemas-microsoft-com:vml" Requires="v">
                <p:oleObj spid="_x0000_s1071" name="Equation" r:id="rId5" imgW="17170400" imgH="10236200" progId="Equation.DSMT4">
                  <p:embed/>
                </p:oleObj>
              </mc:Choice>
              <mc:Fallback>
                <p:oleObj name="Equation" r:id="rId5" imgW="17170400" imgH="10236200" progId="Equation.DSMT4">
                  <p:embed/>
                  <p:pic>
                    <p:nvPicPr>
                      <p:cNvPr id="6" name="Object 4">
                        <a:extLst>
                          <a:ext uri="{FF2B5EF4-FFF2-40B4-BE49-F238E27FC236}">
                            <a16:creationId xmlns:a16="http://schemas.microsoft.com/office/drawing/2014/main" id="{8889B162-6141-D34E-BED0-D66DA4DF3F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4191000"/>
                        <a:ext cx="1608138" cy="958850"/>
                      </a:xfrm>
                      <a:prstGeom prst="rect">
                        <a:avLst/>
                      </a:prstGeom>
                      <a:solidFill>
                        <a:srgbClr val="AB7942"/>
                      </a:solidFill>
                      <a:ln>
                        <a:solidFill>
                          <a:schemeClr val="accent1"/>
                        </a:solidFill>
                      </a:ln>
                      <a:effectLst/>
                    </p:spPr>
                  </p:pic>
                </p:oleObj>
              </mc:Fallback>
            </mc:AlternateContent>
          </a:graphicData>
        </a:graphic>
      </p:graphicFrame>
      <p:graphicFrame>
        <p:nvGraphicFramePr>
          <p:cNvPr id="7" name="Object 5">
            <a:extLst>
              <a:ext uri="{FF2B5EF4-FFF2-40B4-BE49-F238E27FC236}">
                <a16:creationId xmlns:a16="http://schemas.microsoft.com/office/drawing/2014/main" id="{E798BD79-C667-1B48-8E13-CA1A282E83F7}"/>
              </a:ext>
            </a:extLst>
          </p:cNvPr>
          <p:cNvGraphicFramePr>
            <a:graphicFrameLocks noChangeAspect="1"/>
          </p:cNvGraphicFramePr>
          <p:nvPr>
            <p:extLst/>
          </p:nvPr>
        </p:nvGraphicFramePr>
        <p:xfrm>
          <a:off x="6125368" y="2574558"/>
          <a:ext cx="1608138" cy="958850"/>
        </p:xfrm>
        <a:graphic>
          <a:graphicData uri="http://schemas.openxmlformats.org/presentationml/2006/ole">
            <mc:AlternateContent xmlns:mc="http://schemas.openxmlformats.org/markup-compatibility/2006">
              <mc:Choice xmlns:v="urn:schemas-microsoft-com:vml" Requires="v">
                <p:oleObj spid="_x0000_s1072" name="Equation" r:id="rId7" imgW="17170400" imgH="10236200" progId="Equation.DSMT4">
                  <p:embed/>
                </p:oleObj>
              </mc:Choice>
              <mc:Fallback>
                <p:oleObj name="Equation" r:id="rId7" imgW="17170400" imgH="10236200" progId="Equation.DSMT4">
                  <p:embed/>
                  <p:pic>
                    <p:nvPicPr>
                      <p:cNvPr id="7" name="Object 5">
                        <a:extLst>
                          <a:ext uri="{FF2B5EF4-FFF2-40B4-BE49-F238E27FC236}">
                            <a16:creationId xmlns:a16="http://schemas.microsoft.com/office/drawing/2014/main" id="{E798BD79-C667-1B48-8E13-CA1A282E83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25368" y="2574558"/>
                        <a:ext cx="1608138" cy="958850"/>
                      </a:xfrm>
                      <a:prstGeom prst="rect">
                        <a:avLst/>
                      </a:prstGeom>
                      <a:solidFill>
                        <a:srgbClr val="AB7942"/>
                      </a:solidFill>
                      <a:ln>
                        <a:noFill/>
                      </a:ln>
                      <a:effectLst/>
                    </p:spPr>
                  </p:pic>
                </p:oleObj>
              </mc:Fallback>
            </mc:AlternateContent>
          </a:graphicData>
        </a:graphic>
      </p:graphicFrame>
      <p:sp>
        <p:nvSpPr>
          <p:cNvPr id="8" name="Rounded Rectangle 7">
            <a:extLst>
              <a:ext uri="{FF2B5EF4-FFF2-40B4-BE49-F238E27FC236}">
                <a16:creationId xmlns:a16="http://schemas.microsoft.com/office/drawing/2014/main" id="{2E3F63E4-8921-FE4F-BF6A-CB1B331E1303}"/>
              </a:ext>
            </a:extLst>
          </p:cNvPr>
          <p:cNvSpPr>
            <a:spLocks noChangeAspect="1"/>
          </p:cNvSpPr>
          <p:nvPr/>
        </p:nvSpPr>
        <p:spPr bwMode="auto">
          <a:xfrm>
            <a:off x="3810000" y="990600"/>
            <a:ext cx="2819400" cy="1047206"/>
          </a:xfrm>
          <a:prstGeom prst="roundRect">
            <a:avLst>
              <a:gd name="adj" fmla="val 16667"/>
            </a:avLst>
          </a:prstGeom>
          <a:solidFill>
            <a:srgbClr val="AB7942"/>
          </a:solidFill>
          <a:ln w="9525">
            <a:solidFill>
              <a:schemeClr val="tx1"/>
            </a:solidFill>
            <a:round/>
            <a:headEnd/>
            <a:tailEnd/>
          </a:ln>
        </p:spPr>
        <p:txBody>
          <a:bodyPr/>
          <a:lstStyle>
            <a:lvl1pPr>
              <a:defRPr sz="2800" b="1">
                <a:solidFill>
                  <a:schemeClr val="tx1"/>
                </a:solidFill>
                <a:latin typeface="Chalkboard" panose="03050602040202020205" pitchFamily="66" charset="77"/>
                <a:ea typeface="ＭＳ Ｐゴシック" panose="020B0600070205080204" pitchFamily="34" charset="-128"/>
              </a:defRPr>
            </a:lvl1pPr>
            <a:lvl2pPr marL="37931725" indent="-37474525">
              <a:defRPr sz="2800" b="1">
                <a:solidFill>
                  <a:schemeClr val="tx1"/>
                </a:solidFill>
                <a:latin typeface="Chalkboard" panose="03050602040202020205" pitchFamily="66" charset="77"/>
                <a:ea typeface="ＭＳ Ｐゴシック" panose="020B0600070205080204" pitchFamily="34" charset="-128"/>
              </a:defRPr>
            </a:lvl2pPr>
            <a:lvl3pPr>
              <a:defRPr sz="2800" b="1">
                <a:solidFill>
                  <a:schemeClr val="tx1"/>
                </a:solidFill>
                <a:latin typeface="Chalkboard" panose="03050602040202020205" pitchFamily="66" charset="77"/>
                <a:ea typeface="ＭＳ Ｐゴシック" panose="020B0600070205080204" pitchFamily="34" charset="-128"/>
              </a:defRPr>
            </a:lvl3pPr>
            <a:lvl4pPr>
              <a:defRPr sz="2800" b="1">
                <a:solidFill>
                  <a:schemeClr val="tx1"/>
                </a:solidFill>
                <a:latin typeface="Chalkboard" panose="03050602040202020205" pitchFamily="66" charset="77"/>
                <a:ea typeface="ＭＳ Ｐゴシック" panose="020B0600070205080204" pitchFamily="34" charset="-128"/>
              </a:defRPr>
            </a:lvl4pPr>
            <a:lvl5pPr>
              <a:defRPr sz="2800" b="1">
                <a:solidFill>
                  <a:schemeClr val="tx1"/>
                </a:solidFill>
                <a:latin typeface="Chalkboard" panose="03050602040202020205" pitchFamily="66" charset="77"/>
                <a:ea typeface="ＭＳ Ｐゴシック" panose="020B0600070205080204" pitchFamily="34" charset="-128"/>
              </a:defRPr>
            </a:lvl5pPr>
            <a:lvl6pPr marL="4572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6pPr>
            <a:lvl7pPr marL="9144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7pPr>
            <a:lvl8pPr marL="1371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8pPr>
            <a:lvl9pPr marL="18288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9pPr>
          </a:lstStyle>
          <a:p>
            <a:pPr algn="ctr"/>
            <a:r>
              <a:rPr lang="en-US" altLang="en-US" sz="2400" b="0">
                <a:solidFill>
                  <a:srgbClr val="FFFF00"/>
                </a:solidFill>
              </a:rPr>
              <a:t>Dimensions of possible variation</a:t>
            </a:r>
          </a:p>
        </p:txBody>
      </p:sp>
      <p:sp>
        <p:nvSpPr>
          <p:cNvPr id="35" name="Rounded Rectangle 34">
            <a:extLst>
              <a:ext uri="{FF2B5EF4-FFF2-40B4-BE49-F238E27FC236}">
                <a16:creationId xmlns:a16="http://schemas.microsoft.com/office/drawing/2014/main" id="{78E1A78E-6C17-CE41-9263-122F467BD673}"/>
              </a:ext>
            </a:extLst>
          </p:cNvPr>
          <p:cNvSpPr>
            <a:spLocks noChangeArrowheads="1"/>
          </p:cNvSpPr>
          <p:nvPr/>
        </p:nvSpPr>
        <p:spPr bwMode="auto">
          <a:xfrm>
            <a:off x="3228236" y="5614258"/>
            <a:ext cx="2108279" cy="867287"/>
          </a:xfrm>
          <a:prstGeom prst="roundRect">
            <a:avLst>
              <a:gd name="adj" fmla="val 16667"/>
            </a:avLst>
          </a:prstGeom>
          <a:solidFill>
            <a:srgbClr val="FFFF00"/>
          </a:solidFill>
          <a:ln w="9525">
            <a:solidFill>
              <a:schemeClr val="tx1"/>
            </a:solidFill>
            <a:round/>
            <a:headEnd/>
            <a:tailEnd/>
          </a:ln>
        </p:spPr>
        <p:txBody>
          <a:bodyPr/>
          <a:lstStyle>
            <a:lvl1pPr>
              <a:defRPr sz="2800" b="1">
                <a:solidFill>
                  <a:schemeClr val="tx1"/>
                </a:solidFill>
                <a:latin typeface="Chalkboard" panose="03050602040202020205" pitchFamily="66" charset="77"/>
                <a:ea typeface="ＭＳ Ｐゴシック" panose="020B0600070205080204" pitchFamily="34" charset="-128"/>
              </a:defRPr>
            </a:lvl1pPr>
            <a:lvl2pPr marL="37931725" indent="-37474525">
              <a:defRPr sz="2800" b="1">
                <a:solidFill>
                  <a:schemeClr val="tx1"/>
                </a:solidFill>
                <a:latin typeface="Chalkboard" panose="03050602040202020205" pitchFamily="66" charset="77"/>
                <a:ea typeface="ＭＳ Ｐゴシック" panose="020B0600070205080204" pitchFamily="34" charset="-128"/>
              </a:defRPr>
            </a:lvl2pPr>
            <a:lvl3pPr>
              <a:defRPr sz="2800" b="1">
                <a:solidFill>
                  <a:schemeClr val="tx1"/>
                </a:solidFill>
                <a:latin typeface="Chalkboard" panose="03050602040202020205" pitchFamily="66" charset="77"/>
                <a:ea typeface="ＭＳ Ｐゴシック" panose="020B0600070205080204" pitchFamily="34" charset="-128"/>
              </a:defRPr>
            </a:lvl3pPr>
            <a:lvl4pPr>
              <a:defRPr sz="2800" b="1">
                <a:solidFill>
                  <a:schemeClr val="tx1"/>
                </a:solidFill>
                <a:latin typeface="Chalkboard" panose="03050602040202020205" pitchFamily="66" charset="77"/>
                <a:ea typeface="ＭＳ Ｐゴシック" panose="020B0600070205080204" pitchFamily="34" charset="-128"/>
              </a:defRPr>
            </a:lvl4pPr>
            <a:lvl5pPr>
              <a:defRPr sz="2800" b="1">
                <a:solidFill>
                  <a:schemeClr val="tx1"/>
                </a:solidFill>
                <a:latin typeface="Chalkboard" panose="03050602040202020205" pitchFamily="66" charset="77"/>
                <a:ea typeface="ＭＳ Ｐゴシック" panose="020B0600070205080204" pitchFamily="34" charset="-128"/>
              </a:defRPr>
            </a:lvl5pPr>
            <a:lvl6pPr marL="4572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6pPr>
            <a:lvl7pPr marL="9144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7pPr>
            <a:lvl8pPr marL="1371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8pPr>
            <a:lvl9pPr marL="18288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9pPr>
          </a:lstStyle>
          <a:p>
            <a:pPr algn="ctr"/>
            <a:r>
              <a:rPr lang="en-US" altLang="en-US" sz="2400" b="0">
                <a:solidFill>
                  <a:srgbClr val="AB7942"/>
                </a:solidFill>
              </a:rPr>
              <a:t>Harmonic or</a:t>
            </a:r>
          </a:p>
          <a:p>
            <a:pPr algn="ctr"/>
            <a:r>
              <a:rPr lang="en-US" altLang="en-US" sz="2400" b="0">
                <a:solidFill>
                  <a:srgbClr val="AB7942"/>
                </a:solidFill>
              </a:rPr>
              <a:t>Parallel Sum</a:t>
            </a:r>
          </a:p>
        </p:txBody>
      </p:sp>
      <p:grpSp>
        <p:nvGrpSpPr>
          <p:cNvPr id="11" name="Group 10">
            <a:extLst>
              <a:ext uri="{FF2B5EF4-FFF2-40B4-BE49-F238E27FC236}">
                <a16:creationId xmlns:a16="http://schemas.microsoft.com/office/drawing/2014/main" id="{33805753-0374-C540-8781-AF07C78424EA}"/>
              </a:ext>
            </a:extLst>
          </p:cNvPr>
          <p:cNvGrpSpPr/>
          <p:nvPr/>
        </p:nvGrpSpPr>
        <p:grpSpPr>
          <a:xfrm>
            <a:off x="791972" y="1091678"/>
            <a:ext cx="1852973" cy="1460500"/>
            <a:chOff x="791972" y="1091678"/>
            <a:chExt cx="1852973" cy="1460500"/>
          </a:xfrm>
        </p:grpSpPr>
        <p:pic>
          <p:nvPicPr>
            <p:cNvPr id="9" name="Picture 8">
              <a:extLst>
                <a:ext uri="{FF2B5EF4-FFF2-40B4-BE49-F238E27FC236}">
                  <a16:creationId xmlns:a16="http://schemas.microsoft.com/office/drawing/2014/main" id="{F23296DC-71EA-E34D-974D-FCB8A09C9E45}"/>
                </a:ext>
              </a:extLst>
            </p:cNvPr>
            <p:cNvPicPr>
              <a:picLocks noChangeAspect="1"/>
            </p:cNvPicPr>
            <p:nvPr/>
          </p:nvPicPr>
          <p:blipFill>
            <a:blip r:embed="rId9"/>
            <a:stretch>
              <a:fillRect/>
            </a:stretch>
          </p:blipFill>
          <p:spPr>
            <a:xfrm>
              <a:off x="1158754" y="1091678"/>
              <a:ext cx="1143000" cy="1460500"/>
            </a:xfrm>
            <a:prstGeom prst="rect">
              <a:avLst/>
            </a:prstGeom>
          </p:spPr>
        </p:pic>
        <p:sp>
          <p:nvSpPr>
            <p:cNvPr id="10" name="TextBox 9">
              <a:extLst>
                <a:ext uri="{FF2B5EF4-FFF2-40B4-BE49-F238E27FC236}">
                  <a16:creationId xmlns:a16="http://schemas.microsoft.com/office/drawing/2014/main" id="{5726895D-CBFC-6744-9E75-8D1602F08A0E}"/>
                </a:ext>
              </a:extLst>
            </p:cNvPr>
            <p:cNvSpPr txBox="1"/>
            <p:nvPr/>
          </p:nvSpPr>
          <p:spPr>
            <a:xfrm>
              <a:off x="1605768" y="2123724"/>
              <a:ext cx="324128" cy="400110"/>
            </a:xfrm>
            <a:prstGeom prst="rect">
              <a:avLst/>
            </a:prstGeom>
            <a:noFill/>
          </p:spPr>
          <p:txBody>
            <a:bodyPr wrap="none" rtlCol="0">
              <a:spAutoFit/>
            </a:bodyPr>
            <a:lstStyle/>
            <a:p>
              <a:pPr algn="l"/>
              <a:r>
                <a:rPr lang="en-GB" sz="2000" i="1" dirty="0">
                  <a:latin typeface="Chalkboard" charset="0"/>
                  <a:ea typeface="Chalkboard" charset="0"/>
                  <a:cs typeface="Chalkboard" charset="0"/>
                </a:rPr>
                <a:t>h</a:t>
              </a:r>
            </a:p>
          </p:txBody>
        </p:sp>
        <p:sp>
          <p:nvSpPr>
            <p:cNvPr id="25" name="TextBox 24">
              <a:extLst>
                <a:ext uri="{FF2B5EF4-FFF2-40B4-BE49-F238E27FC236}">
                  <a16:creationId xmlns:a16="http://schemas.microsoft.com/office/drawing/2014/main" id="{04418A44-88D3-A940-B5F7-944B40216F20}"/>
                </a:ext>
              </a:extLst>
            </p:cNvPr>
            <p:cNvSpPr txBox="1"/>
            <p:nvPr/>
          </p:nvSpPr>
          <p:spPr>
            <a:xfrm>
              <a:off x="791972" y="1839627"/>
              <a:ext cx="330540" cy="400110"/>
            </a:xfrm>
            <a:prstGeom prst="rect">
              <a:avLst/>
            </a:prstGeom>
            <a:noFill/>
          </p:spPr>
          <p:txBody>
            <a:bodyPr wrap="none" rtlCol="0">
              <a:spAutoFit/>
            </a:bodyPr>
            <a:lstStyle/>
            <a:p>
              <a:pPr algn="l"/>
              <a:r>
                <a:rPr lang="en-GB" sz="2000" dirty="0">
                  <a:latin typeface="Chalkboard" charset="0"/>
                  <a:ea typeface="Chalkboard" charset="0"/>
                  <a:cs typeface="Chalkboard" charset="0"/>
                </a:rPr>
                <a:t>3</a:t>
              </a:r>
            </a:p>
          </p:txBody>
        </p:sp>
        <p:sp>
          <p:nvSpPr>
            <p:cNvPr id="26" name="TextBox 25">
              <a:extLst>
                <a:ext uri="{FF2B5EF4-FFF2-40B4-BE49-F238E27FC236}">
                  <a16:creationId xmlns:a16="http://schemas.microsoft.com/office/drawing/2014/main" id="{F3A57114-01EB-5145-874B-0DF76DF944E8}"/>
                </a:ext>
              </a:extLst>
            </p:cNvPr>
            <p:cNvSpPr txBox="1"/>
            <p:nvPr/>
          </p:nvSpPr>
          <p:spPr>
            <a:xfrm>
              <a:off x="2314405" y="1723105"/>
              <a:ext cx="330540" cy="400110"/>
            </a:xfrm>
            <a:prstGeom prst="rect">
              <a:avLst/>
            </a:prstGeom>
            <a:noFill/>
          </p:spPr>
          <p:txBody>
            <a:bodyPr wrap="none" rtlCol="0">
              <a:spAutoFit/>
            </a:bodyPr>
            <a:lstStyle/>
            <a:p>
              <a:pPr algn="l"/>
              <a:r>
                <a:rPr lang="en-GB" sz="2000" dirty="0">
                  <a:latin typeface="Chalkboard" charset="0"/>
                  <a:ea typeface="Chalkboard" charset="0"/>
                  <a:cs typeface="Chalkboard" charset="0"/>
                </a:rPr>
                <a:t>4</a:t>
              </a:r>
            </a:p>
          </p:txBody>
        </p:sp>
      </p:grpSp>
      <p:grpSp>
        <p:nvGrpSpPr>
          <p:cNvPr id="31" name="Group 30">
            <a:extLst>
              <a:ext uri="{FF2B5EF4-FFF2-40B4-BE49-F238E27FC236}">
                <a16:creationId xmlns:a16="http://schemas.microsoft.com/office/drawing/2014/main" id="{064B59AD-DF04-084F-82D8-E45D6EC58C39}"/>
              </a:ext>
            </a:extLst>
          </p:cNvPr>
          <p:cNvGrpSpPr/>
          <p:nvPr/>
        </p:nvGrpSpPr>
        <p:grpSpPr>
          <a:xfrm>
            <a:off x="3551992" y="2323733"/>
            <a:ext cx="1849767" cy="1460500"/>
            <a:chOff x="791972" y="1091678"/>
            <a:chExt cx="1849767" cy="1460500"/>
          </a:xfrm>
        </p:grpSpPr>
        <p:pic>
          <p:nvPicPr>
            <p:cNvPr id="32" name="Picture 31">
              <a:extLst>
                <a:ext uri="{FF2B5EF4-FFF2-40B4-BE49-F238E27FC236}">
                  <a16:creationId xmlns:a16="http://schemas.microsoft.com/office/drawing/2014/main" id="{E7AA3727-B15D-1C45-8886-748FA2E9222A}"/>
                </a:ext>
              </a:extLst>
            </p:cNvPr>
            <p:cNvPicPr>
              <a:picLocks noChangeAspect="1"/>
            </p:cNvPicPr>
            <p:nvPr/>
          </p:nvPicPr>
          <p:blipFill>
            <a:blip r:embed="rId9"/>
            <a:stretch>
              <a:fillRect/>
            </a:stretch>
          </p:blipFill>
          <p:spPr>
            <a:xfrm>
              <a:off x="1158754" y="1091678"/>
              <a:ext cx="1143000" cy="1460500"/>
            </a:xfrm>
            <a:prstGeom prst="rect">
              <a:avLst/>
            </a:prstGeom>
          </p:spPr>
        </p:pic>
        <p:sp>
          <p:nvSpPr>
            <p:cNvPr id="33" name="TextBox 32">
              <a:extLst>
                <a:ext uri="{FF2B5EF4-FFF2-40B4-BE49-F238E27FC236}">
                  <a16:creationId xmlns:a16="http://schemas.microsoft.com/office/drawing/2014/main" id="{529EF32A-6B85-7A4D-BBDB-07ADF727A2CD}"/>
                </a:ext>
              </a:extLst>
            </p:cNvPr>
            <p:cNvSpPr txBox="1"/>
            <p:nvPr/>
          </p:nvSpPr>
          <p:spPr>
            <a:xfrm>
              <a:off x="1605768" y="2123724"/>
              <a:ext cx="324128" cy="400110"/>
            </a:xfrm>
            <a:prstGeom prst="rect">
              <a:avLst/>
            </a:prstGeom>
            <a:noFill/>
          </p:spPr>
          <p:txBody>
            <a:bodyPr wrap="none" rtlCol="0">
              <a:spAutoFit/>
            </a:bodyPr>
            <a:lstStyle/>
            <a:p>
              <a:pPr algn="l"/>
              <a:r>
                <a:rPr lang="en-GB" sz="2000" i="1" dirty="0">
                  <a:latin typeface="Chalkboard" charset="0"/>
                  <a:ea typeface="Chalkboard" charset="0"/>
                  <a:cs typeface="Chalkboard" charset="0"/>
                </a:rPr>
                <a:t>h</a:t>
              </a:r>
            </a:p>
          </p:txBody>
        </p:sp>
        <p:sp>
          <p:nvSpPr>
            <p:cNvPr id="34" name="TextBox 33">
              <a:extLst>
                <a:ext uri="{FF2B5EF4-FFF2-40B4-BE49-F238E27FC236}">
                  <a16:creationId xmlns:a16="http://schemas.microsoft.com/office/drawing/2014/main" id="{50B46648-4DB4-404D-9791-151A884E8AFA}"/>
                </a:ext>
              </a:extLst>
            </p:cNvPr>
            <p:cNvSpPr txBox="1"/>
            <p:nvPr/>
          </p:nvSpPr>
          <p:spPr>
            <a:xfrm>
              <a:off x="791972" y="1839627"/>
              <a:ext cx="322524" cy="400110"/>
            </a:xfrm>
            <a:prstGeom prst="rect">
              <a:avLst/>
            </a:prstGeom>
            <a:noFill/>
          </p:spPr>
          <p:txBody>
            <a:bodyPr wrap="none" rtlCol="0">
              <a:spAutoFit/>
            </a:bodyPr>
            <a:lstStyle/>
            <a:p>
              <a:pPr algn="l"/>
              <a:r>
                <a:rPr lang="en-GB" sz="2000" i="1" dirty="0">
                  <a:latin typeface="Chalkboard" charset="0"/>
                  <a:ea typeface="Chalkboard" charset="0"/>
                  <a:cs typeface="Chalkboard" charset="0"/>
                </a:rPr>
                <a:t>a</a:t>
              </a:r>
            </a:p>
          </p:txBody>
        </p:sp>
        <p:sp>
          <p:nvSpPr>
            <p:cNvPr id="36" name="TextBox 35">
              <a:extLst>
                <a:ext uri="{FF2B5EF4-FFF2-40B4-BE49-F238E27FC236}">
                  <a16:creationId xmlns:a16="http://schemas.microsoft.com/office/drawing/2014/main" id="{DA404C7F-8F8A-F848-95EB-6464DDF1BBAA}"/>
                </a:ext>
              </a:extLst>
            </p:cNvPr>
            <p:cNvSpPr txBox="1"/>
            <p:nvPr/>
          </p:nvSpPr>
          <p:spPr>
            <a:xfrm>
              <a:off x="2314405" y="1723105"/>
              <a:ext cx="327334" cy="400110"/>
            </a:xfrm>
            <a:prstGeom prst="rect">
              <a:avLst/>
            </a:prstGeom>
            <a:noFill/>
          </p:spPr>
          <p:txBody>
            <a:bodyPr wrap="none" rtlCol="0">
              <a:spAutoFit/>
            </a:bodyPr>
            <a:lstStyle/>
            <a:p>
              <a:pPr algn="l"/>
              <a:r>
                <a:rPr lang="en-GB" sz="2000" i="1" dirty="0">
                  <a:latin typeface="Chalkboard" charset="0"/>
                  <a:ea typeface="Chalkboard" charset="0"/>
                  <a:cs typeface="Chalkboard" charset="0"/>
                </a:rPr>
                <a:t>b</a:t>
              </a:r>
            </a:p>
          </p:txBody>
        </p:sp>
      </p:grpSp>
      <p:grpSp>
        <p:nvGrpSpPr>
          <p:cNvPr id="44" name="Group 43">
            <a:extLst>
              <a:ext uri="{FF2B5EF4-FFF2-40B4-BE49-F238E27FC236}">
                <a16:creationId xmlns:a16="http://schemas.microsoft.com/office/drawing/2014/main" id="{9F864975-4D72-D24A-9489-F225AEE47D47}"/>
              </a:ext>
            </a:extLst>
          </p:cNvPr>
          <p:cNvGrpSpPr/>
          <p:nvPr/>
        </p:nvGrpSpPr>
        <p:grpSpPr>
          <a:xfrm>
            <a:off x="3707178" y="4025181"/>
            <a:ext cx="1439494" cy="1352811"/>
            <a:chOff x="3934172" y="3192823"/>
            <a:chExt cx="1439494" cy="1352811"/>
          </a:xfrm>
        </p:grpSpPr>
        <p:cxnSp>
          <p:nvCxnSpPr>
            <p:cNvPr id="45" name="Straight Connector 44">
              <a:extLst>
                <a:ext uri="{FF2B5EF4-FFF2-40B4-BE49-F238E27FC236}">
                  <a16:creationId xmlns:a16="http://schemas.microsoft.com/office/drawing/2014/main" id="{78CDF59A-08A0-BD4A-93B9-421558FB3C6D}"/>
                </a:ext>
              </a:extLst>
            </p:cNvPr>
            <p:cNvCxnSpPr>
              <a:cxnSpLocks/>
            </p:cNvCxnSpPr>
            <p:nvPr/>
          </p:nvCxnSpPr>
          <p:spPr>
            <a:xfrm flipH="1">
              <a:off x="3934172" y="3192823"/>
              <a:ext cx="362255" cy="13528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8B68D73-9724-304C-8F65-2D6A35EC9DAE}"/>
                </a:ext>
              </a:extLst>
            </p:cNvPr>
            <p:cNvCxnSpPr>
              <a:cxnSpLocks/>
            </p:cNvCxnSpPr>
            <p:nvPr/>
          </p:nvCxnSpPr>
          <p:spPr>
            <a:xfrm flipH="1">
              <a:off x="5051077" y="3192823"/>
              <a:ext cx="322589" cy="13528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22A297B-776E-844D-B725-558345504C97}"/>
                </a:ext>
              </a:extLst>
            </p:cNvPr>
            <p:cNvCxnSpPr>
              <a:cxnSpLocks/>
            </p:cNvCxnSpPr>
            <p:nvPr/>
          </p:nvCxnSpPr>
          <p:spPr>
            <a:xfrm>
              <a:off x="4115299" y="3825387"/>
              <a:ext cx="935779" cy="72024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92CDA8E-0CAA-C74E-B25F-B514D2DFE616}"/>
                </a:ext>
              </a:extLst>
            </p:cNvPr>
            <p:cNvCxnSpPr>
              <a:cxnSpLocks/>
            </p:cNvCxnSpPr>
            <p:nvPr/>
          </p:nvCxnSpPr>
          <p:spPr>
            <a:xfrm flipH="1">
              <a:off x="3934172" y="3494762"/>
              <a:ext cx="1351812" cy="105087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0A0E6C2-09C7-3E43-A9E9-F0FB9D059455}"/>
                </a:ext>
              </a:extLst>
            </p:cNvPr>
            <p:cNvCxnSpPr>
              <a:cxnSpLocks/>
            </p:cNvCxnSpPr>
            <p:nvPr/>
          </p:nvCxnSpPr>
          <p:spPr>
            <a:xfrm flipV="1">
              <a:off x="4410161" y="4096011"/>
              <a:ext cx="99209" cy="449623"/>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4340C4A-D967-BC4F-949E-EAE9992A29BB}"/>
                </a:ext>
              </a:extLst>
            </p:cNvPr>
            <p:cNvCxnSpPr>
              <a:cxnSpLocks/>
            </p:cNvCxnSpPr>
            <p:nvPr/>
          </p:nvCxnSpPr>
          <p:spPr>
            <a:xfrm flipH="1">
              <a:off x="3934173" y="4545633"/>
              <a:ext cx="11169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80A69C2E-7FF8-F649-B665-25D869D91721}"/>
              </a:ext>
            </a:extLst>
          </p:cNvPr>
          <p:cNvGrpSpPr/>
          <p:nvPr/>
        </p:nvGrpSpPr>
        <p:grpSpPr>
          <a:xfrm>
            <a:off x="5839608" y="3676851"/>
            <a:ext cx="1425651" cy="1751797"/>
            <a:chOff x="6125368" y="4051360"/>
            <a:chExt cx="1189832" cy="1377288"/>
          </a:xfrm>
        </p:grpSpPr>
        <p:cxnSp>
          <p:nvCxnSpPr>
            <p:cNvPr id="16" name="Straight Connector 15">
              <a:extLst>
                <a:ext uri="{FF2B5EF4-FFF2-40B4-BE49-F238E27FC236}">
                  <a16:creationId xmlns:a16="http://schemas.microsoft.com/office/drawing/2014/main" id="{7C6F6BA6-6F00-8444-860C-1BF825C09B85}"/>
                </a:ext>
              </a:extLst>
            </p:cNvPr>
            <p:cNvCxnSpPr/>
            <p:nvPr/>
          </p:nvCxnSpPr>
          <p:spPr>
            <a:xfrm flipH="1">
              <a:off x="6125368" y="4051360"/>
              <a:ext cx="804069" cy="13609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A655227-2F6E-EF41-BDED-89F669BC0AFB}"/>
                </a:ext>
              </a:extLst>
            </p:cNvPr>
            <p:cNvCxnSpPr>
              <a:cxnSpLocks/>
            </p:cNvCxnSpPr>
            <p:nvPr/>
          </p:nvCxnSpPr>
          <p:spPr>
            <a:xfrm>
              <a:off x="6929437" y="4070160"/>
              <a:ext cx="385763" cy="13421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D5C09DD-FA04-9640-8AF9-C1F2165A7719}"/>
                </a:ext>
              </a:extLst>
            </p:cNvPr>
            <p:cNvCxnSpPr>
              <a:cxnSpLocks/>
            </p:cNvCxnSpPr>
            <p:nvPr/>
          </p:nvCxnSpPr>
          <p:spPr>
            <a:xfrm>
              <a:off x="6131293" y="5409398"/>
              <a:ext cx="1183907" cy="112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AC0DD0D-9E68-E54E-BA0E-FC92BB903BBC}"/>
                </a:ext>
              </a:extLst>
            </p:cNvPr>
            <p:cNvCxnSpPr>
              <a:cxnSpLocks/>
            </p:cNvCxnSpPr>
            <p:nvPr/>
          </p:nvCxnSpPr>
          <p:spPr>
            <a:xfrm>
              <a:off x="6482615" y="4822257"/>
              <a:ext cx="832585" cy="598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FB89FA82-614E-2D44-9750-157E122067D3}"/>
                </a:ext>
              </a:extLst>
            </p:cNvPr>
            <p:cNvCxnSpPr>
              <a:cxnSpLocks/>
            </p:cNvCxnSpPr>
            <p:nvPr/>
          </p:nvCxnSpPr>
          <p:spPr>
            <a:xfrm flipV="1">
              <a:off x="6131293" y="4670425"/>
              <a:ext cx="983632" cy="7341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FADA745-20D4-0642-85ED-AD5C4BE18335}"/>
                </a:ext>
              </a:extLst>
            </p:cNvPr>
            <p:cNvCxnSpPr>
              <a:cxnSpLocks/>
            </p:cNvCxnSpPr>
            <p:nvPr/>
          </p:nvCxnSpPr>
          <p:spPr>
            <a:xfrm flipV="1">
              <a:off x="6588493" y="4078515"/>
              <a:ext cx="334821" cy="13501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008" name="Group 43007">
            <a:extLst>
              <a:ext uri="{FF2B5EF4-FFF2-40B4-BE49-F238E27FC236}">
                <a16:creationId xmlns:a16="http://schemas.microsoft.com/office/drawing/2014/main" id="{18AB37A0-683E-DF4F-AB31-6FABE65E0686}"/>
              </a:ext>
            </a:extLst>
          </p:cNvPr>
          <p:cNvGrpSpPr/>
          <p:nvPr/>
        </p:nvGrpSpPr>
        <p:grpSpPr>
          <a:xfrm>
            <a:off x="5688953" y="3879319"/>
            <a:ext cx="1745368" cy="1212473"/>
            <a:chOff x="6003285" y="3879319"/>
            <a:chExt cx="1745368" cy="1212473"/>
          </a:xfrm>
        </p:grpSpPr>
        <p:sp>
          <p:nvSpPr>
            <p:cNvPr id="62" name="TextBox 61">
              <a:extLst>
                <a:ext uri="{FF2B5EF4-FFF2-40B4-BE49-F238E27FC236}">
                  <a16:creationId xmlns:a16="http://schemas.microsoft.com/office/drawing/2014/main" id="{5CA25600-37E1-5740-B55B-9B720F723DAC}"/>
                </a:ext>
              </a:extLst>
            </p:cNvPr>
            <p:cNvSpPr txBox="1"/>
            <p:nvPr/>
          </p:nvSpPr>
          <p:spPr>
            <a:xfrm>
              <a:off x="6467299" y="3930782"/>
              <a:ext cx="346570" cy="338554"/>
            </a:xfrm>
            <a:prstGeom prst="rect">
              <a:avLst/>
            </a:prstGeom>
            <a:noFill/>
          </p:spPr>
          <p:txBody>
            <a:bodyPr wrap="none" rtlCol="0">
              <a:spAutoFit/>
            </a:bodyPr>
            <a:lstStyle/>
            <a:p>
              <a:pPr algn="l"/>
              <a:r>
                <a:rPr lang="en-GB" sz="1600" i="1" dirty="0">
                  <a:latin typeface="Chalkboard" charset="0"/>
                  <a:ea typeface="Chalkboard" charset="0"/>
                  <a:cs typeface="Chalkboard" charset="0"/>
                </a:rPr>
                <a:t>a</a:t>
              </a:r>
              <a:r>
                <a:rPr lang="en-GB" sz="1600" baseline="-25000" dirty="0">
                  <a:latin typeface="Chalkboard" charset="0"/>
                  <a:ea typeface="Chalkboard" charset="0"/>
                  <a:cs typeface="Chalkboard" charset="0"/>
                </a:rPr>
                <a:t>1</a:t>
              </a:r>
              <a:endParaRPr lang="en-GB" sz="1600" dirty="0">
                <a:latin typeface="Chalkboard" charset="0"/>
                <a:ea typeface="Chalkboard" charset="0"/>
                <a:cs typeface="Chalkboard" charset="0"/>
              </a:endParaRPr>
            </a:p>
          </p:txBody>
        </p:sp>
        <p:sp>
          <p:nvSpPr>
            <p:cNvPr id="78" name="TextBox 77">
              <a:extLst>
                <a:ext uri="{FF2B5EF4-FFF2-40B4-BE49-F238E27FC236}">
                  <a16:creationId xmlns:a16="http://schemas.microsoft.com/office/drawing/2014/main" id="{CECE694D-D932-6545-8984-E119E02EF1E0}"/>
                </a:ext>
              </a:extLst>
            </p:cNvPr>
            <p:cNvSpPr txBox="1"/>
            <p:nvPr/>
          </p:nvSpPr>
          <p:spPr>
            <a:xfrm>
              <a:off x="6003285" y="4753238"/>
              <a:ext cx="373820" cy="338554"/>
            </a:xfrm>
            <a:prstGeom prst="rect">
              <a:avLst/>
            </a:prstGeom>
            <a:noFill/>
          </p:spPr>
          <p:txBody>
            <a:bodyPr wrap="none" rtlCol="0">
              <a:spAutoFit/>
            </a:bodyPr>
            <a:lstStyle/>
            <a:p>
              <a:pPr algn="l"/>
              <a:r>
                <a:rPr lang="en-GB" sz="1600" i="1" dirty="0">
                  <a:latin typeface="Chalkboard" charset="0"/>
                  <a:ea typeface="Chalkboard" charset="0"/>
                  <a:cs typeface="Chalkboard" charset="0"/>
                </a:rPr>
                <a:t>a</a:t>
              </a:r>
              <a:r>
                <a:rPr lang="en-GB" sz="1600" baseline="-25000" dirty="0">
                  <a:latin typeface="Chalkboard" charset="0"/>
                  <a:ea typeface="Chalkboard" charset="0"/>
                  <a:cs typeface="Chalkboard" charset="0"/>
                </a:rPr>
                <a:t>2</a:t>
              </a:r>
              <a:endParaRPr lang="en-GB" sz="1600" dirty="0">
                <a:latin typeface="Chalkboard" charset="0"/>
                <a:ea typeface="Chalkboard" charset="0"/>
                <a:cs typeface="Chalkboard" charset="0"/>
              </a:endParaRPr>
            </a:p>
          </p:txBody>
        </p:sp>
        <p:sp>
          <p:nvSpPr>
            <p:cNvPr id="79" name="TextBox 78">
              <a:extLst>
                <a:ext uri="{FF2B5EF4-FFF2-40B4-BE49-F238E27FC236}">
                  <a16:creationId xmlns:a16="http://schemas.microsoft.com/office/drawing/2014/main" id="{3CEE3E87-2D66-BD4C-9963-313AFDD36659}"/>
                </a:ext>
              </a:extLst>
            </p:cNvPr>
            <p:cNvSpPr txBox="1"/>
            <p:nvPr/>
          </p:nvSpPr>
          <p:spPr>
            <a:xfrm>
              <a:off x="7151344" y="3879319"/>
              <a:ext cx="351378" cy="338554"/>
            </a:xfrm>
            <a:prstGeom prst="rect">
              <a:avLst/>
            </a:prstGeom>
            <a:noFill/>
          </p:spPr>
          <p:txBody>
            <a:bodyPr wrap="none" rtlCol="0">
              <a:spAutoFit/>
            </a:bodyPr>
            <a:lstStyle/>
            <a:p>
              <a:pPr algn="l"/>
              <a:r>
                <a:rPr lang="en-GB" sz="1600" i="1" dirty="0">
                  <a:latin typeface="Chalkboard" charset="0"/>
                  <a:ea typeface="Chalkboard" charset="0"/>
                  <a:cs typeface="Chalkboard" charset="0"/>
                </a:rPr>
                <a:t>b</a:t>
              </a:r>
              <a:r>
                <a:rPr lang="en-GB" sz="1600" baseline="-25000" dirty="0">
                  <a:latin typeface="Chalkboard" charset="0"/>
                  <a:ea typeface="Chalkboard" charset="0"/>
                  <a:cs typeface="Chalkboard" charset="0"/>
                </a:rPr>
                <a:t>1</a:t>
              </a:r>
              <a:endParaRPr lang="en-GB" sz="1600" dirty="0">
                <a:latin typeface="Chalkboard" charset="0"/>
                <a:ea typeface="Chalkboard" charset="0"/>
                <a:cs typeface="Chalkboard" charset="0"/>
              </a:endParaRPr>
            </a:p>
          </p:txBody>
        </p:sp>
        <p:sp>
          <p:nvSpPr>
            <p:cNvPr id="80" name="TextBox 79">
              <a:extLst>
                <a:ext uri="{FF2B5EF4-FFF2-40B4-BE49-F238E27FC236}">
                  <a16:creationId xmlns:a16="http://schemas.microsoft.com/office/drawing/2014/main" id="{A0C71E32-522B-C248-AF97-191556728DA0}"/>
                </a:ext>
              </a:extLst>
            </p:cNvPr>
            <p:cNvSpPr txBox="1"/>
            <p:nvPr/>
          </p:nvSpPr>
          <p:spPr>
            <a:xfrm>
              <a:off x="7370023" y="4753238"/>
              <a:ext cx="378630" cy="338554"/>
            </a:xfrm>
            <a:prstGeom prst="rect">
              <a:avLst/>
            </a:prstGeom>
            <a:noFill/>
          </p:spPr>
          <p:txBody>
            <a:bodyPr wrap="none" rtlCol="0">
              <a:spAutoFit/>
            </a:bodyPr>
            <a:lstStyle/>
            <a:p>
              <a:pPr algn="l"/>
              <a:r>
                <a:rPr lang="en-GB" sz="1600" i="1" dirty="0">
                  <a:latin typeface="Chalkboard" charset="0"/>
                  <a:ea typeface="Chalkboard" charset="0"/>
                  <a:cs typeface="Chalkboard" charset="0"/>
                </a:rPr>
                <a:t>b</a:t>
              </a:r>
              <a:r>
                <a:rPr lang="en-GB" sz="1600" baseline="-25000" dirty="0">
                  <a:latin typeface="Chalkboard" charset="0"/>
                  <a:ea typeface="Chalkboard" charset="0"/>
                  <a:cs typeface="Chalkboard" charset="0"/>
                </a:rPr>
                <a:t>2</a:t>
              </a:r>
              <a:endParaRPr lang="en-GB" sz="1600" dirty="0">
                <a:latin typeface="Chalkboard" charset="0"/>
                <a:ea typeface="Chalkboard" charset="0"/>
                <a:cs typeface="Chalkboard" charset="0"/>
              </a:endParaRPr>
            </a:p>
          </p:txBody>
        </p:sp>
      </p:grpSp>
      <p:grpSp>
        <p:nvGrpSpPr>
          <p:cNvPr id="43009" name="Group 43008">
            <a:extLst>
              <a:ext uri="{FF2B5EF4-FFF2-40B4-BE49-F238E27FC236}">
                <a16:creationId xmlns:a16="http://schemas.microsoft.com/office/drawing/2014/main" id="{94F6D72D-BD03-AC4B-BDF0-FF7BCF8A3108}"/>
              </a:ext>
            </a:extLst>
          </p:cNvPr>
          <p:cNvGrpSpPr/>
          <p:nvPr/>
        </p:nvGrpSpPr>
        <p:grpSpPr>
          <a:xfrm>
            <a:off x="6401336" y="4231465"/>
            <a:ext cx="502819" cy="1116185"/>
            <a:chOff x="6687095" y="4231465"/>
            <a:chExt cx="502819" cy="1116185"/>
          </a:xfrm>
        </p:grpSpPr>
        <p:sp>
          <p:nvSpPr>
            <p:cNvPr id="81" name="TextBox 80">
              <a:extLst>
                <a:ext uri="{FF2B5EF4-FFF2-40B4-BE49-F238E27FC236}">
                  <a16:creationId xmlns:a16="http://schemas.microsoft.com/office/drawing/2014/main" id="{C633D0CE-B264-F34F-8BB0-AFA0418BEB19}"/>
                </a:ext>
              </a:extLst>
            </p:cNvPr>
            <p:cNvSpPr txBox="1"/>
            <p:nvPr/>
          </p:nvSpPr>
          <p:spPr>
            <a:xfrm>
              <a:off x="6841742" y="4231465"/>
              <a:ext cx="348172" cy="338554"/>
            </a:xfrm>
            <a:prstGeom prst="rect">
              <a:avLst/>
            </a:prstGeom>
            <a:noFill/>
          </p:spPr>
          <p:txBody>
            <a:bodyPr wrap="none" rtlCol="0">
              <a:spAutoFit/>
            </a:bodyPr>
            <a:lstStyle/>
            <a:p>
              <a:pPr algn="l"/>
              <a:r>
                <a:rPr lang="en-GB" sz="1600" i="1" dirty="0">
                  <a:latin typeface="Chalkboard" charset="0"/>
                  <a:ea typeface="Chalkboard" charset="0"/>
                  <a:cs typeface="Chalkboard" charset="0"/>
                </a:rPr>
                <a:t>h</a:t>
              </a:r>
              <a:r>
                <a:rPr lang="en-GB" sz="1600" baseline="-25000" dirty="0">
                  <a:latin typeface="Chalkboard" charset="0"/>
                  <a:ea typeface="Chalkboard" charset="0"/>
                  <a:cs typeface="Chalkboard" charset="0"/>
                </a:rPr>
                <a:t>1</a:t>
              </a:r>
              <a:endParaRPr lang="en-GB" sz="1600" dirty="0">
                <a:latin typeface="Chalkboard" charset="0"/>
                <a:ea typeface="Chalkboard" charset="0"/>
                <a:cs typeface="Chalkboard" charset="0"/>
              </a:endParaRPr>
            </a:p>
          </p:txBody>
        </p:sp>
        <p:sp>
          <p:nvSpPr>
            <p:cNvPr id="82" name="TextBox 81">
              <a:extLst>
                <a:ext uri="{FF2B5EF4-FFF2-40B4-BE49-F238E27FC236}">
                  <a16:creationId xmlns:a16="http://schemas.microsoft.com/office/drawing/2014/main" id="{7D778389-1032-BD47-BD81-9F2666D9BC62}"/>
                </a:ext>
              </a:extLst>
            </p:cNvPr>
            <p:cNvSpPr txBox="1"/>
            <p:nvPr/>
          </p:nvSpPr>
          <p:spPr>
            <a:xfrm>
              <a:off x="6687095" y="5009096"/>
              <a:ext cx="402424" cy="338554"/>
            </a:xfrm>
            <a:prstGeom prst="rect">
              <a:avLst/>
            </a:prstGeom>
            <a:noFill/>
          </p:spPr>
          <p:txBody>
            <a:bodyPr wrap="square" rtlCol="0">
              <a:spAutoFit/>
            </a:bodyPr>
            <a:lstStyle/>
            <a:p>
              <a:pPr algn="l"/>
              <a:r>
                <a:rPr lang="en-GB" sz="1600" i="1" dirty="0">
                  <a:latin typeface="Chalkboard" charset="0"/>
                  <a:ea typeface="Chalkboard" charset="0"/>
                  <a:cs typeface="Chalkboard" charset="0"/>
                </a:rPr>
                <a:t>h</a:t>
              </a:r>
              <a:r>
                <a:rPr lang="en-GB" sz="1600" baseline="-25000" dirty="0">
                  <a:latin typeface="Chalkboard" charset="0"/>
                  <a:ea typeface="Chalkboard" charset="0"/>
                  <a:cs typeface="Chalkboard" charset="0"/>
                </a:rPr>
                <a:t>2</a:t>
              </a:r>
              <a:endParaRPr lang="en-GB" sz="1600" dirty="0">
                <a:latin typeface="Chalkboard" charset="0"/>
                <a:ea typeface="Chalkboard" charset="0"/>
                <a:cs typeface="Chalkboard" charset="0"/>
              </a:endParaRPr>
            </a:p>
          </p:txBody>
        </p:sp>
      </p:grpSp>
      <p:pic>
        <p:nvPicPr>
          <p:cNvPr id="43011" name="Picture 43010">
            <a:extLst>
              <a:ext uri="{FF2B5EF4-FFF2-40B4-BE49-F238E27FC236}">
                <a16:creationId xmlns:a16="http://schemas.microsoft.com/office/drawing/2014/main" id="{136B72A7-C9C5-4042-B739-A76068A2B317}"/>
              </a:ext>
            </a:extLst>
          </p:cNvPr>
          <p:cNvPicPr>
            <a:picLocks noChangeAspect="1"/>
          </p:cNvPicPr>
          <p:nvPr/>
        </p:nvPicPr>
        <p:blipFill>
          <a:blip r:embed="rId10"/>
          <a:stretch>
            <a:fillRect/>
          </a:stretch>
        </p:blipFill>
        <p:spPr>
          <a:xfrm>
            <a:off x="7457810" y="4105338"/>
            <a:ext cx="1650931" cy="931977"/>
          </a:xfrm>
          <a:prstGeom prst="rect">
            <a:avLst/>
          </a:prstGeom>
        </p:spPr>
      </p:pic>
    </p:spTree>
    <p:extLst>
      <p:ext uri="{BB962C8B-B14F-4D97-AF65-F5344CB8AC3E}">
        <p14:creationId xmlns:p14="http://schemas.microsoft.com/office/powerpoint/2010/main" val="39571761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300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300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30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5E0C7-5269-5146-AE96-6F9209085ED6}"/>
              </a:ext>
            </a:extLst>
          </p:cNvPr>
          <p:cNvSpPr>
            <a:spLocks noGrp="1"/>
          </p:cNvSpPr>
          <p:nvPr>
            <p:ph type="title"/>
          </p:nvPr>
        </p:nvSpPr>
        <p:spPr/>
        <p:txBody>
          <a:bodyPr/>
          <a:lstStyle/>
          <a:p>
            <a:r>
              <a:rPr lang="en-GB" dirty="0"/>
              <a:t>Ancient &amp; Modern Problems</a:t>
            </a:r>
          </a:p>
        </p:txBody>
      </p:sp>
      <p:sp>
        <p:nvSpPr>
          <p:cNvPr id="3" name="Content Placeholder 2">
            <a:extLst>
              <a:ext uri="{FF2B5EF4-FFF2-40B4-BE49-F238E27FC236}">
                <a16:creationId xmlns:a16="http://schemas.microsoft.com/office/drawing/2014/main" id="{CB6D17A5-63EB-4D4B-8AA5-68953A5AA0BE}"/>
              </a:ext>
            </a:extLst>
          </p:cNvPr>
          <p:cNvSpPr>
            <a:spLocks noGrp="1"/>
          </p:cNvSpPr>
          <p:nvPr>
            <p:ph idx="1"/>
          </p:nvPr>
        </p:nvSpPr>
        <p:spPr/>
        <p:txBody>
          <a:bodyPr/>
          <a:lstStyle/>
          <a:p>
            <a:r>
              <a:rPr lang="en-US" altLang="en-US" dirty="0">
                <a:ea typeface="ＭＳ Ｐゴシック" panose="020B0600070205080204" pitchFamily="34" charset="-128"/>
              </a:rPr>
              <a:t>Couriers</a:t>
            </a:r>
          </a:p>
          <a:p>
            <a:pPr lvl="1"/>
            <a:r>
              <a:rPr lang="en-US" altLang="en-US" dirty="0">
                <a:ea typeface="ＭＳ Ｐゴシック" panose="020B0600070205080204" pitchFamily="34" charset="-128"/>
              </a:rPr>
              <a:t>A courier sets out from one town to go to another at a certain pace; a few hours later the message is countermanded so a second courier is sent out at a faster pace … will the second overtake the first in time?</a:t>
            </a:r>
          </a:p>
          <a:p>
            <a:r>
              <a:rPr lang="en-US" altLang="en-US" dirty="0">
                <a:ea typeface="ＭＳ Ｐゴシック" panose="020B0600070205080204" pitchFamily="34" charset="-128"/>
              </a:rPr>
              <a:t>Meeting Point</a:t>
            </a:r>
          </a:p>
          <a:p>
            <a:pPr lvl="1"/>
            <a:r>
              <a:rPr lang="en-GB" altLang="en-US" dirty="0">
                <a:ea typeface="ＭＳ Ｐゴシック" panose="020B0600070205080204" pitchFamily="34" charset="-128"/>
              </a:rPr>
              <a:t>Some people leave town </a:t>
            </a:r>
            <a:r>
              <a:rPr lang="en-GB" altLang="en-US" i="1" dirty="0">
                <a:ea typeface="ＭＳ Ｐゴシック" panose="020B0600070205080204" pitchFamily="34" charset="-128"/>
              </a:rPr>
              <a:t>A</a:t>
            </a:r>
            <a:r>
              <a:rPr lang="en-GB" altLang="en-US" dirty="0">
                <a:ea typeface="ＭＳ Ｐゴシック" panose="020B0600070205080204" pitchFamily="34" charset="-128"/>
              </a:rPr>
              <a:t> headed for town </a:t>
            </a:r>
            <a:r>
              <a:rPr lang="en-GB" altLang="en-US" i="1" dirty="0">
                <a:ea typeface="ＭＳ Ｐゴシック" panose="020B0600070205080204" pitchFamily="34" charset="-128"/>
              </a:rPr>
              <a:t>B</a:t>
            </a:r>
            <a:r>
              <a:rPr lang="en-GB" altLang="en-US" dirty="0">
                <a:ea typeface="ＭＳ Ｐゴシック" panose="020B0600070205080204" pitchFamily="34" charset="-128"/>
              </a:rPr>
              <a:t> and at the same time some people leave town </a:t>
            </a:r>
            <a:r>
              <a:rPr lang="en-GB" altLang="en-US" i="1" dirty="0">
                <a:ea typeface="ＭＳ Ｐゴシック" panose="020B0600070205080204" pitchFamily="34" charset="-128"/>
              </a:rPr>
              <a:t>B</a:t>
            </a:r>
            <a:r>
              <a:rPr lang="en-GB" altLang="en-US" dirty="0">
                <a:ea typeface="ＭＳ Ｐゴシック" panose="020B0600070205080204" pitchFamily="34" charset="-128"/>
              </a:rPr>
              <a:t> headed for town </a:t>
            </a:r>
            <a:r>
              <a:rPr lang="en-GB" altLang="en-US" i="1" dirty="0">
                <a:ea typeface="ＭＳ Ｐゴシック" panose="020B0600070205080204" pitchFamily="34" charset="-128"/>
              </a:rPr>
              <a:t>A. </a:t>
            </a:r>
            <a:r>
              <a:rPr lang="en-GB" altLang="en-US" dirty="0">
                <a:ea typeface="ＭＳ Ｐゴシック" panose="020B0600070205080204" pitchFamily="34" charset="-128"/>
              </a:rPr>
              <a:t>They all meet at noon, eating lunch together for an hour. They continue their journeys. One group reaches their destination at 7:15 pm, while the other group gets to their destination at 5pm. When did they all start?</a:t>
            </a:r>
            <a:br>
              <a:rPr lang="en-GB" altLang="en-US" dirty="0">
                <a:ea typeface="ＭＳ Ｐゴシック" panose="020B0600070205080204" pitchFamily="34" charset="-128"/>
              </a:rPr>
            </a:br>
            <a:r>
              <a:rPr lang="en-GB" altLang="en-US" dirty="0">
                <a:ea typeface="ＭＳ Ｐゴシック" panose="020B0600070205080204" pitchFamily="34" charset="-128"/>
              </a:rPr>
              <a:t> [Arnold’s favourite problem]</a:t>
            </a:r>
          </a:p>
          <a:p>
            <a:endParaRPr lang="en-GB" altLang="en-US" dirty="0">
              <a:ea typeface="ＭＳ Ｐゴシック" panose="020B0600070205080204" pitchFamily="34" charset="-128"/>
            </a:endParaRPr>
          </a:p>
          <a:p>
            <a:endParaRPr lang="en-GB" dirty="0"/>
          </a:p>
        </p:txBody>
      </p:sp>
    </p:spTree>
    <p:extLst>
      <p:ext uri="{BB962C8B-B14F-4D97-AF65-F5344CB8AC3E}">
        <p14:creationId xmlns:p14="http://schemas.microsoft.com/office/powerpoint/2010/main" val="386583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69194-3B0B-A140-96B1-CE58A618AC66}"/>
              </a:ext>
            </a:extLst>
          </p:cNvPr>
          <p:cNvSpPr>
            <a:spLocks noGrp="1"/>
          </p:cNvSpPr>
          <p:nvPr>
            <p:ph type="title"/>
          </p:nvPr>
        </p:nvSpPr>
        <p:spPr/>
        <p:txBody>
          <a:bodyPr/>
          <a:lstStyle/>
          <a:p>
            <a:r>
              <a:rPr lang="en-US" altLang="en-US">
                <a:ea typeface="ＭＳ Ｐゴシック" panose="020B0600070205080204" pitchFamily="34" charset="-128"/>
              </a:rPr>
              <a:t>Meeting Point Solution</a:t>
            </a:r>
          </a:p>
        </p:txBody>
      </p:sp>
      <p:sp>
        <p:nvSpPr>
          <p:cNvPr id="3" name="Content Placeholder 2">
            <a:extLst>
              <a:ext uri="{FF2B5EF4-FFF2-40B4-BE49-F238E27FC236}">
                <a16:creationId xmlns:a16="http://schemas.microsoft.com/office/drawing/2014/main" id="{EA60B8AD-F569-3645-8DFC-0024E06F3091}"/>
              </a:ext>
            </a:extLst>
          </p:cNvPr>
          <p:cNvSpPr>
            <a:spLocks noGrp="1"/>
          </p:cNvSpPr>
          <p:nvPr>
            <p:ph idx="1"/>
          </p:nvPr>
        </p:nvSpPr>
        <p:spPr>
          <a:xfrm>
            <a:off x="2599755" y="2372104"/>
            <a:ext cx="2628900" cy="466417"/>
          </a:xfrm>
        </p:spPr>
        <p:txBody>
          <a:bodyPr/>
          <a:lstStyle/>
          <a:p>
            <a:r>
              <a:rPr lang="en-US" altLang="en-US" dirty="0">
                <a:solidFill>
                  <a:srgbClr val="FF0000"/>
                </a:solidFill>
                <a:ea typeface="ＭＳ Ｐゴシック" panose="020B0600070205080204" pitchFamily="34" charset="-128"/>
              </a:rPr>
              <a:t>Draw a graph!</a:t>
            </a:r>
          </a:p>
        </p:txBody>
      </p:sp>
      <p:grpSp>
        <p:nvGrpSpPr>
          <p:cNvPr id="4" name="Group 25">
            <a:extLst>
              <a:ext uri="{FF2B5EF4-FFF2-40B4-BE49-F238E27FC236}">
                <a16:creationId xmlns:a16="http://schemas.microsoft.com/office/drawing/2014/main" id="{640E84CF-FB40-B040-BCCD-B96F13F501BB}"/>
              </a:ext>
            </a:extLst>
          </p:cNvPr>
          <p:cNvGrpSpPr>
            <a:grpSpLocks/>
          </p:cNvGrpSpPr>
          <p:nvPr/>
        </p:nvGrpSpPr>
        <p:grpSpPr bwMode="auto">
          <a:xfrm>
            <a:off x="1447800" y="3059118"/>
            <a:ext cx="5181600" cy="3505200"/>
            <a:chOff x="1447800" y="2515394"/>
            <a:chExt cx="5181600" cy="3505200"/>
          </a:xfrm>
        </p:grpSpPr>
        <p:cxnSp>
          <p:nvCxnSpPr>
            <p:cNvPr id="45074" name="Straight Connector 4">
              <a:extLst>
                <a:ext uri="{FF2B5EF4-FFF2-40B4-BE49-F238E27FC236}">
                  <a16:creationId xmlns:a16="http://schemas.microsoft.com/office/drawing/2014/main" id="{5591FD7E-B334-0F49-A079-021B5AC8071D}"/>
                </a:ext>
              </a:extLst>
            </p:cNvPr>
            <p:cNvCxnSpPr>
              <a:cxnSpLocks noChangeShapeType="1"/>
            </p:cNvCxnSpPr>
            <p:nvPr/>
          </p:nvCxnSpPr>
          <p:spPr bwMode="auto">
            <a:xfrm rot="5400000">
              <a:off x="-76200" y="4267200"/>
              <a:ext cx="3505200" cy="15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cxnSp>
        <p:cxnSp>
          <p:nvCxnSpPr>
            <p:cNvPr id="45075" name="Straight Connector 5">
              <a:extLst>
                <a:ext uri="{FF2B5EF4-FFF2-40B4-BE49-F238E27FC236}">
                  <a16:creationId xmlns:a16="http://schemas.microsoft.com/office/drawing/2014/main" id="{2A3C534A-3DC1-1B44-81E9-AF39AD493A61}"/>
                </a:ext>
              </a:extLst>
            </p:cNvPr>
            <p:cNvCxnSpPr>
              <a:cxnSpLocks noChangeShapeType="1"/>
            </p:cNvCxnSpPr>
            <p:nvPr/>
          </p:nvCxnSpPr>
          <p:spPr bwMode="auto">
            <a:xfrm>
              <a:off x="1447800" y="5791200"/>
              <a:ext cx="5181600" cy="15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cxnSp>
      </p:grpSp>
      <p:grpSp>
        <p:nvGrpSpPr>
          <p:cNvPr id="5" name="Group 26">
            <a:extLst>
              <a:ext uri="{FF2B5EF4-FFF2-40B4-BE49-F238E27FC236}">
                <a16:creationId xmlns:a16="http://schemas.microsoft.com/office/drawing/2014/main" id="{88A32EAF-24CD-F141-8C4A-9B962E5C4906}"/>
              </a:ext>
            </a:extLst>
          </p:cNvPr>
          <p:cNvGrpSpPr>
            <a:grpSpLocks/>
          </p:cNvGrpSpPr>
          <p:nvPr/>
        </p:nvGrpSpPr>
        <p:grpSpPr bwMode="auto">
          <a:xfrm>
            <a:off x="1676400" y="3590930"/>
            <a:ext cx="1828800" cy="2743200"/>
            <a:chOff x="1676400" y="3048000"/>
            <a:chExt cx="1828800" cy="2743200"/>
          </a:xfrm>
        </p:grpSpPr>
        <p:cxnSp>
          <p:nvCxnSpPr>
            <p:cNvPr id="45072" name="Straight Connector 8">
              <a:extLst>
                <a:ext uri="{FF2B5EF4-FFF2-40B4-BE49-F238E27FC236}">
                  <a16:creationId xmlns:a16="http://schemas.microsoft.com/office/drawing/2014/main" id="{CAA6D1EB-41E9-FD4C-A38B-B8C0AAFE7545}"/>
                </a:ext>
              </a:extLst>
            </p:cNvPr>
            <p:cNvCxnSpPr>
              <a:cxnSpLocks noChangeShapeType="1"/>
            </p:cNvCxnSpPr>
            <p:nvPr/>
          </p:nvCxnSpPr>
          <p:spPr bwMode="auto">
            <a:xfrm>
              <a:off x="1676400" y="3048000"/>
              <a:ext cx="1828800" cy="1600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cxnSp>
        <p:cxnSp>
          <p:nvCxnSpPr>
            <p:cNvPr id="45073" name="Straight Connector 10">
              <a:extLst>
                <a:ext uri="{FF2B5EF4-FFF2-40B4-BE49-F238E27FC236}">
                  <a16:creationId xmlns:a16="http://schemas.microsoft.com/office/drawing/2014/main" id="{F71B062E-BCBE-BB47-B99D-8C37D470C34E}"/>
                </a:ext>
              </a:extLst>
            </p:cNvPr>
            <p:cNvCxnSpPr>
              <a:cxnSpLocks noChangeShapeType="1"/>
            </p:cNvCxnSpPr>
            <p:nvPr/>
          </p:nvCxnSpPr>
          <p:spPr bwMode="auto">
            <a:xfrm flipV="1">
              <a:off x="1676400" y="4648200"/>
              <a:ext cx="1816100" cy="11430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cxnSp>
      </p:grpSp>
      <p:cxnSp>
        <p:nvCxnSpPr>
          <p:cNvPr id="15" name="Straight Connector 14">
            <a:extLst>
              <a:ext uri="{FF2B5EF4-FFF2-40B4-BE49-F238E27FC236}">
                <a16:creationId xmlns:a16="http://schemas.microsoft.com/office/drawing/2014/main" id="{B758C156-E945-D943-89A6-E9E6F4F5E1DA}"/>
              </a:ext>
            </a:extLst>
          </p:cNvPr>
          <p:cNvCxnSpPr>
            <a:cxnSpLocks noChangeShapeType="1"/>
          </p:cNvCxnSpPr>
          <p:nvPr/>
        </p:nvCxnSpPr>
        <p:spPr bwMode="auto">
          <a:xfrm>
            <a:off x="1676400" y="3590930"/>
            <a:ext cx="4953000" cy="15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cxnSp>
      <p:grpSp>
        <p:nvGrpSpPr>
          <p:cNvPr id="6" name="Group 27">
            <a:extLst>
              <a:ext uri="{FF2B5EF4-FFF2-40B4-BE49-F238E27FC236}">
                <a16:creationId xmlns:a16="http://schemas.microsoft.com/office/drawing/2014/main" id="{2ABB71D2-7C97-8B46-B61B-96694E9CDD01}"/>
              </a:ext>
            </a:extLst>
          </p:cNvPr>
          <p:cNvGrpSpPr>
            <a:grpSpLocks/>
          </p:cNvGrpSpPr>
          <p:nvPr/>
        </p:nvGrpSpPr>
        <p:grpSpPr bwMode="auto">
          <a:xfrm>
            <a:off x="4038600" y="3590930"/>
            <a:ext cx="2590800" cy="2743200"/>
            <a:chOff x="4038600" y="3048000"/>
            <a:chExt cx="2590800" cy="2743200"/>
          </a:xfrm>
        </p:grpSpPr>
        <p:cxnSp>
          <p:nvCxnSpPr>
            <p:cNvPr id="45070" name="Straight Connector 12">
              <a:extLst>
                <a:ext uri="{FF2B5EF4-FFF2-40B4-BE49-F238E27FC236}">
                  <a16:creationId xmlns:a16="http://schemas.microsoft.com/office/drawing/2014/main" id="{7E98AD06-A3E2-EE41-8722-65F483522106}"/>
                </a:ext>
              </a:extLst>
            </p:cNvPr>
            <p:cNvCxnSpPr>
              <a:cxnSpLocks noChangeShapeType="1"/>
            </p:cNvCxnSpPr>
            <p:nvPr/>
          </p:nvCxnSpPr>
          <p:spPr bwMode="auto">
            <a:xfrm>
              <a:off x="4038600" y="4648200"/>
              <a:ext cx="1295400" cy="11430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cxnSp>
        <p:cxnSp>
          <p:nvCxnSpPr>
            <p:cNvPr id="45071" name="Straight Connector 18">
              <a:extLst>
                <a:ext uri="{FF2B5EF4-FFF2-40B4-BE49-F238E27FC236}">
                  <a16:creationId xmlns:a16="http://schemas.microsoft.com/office/drawing/2014/main" id="{EC3952F0-6EC3-6A4A-90BD-E8F1E681DC2E}"/>
                </a:ext>
              </a:extLst>
            </p:cNvPr>
            <p:cNvCxnSpPr>
              <a:cxnSpLocks noChangeShapeType="1"/>
            </p:cNvCxnSpPr>
            <p:nvPr/>
          </p:nvCxnSpPr>
          <p:spPr bwMode="auto">
            <a:xfrm flipV="1">
              <a:off x="4038600" y="3048000"/>
              <a:ext cx="2590800" cy="1600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cxnSp>
      </p:grpSp>
      <p:grpSp>
        <p:nvGrpSpPr>
          <p:cNvPr id="7" name="Group 32">
            <a:extLst>
              <a:ext uri="{FF2B5EF4-FFF2-40B4-BE49-F238E27FC236}">
                <a16:creationId xmlns:a16="http://schemas.microsoft.com/office/drawing/2014/main" id="{5FBD596C-53FD-9E4F-BCCF-6D7B5F39E3A5}"/>
              </a:ext>
            </a:extLst>
          </p:cNvPr>
          <p:cNvGrpSpPr>
            <a:grpSpLocks/>
          </p:cNvGrpSpPr>
          <p:nvPr/>
        </p:nvGrpSpPr>
        <p:grpSpPr bwMode="auto">
          <a:xfrm>
            <a:off x="460285" y="3362330"/>
            <a:ext cx="4037103" cy="3571875"/>
            <a:chOff x="460278" y="2819400"/>
            <a:chExt cx="4036757" cy="3571220"/>
          </a:xfrm>
        </p:grpSpPr>
        <p:sp>
          <p:nvSpPr>
            <p:cNvPr id="45066" name="TextBox 28">
              <a:extLst>
                <a:ext uri="{FF2B5EF4-FFF2-40B4-BE49-F238E27FC236}">
                  <a16:creationId xmlns:a16="http://schemas.microsoft.com/office/drawing/2014/main" id="{F3B51CF0-36C4-344A-BF8B-2AAF2F1477A2}"/>
                </a:ext>
              </a:extLst>
            </p:cNvPr>
            <p:cNvSpPr txBox="1">
              <a:spLocks noChangeArrowheads="1"/>
            </p:cNvSpPr>
            <p:nvPr/>
          </p:nvSpPr>
          <p:spPr bwMode="auto">
            <a:xfrm>
              <a:off x="1219200" y="2819400"/>
              <a:ext cx="330512" cy="4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Chalkboard" panose="03050602040202020205" pitchFamily="66" charset="77"/>
                  <a:ea typeface="ＭＳ Ｐゴシック" panose="020B0600070205080204" pitchFamily="34" charset="-128"/>
                </a:defRPr>
              </a:lvl1pPr>
              <a:lvl2pPr marL="37931725" indent="-37474525">
                <a:defRPr sz="2800" b="1">
                  <a:solidFill>
                    <a:schemeClr val="tx1"/>
                  </a:solidFill>
                  <a:latin typeface="Chalkboard" panose="03050602040202020205" pitchFamily="66" charset="77"/>
                  <a:ea typeface="ＭＳ Ｐゴシック" panose="020B0600070205080204" pitchFamily="34" charset="-128"/>
                </a:defRPr>
              </a:lvl2pPr>
              <a:lvl3pPr>
                <a:defRPr sz="2800" b="1">
                  <a:solidFill>
                    <a:schemeClr val="tx1"/>
                  </a:solidFill>
                  <a:latin typeface="Chalkboard" panose="03050602040202020205" pitchFamily="66" charset="77"/>
                  <a:ea typeface="ＭＳ Ｐゴシック" panose="020B0600070205080204" pitchFamily="34" charset="-128"/>
                </a:defRPr>
              </a:lvl3pPr>
              <a:lvl4pPr>
                <a:defRPr sz="2800" b="1">
                  <a:solidFill>
                    <a:schemeClr val="tx1"/>
                  </a:solidFill>
                  <a:latin typeface="Chalkboard" panose="03050602040202020205" pitchFamily="66" charset="77"/>
                  <a:ea typeface="ＭＳ Ｐゴシック" panose="020B0600070205080204" pitchFamily="34" charset="-128"/>
                </a:defRPr>
              </a:lvl4pPr>
              <a:lvl5pPr>
                <a:defRPr sz="2800" b="1">
                  <a:solidFill>
                    <a:schemeClr val="tx1"/>
                  </a:solidFill>
                  <a:latin typeface="Chalkboard" panose="03050602040202020205" pitchFamily="66" charset="77"/>
                  <a:ea typeface="ＭＳ Ｐゴシック" panose="020B0600070205080204" pitchFamily="34" charset="-128"/>
                </a:defRPr>
              </a:lvl5pPr>
              <a:lvl6pPr marL="4572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6pPr>
              <a:lvl7pPr marL="9144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7pPr>
              <a:lvl8pPr marL="1371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8pPr>
              <a:lvl9pPr marL="18288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9pPr>
            </a:lstStyle>
            <a:p>
              <a:r>
                <a:rPr lang="en-US" altLang="en-US" sz="2000" b="0" dirty="0"/>
                <a:t>B</a:t>
              </a:r>
            </a:p>
          </p:txBody>
        </p:sp>
        <p:sp>
          <p:nvSpPr>
            <p:cNvPr id="45067" name="TextBox 29">
              <a:extLst>
                <a:ext uri="{FF2B5EF4-FFF2-40B4-BE49-F238E27FC236}">
                  <a16:creationId xmlns:a16="http://schemas.microsoft.com/office/drawing/2014/main" id="{DD5B3E9D-B9E3-1244-B53D-8C179667B0EA}"/>
                </a:ext>
              </a:extLst>
            </p:cNvPr>
            <p:cNvSpPr txBox="1">
              <a:spLocks noChangeArrowheads="1"/>
            </p:cNvSpPr>
            <p:nvPr/>
          </p:nvSpPr>
          <p:spPr bwMode="auto">
            <a:xfrm>
              <a:off x="990600" y="5486400"/>
              <a:ext cx="349746" cy="4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Chalkboard" panose="03050602040202020205" pitchFamily="66" charset="77"/>
                  <a:ea typeface="ＭＳ Ｐゴシック" panose="020B0600070205080204" pitchFamily="34" charset="-128"/>
                </a:defRPr>
              </a:lvl1pPr>
              <a:lvl2pPr marL="37931725" indent="-37474525">
                <a:defRPr sz="2800" b="1">
                  <a:solidFill>
                    <a:schemeClr val="tx1"/>
                  </a:solidFill>
                  <a:latin typeface="Chalkboard" panose="03050602040202020205" pitchFamily="66" charset="77"/>
                  <a:ea typeface="ＭＳ Ｐゴシック" panose="020B0600070205080204" pitchFamily="34" charset="-128"/>
                </a:defRPr>
              </a:lvl2pPr>
              <a:lvl3pPr>
                <a:defRPr sz="2800" b="1">
                  <a:solidFill>
                    <a:schemeClr val="tx1"/>
                  </a:solidFill>
                  <a:latin typeface="Chalkboard" panose="03050602040202020205" pitchFamily="66" charset="77"/>
                  <a:ea typeface="ＭＳ Ｐゴシック" panose="020B0600070205080204" pitchFamily="34" charset="-128"/>
                </a:defRPr>
              </a:lvl3pPr>
              <a:lvl4pPr>
                <a:defRPr sz="2800" b="1">
                  <a:solidFill>
                    <a:schemeClr val="tx1"/>
                  </a:solidFill>
                  <a:latin typeface="Chalkboard" panose="03050602040202020205" pitchFamily="66" charset="77"/>
                  <a:ea typeface="ＭＳ Ｐゴシック" panose="020B0600070205080204" pitchFamily="34" charset="-128"/>
                </a:defRPr>
              </a:lvl4pPr>
              <a:lvl5pPr>
                <a:defRPr sz="2800" b="1">
                  <a:solidFill>
                    <a:schemeClr val="tx1"/>
                  </a:solidFill>
                  <a:latin typeface="Chalkboard" panose="03050602040202020205" pitchFamily="66" charset="77"/>
                  <a:ea typeface="ＭＳ Ｐゴシック" panose="020B0600070205080204" pitchFamily="34" charset="-128"/>
                </a:defRPr>
              </a:lvl5pPr>
              <a:lvl6pPr marL="4572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6pPr>
              <a:lvl7pPr marL="9144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7pPr>
              <a:lvl8pPr marL="1371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8pPr>
              <a:lvl9pPr marL="18288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9pPr>
            </a:lstStyle>
            <a:p>
              <a:r>
                <a:rPr lang="en-US" altLang="en-US" sz="2000" b="0" dirty="0"/>
                <a:t>A</a:t>
              </a:r>
            </a:p>
          </p:txBody>
        </p:sp>
        <p:sp>
          <p:nvSpPr>
            <p:cNvPr id="45068" name="TextBox 30">
              <a:extLst>
                <a:ext uri="{FF2B5EF4-FFF2-40B4-BE49-F238E27FC236}">
                  <a16:creationId xmlns:a16="http://schemas.microsoft.com/office/drawing/2014/main" id="{9F541CBE-9B6B-2649-ACB8-25CA7B516233}"/>
                </a:ext>
              </a:extLst>
            </p:cNvPr>
            <p:cNvSpPr txBox="1">
              <a:spLocks noChangeArrowheads="1"/>
            </p:cNvSpPr>
            <p:nvPr/>
          </p:nvSpPr>
          <p:spPr bwMode="auto">
            <a:xfrm>
              <a:off x="3581400" y="5867400"/>
              <a:ext cx="9156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Chalkboard" panose="03050602040202020205" pitchFamily="66" charset="77"/>
                  <a:ea typeface="ＭＳ Ｐゴシック" panose="020B0600070205080204" pitchFamily="34" charset="-128"/>
                </a:defRPr>
              </a:lvl1pPr>
              <a:lvl2pPr marL="37931725" indent="-37474525">
                <a:defRPr sz="2800" b="1">
                  <a:solidFill>
                    <a:schemeClr val="tx1"/>
                  </a:solidFill>
                  <a:latin typeface="Chalkboard" panose="03050602040202020205" pitchFamily="66" charset="77"/>
                  <a:ea typeface="ＭＳ Ｐゴシック" panose="020B0600070205080204" pitchFamily="34" charset="-128"/>
                </a:defRPr>
              </a:lvl2pPr>
              <a:lvl3pPr>
                <a:defRPr sz="2800" b="1">
                  <a:solidFill>
                    <a:schemeClr val="tx1"/>
                  </a:solidFill>
                  <a:latin typeface="Chalkboard" panose="03050602040202020205" pitchFamily="66" charset="77"/>
                  <a:ea typeface="ＭＳ Ｐゴシック" panose="020B0600070205080204" pitchFamily="34" charset="-128"/>
                </a:defRPr>
              </a:lvl3pPr>
              <a:lvl4pPr>
                <a:defRPr sz="2800" b="1">
                  <a:solidFill>
                    <a:schemeClr val="tx1"/>
                  </a:solidFill>
                  <a:latin typeface="Chalkboard" panose="03050602040202020205" pitchFamily="66" charset="77"/>
                  <a:ea typeface="ＭＳ Ｐゴシック" panose="020B0600070205080204" pitchFamily="34" charset="-128"/>
                </a:defRPr>
              </a:lvl4pPr>
              <a:lvl5pPr>
                <a:defRPr sz="2800" b="1">
                  <a:solidFill>
                    <a:schemeClr val="tx1"/>
                  </a:solidFill>
                  <a:latin typeface="Chalkboard" panose="03050602040202020205" pitchFamily="66" charset="77"/>
                  <a:ea typeface="ＭＳ Ｐゴシック" panose="020B0600070205080204" pitchFamily="34" charset="-128"/>
                </a:defRPr>
              </a:lvl5pPr>
              <a:lvl6pPr marL="4572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6pPr>
              <a:lvl7pPr marL="9144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7pPr>
              <a:lvl8pPr marL="1371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8pPr>
              <a:lvl9pPr marL="18288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9pPr>
            </a:lstStyle>
            <a:p>
              <a:r>
                <a:rPr lang="en-US" altLang="en-US" b="0" dirty="0">
                  <a:solidFill>
                    <a:srgbClr val="0432FF"/>
                  </a:solidFill>
                </a:rPr>
                <a:t>time</a:t>
              </a:r>
            </a:p>
          </p:txBody>
        </p:sp>
        <p:sp>
          <p:nvSpPr>
            <p:cNvPr id="45069" name="TextBox 31">
              <a:extLst>
                <a:ext uri="{FF2B5EF4-FFF2-40B4-BE49-F238E27FC236}">
                  <a16:creationId xmlns:a16="http://schemas.microsoft.com/office/drawing/2014/main" id="{3F27ADB7-238B-5946-8419-A431179E39A5}"/>
                </a:ext>
              </a:extLst>
            </p:cNvPr>
            <p:cNvSpPr txBox="1">
              <a:spLocks noChangeArrowheads="1"/>
            </p:cNvSpPr>
            <p:nvPr/>
          </p:nvSpPr>
          <p:spPr bwMode="auto">
            <a:xfrm>
              <a:off x="460278" y="3810000"/>
              <a:ext cx="1372630" cy="120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Chalkboard" panose="03050602040202020205" pitchFamily="66" charset="77"/>
                  <a:ea typeface="ＭＳ Ｐゴシック" panose="020B0600070205080204" pitchFamily="34" charset="-128"/>
                </a:defRPr>
              </a:lvl1pPr>
              <a:lvl2pPr marL="37931725" indent="-37474525">
                <a:defRPr sz="2800" b="1">
                  <a:solidFill>
                    <a:schemeClr val="tx1"/>
                  </a:solidFill>
                  <a:latin typeface="Chalkboard" panose="03050602040202020205" pitchFamily="66" charset="77"/>
                  <a:ea typeface="ＭＳ Ｐゴシック" panose="020B0600070205080204" pitchFamily="34" charset="-128"/>
                </a:defRPr>
              </a:lvl2pPr>
              <a:lvl3pPr>
                <a:defRPr sz="2800" b="1">
                  <a:solidFill>
                    <a:schemeClr val="tx1"/>
                  </a:solidFill>
                  <a:latin typeface="Chalkboard" panose="03050602040202020205" pitchFamily="66" charset="77"/>
                  <a:ea typeface="ＭＳ Ｐゴシック" panose="020B0600070205080204" pitchFamily="34" charset="-128"/>
                </a:defRPr>
              </a:lvl3pPr>
              <a:lvl4pPr>
                <a:defRPr sz="2800" b="1">
                  <a:solidFill>
                    <a:schemeClr val="tx1"/>
                  </a:solidFill>
                  <a:latin typeface="Chalkboard" panose="03050602040202020205" pitchFamily="66" charset="77"/>
                  <a:ea typeface="ＭＳ Ｐゴシック" panose="020B0600070205080204" pitchFamily="34" charset="-128"/>
                </a:defRPr>
              </a:lvl4pPr>
              <a:lvl5pPr>
                <a:defRPr sz="2800" b="1">
                  <a:solidFill>
                    <a:schemeClr val="tx1"/>
                  </a:solidFill>
                  <a:latin typeface="Chalkboard" panose="03050602040202020205" pitchFamily="66" charset="77"/>
                  <a:ea typeface="ＭＳ Ｐゴシック" panose="020B0600070205080204" pitchFamily="34" charset="-128"/>
                </a:defRPr>
              </a:lvl5pPr>
              <a:lvl6pPr marL="4572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6pPr>
              <a:lvl7pPr marL="9144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7pPr>
              <a:lvl8pPr marL="1371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8pPr>
              <a:lvl9pPr marL="18288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9pPr>
            </a:lstStyle>
            <a:p>
              <a:pPr algn="ctr"/>
              <a:r>
                <a:rPr lang="en-US" altLang="en-US" sz="2400" b="0" dirty="0">
                  <a:solidFill>
                    <a:srgbClr val="0432FF"/>
                  </a:solidFill>
                </a:rPr>
                <a:t>Distance</a:t>
              </a:r>
              <a:br>
                <a:rPr lang="en-US" altLang="en-US" sz="2400" b="0" dirty="0">
                  <a:solidFill>
                    <a:srgbClr val="0432FF"/>
                  </a:solidFill>
                </a:rPr>
              </a:br>
              <a:r>
                <a:rPr lang="en-US" altLang="en-US" sz="2400" b="0" dirty="0">
                  <a:solidFill>
                    <a:srgbClr val="0432FF"/>
                  </a:solidFill>
                </a:rPr>
                <a:t>from</a:t>
              </a:r>
              <a:br>
                <a:rPr lang="en-US" altLang="en-US" sz="2400" b="0" dirty="0">
                  <a:solidFill>
                    <a:srgbClr val="0432FF"/>
                  </a:solidFill>
                </a:rPr>
              </a:br>
              <a:r>
                <a:rPr lang="en-US" altLang="en-US" sz="2400" b="0" dirty="0">
                  <a:solidFill>
                    <a:srgbClr val="0432FF"/>
                  </a:solidFill>
                </a:rPr>
                <a:t>A</a:t>
              </a:r>
            </a:p>
          </p:txBody>
        </p:sp>
      </p:grpSp>
      <p:sp>
        <p:nvSpPr>
          <p:cNvPr id="35" name="Rounded Rectangle 34">
            <a:extLst>
              <a:ext uri="{FF2B5EF4-FFF2-40B4-BE49-F238E27FC236}">
                <a16:creationId xmlns:a16="http://schemas.microsoft.com/office/drawing/2014/main" id="{2E8F4FB7-DD24-DD4F-816B-50D95521F127}"/>
              </a:ext>
            </a:extLst>
          </p:cNvPr>
          <p:cNvSpPr>
            <a:spLocks noChangeAspect="1"/>
          </p:cNvSpPr>
          <p:nvPr/>
        </p:nvSpPr>
        <p:spPr bwMode="auto">
          <a:xfrm>
            <a:off x="5791200" y="4581530"/>
            <a:ext cx="3048000" cy="990600"/>
          </a:xfrm>
          <a:prstGeom prst="roundRect">
            <a:avLst>
              <a:gd name="adj" fmla="val 16667"/>
            </a:avLst>
          </a:prstGeom>
          <a:solidFill>
            <a:srgbClr val="AB7942"/>
          </a:solidFill>
          <a:ln w="9525">
            <a:solidFill>
              <a:schemeClr val="tx1"/>
            </a:solidFill>
            <a:round/>
            <a:headEnd/>
            <a:tailEnd/>
          </a:ln>
        </p:spPr>
        <p:txBody>
          <a:bodyPr/>
          <a:lstStyle>
            <a:lvl1pPr>
              <a:defRPr sz="2800" b="1">
                <a:solidFill>
                  <a:schemeClr val="tx1"/>
                </a:solidFill>
                <a:latin typeface="Chalkboard" panose="03050602040202020205" pitchFamily="66" charset="77"/>
                <a:ea typeface="ＭＳ Ｐゴシック" panose="020B0600070205080204" pitchFamily="34" charset="-128"/>
              </a:defRPr>
            </a:lvl1pPr>
            <a:lvl2pPr marL="37931725" indent="-37474525">
              <a:defRPr sz="2800" b="1">
                <a:solidFill>
                  <a:schemeClr val="tx1"/>
                </a:solidFill>
                <a:latin typeface="Chalkboard" panose="03050602040202020205" pitchFamily="66" charset="77"/>
                <a:ea typeface="ＭＳ Ｐゴシック" panose="020B0600070205080204" pitchFamily="34" charset="-128"/>
              </a:defRPr>
            </a:lvl2pPr>
            <a:lvl3pPr>
              <a:defRPr sz="2800" b="1">
                <a:solidFill>
                  <a:schemeClr val="tx1"/>
                </a:solidFill>
                <a:latin typeface="Chalkboard" panose="03050602040202020205" pitchFamily="66" charset="77"/>
                <a:ea typeface="ＭＳ Ｐゴシック" panose="020B0600070205080204" pitchFamily="34" charset="-128"/>
              </a:defRPr>
            </a:lvl3pPr>
            <a:lvl4pPr>
              <a:defRPr sz="2800" b="1">
                <a:solidFill>
                  <a:schemeClr val="tx1"/>
                </a:solidFill>
                <a:latin typeface="Chalkboard" panose="03050602040202020205" pitchFamily="66" charset="77"/>
                <a:ea typeface="ＭＳ Ｐゴシック" panose="020B0600070205080204" pitchFamily="34" charset="-128"/>
              </a:defRPr>
            </a:lvl4pPr>
            <a:lvl5pPr>
              <a:defRPr sz="2800" b="1">
                <a:solidFill>
                  <a:schemeClr val="tx1"/>
                </a:solidFill>
                <a:latin typeface="Chalkboard" panose="03050602040202020205" pitchFamily="66" charset="77"/>
                <a:ea typeface="ＭＳ Ｐゴシック" panose="020B0600070205080204" pitchFamily="34" charset="-128"/>
              </a:defRPr>
            </a:lvl5pPr>
            <a:lvl6pPr marL="4572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6pPr>
            <a:lvl7pPr marL="9144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7pPr>
            <a:lvl8pPr marL="1371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8pPr>
            <a:lvl9pPr marL="18288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9pPr>
          </a:lstStyle>
          <a:p>
            <a:pPr algn="ctr"/>
            <a:r>
              <a:rPr lang="en-US" altLang="en-US" sz="2400" b="0">
                <a:solidFill>
                  <a:srgbClr val="FFFF00"/>
                </a:solidFill>
              </a:rPr>
              <a:t>Dimensions of possible variation?</a:t>
            </a:r>
          </a:p>
        </p:txBody>
      </p:sp>
      <p:sp>
        <p:nvSpPr>
          <p:cNvPr id="8" name="Rectangle 7">
            <a:extLst>
              <a:ext uri="{FF2B5EF4-FFF2-40B4-BE49-F238E27FC236}">
                <a16:creationId xmlns:a16="http://schemas.microsoft.com/office/drawing/2014/main" id="{64381F55-F7D8-2149-AFB1-35D3B15BD310}"/>
              </a:ext>
            </a:extLst>
          </p:cNvPr>
          <p:cNvSpPr/>
          <p:nvPr/>
        </p:nvSpPr>
        <p:spPr>
          <a:xfrm>
            <a:off x="628650" y="829381"/>
            <a:ext cx="8210550" cy="1477328"/>
          </a:xfrm>
          <a:prstGeom prst="rect">
            <a:avLst/>
          </a:prstGeom>
        </p:spPr>
        <p:txBody>
          <a:bodyPr wrap="square">
            <a:spAutoFit/>
          </a:bodyPr>
          <a:lstStyle/>
          <a:p>
            <a:r>
              <a:rPr lang="en-GB" dirty="0">
                <a:solidFill>
                  <a:srgbClr val="0432FF"/>
                </a:solidFill>
                <a:latin typeface="Chalkboard" panose="03050602040202020205" pitchFamily="66" charset="77"/>
              </a:rPr>
              <a:t>Some people leave town </a:t>
            </a:r>
            <a:r>
              <a:rPr lang="en-GB" i="1" dirty="0">
                <a:solidFill>
                  <a:srgbClr val="0432FF"/>
                </a:solidFill>
                <a:latin typeface="Chalkboard" panose="03050602040202020205" pitchFamily="66" charset="77"/>
              </a:rPr>
              <a:t>A</a:t>
            </a:r>
            <a:r>
              <a:rPr lang="en-GB" dirty="0">
                <a:solidFill>
                  <a:srgbClr val="0432FF"/>
                </a:solidFill>
                <a:latin typeface="Chalkboard" panose="03050602040202020205" pitchFamily="66" charset="77"/>
              </a:rPr>
              <a:t> headed for town </a:t>
            </a:r>
            <a:r>
              <a:rPr lang="en-GB" i="1" dirty="0">
                <a:solidFill>
                  <a:srgbClr val="0432FF"/>
                </a:solidFill>
                <a:latin typeface="Chalkboard" panose="03050602040202020205" pitchFamily="66" charset="77"/>
              </a:rPr>
              <a:t>B</a:t>
            </a:r>
            <a:r>
              <a:rPr lang="en-GB" dirty="0">
                <a:solidFill>
                  <a:srgbClr val="0432FF"/>
                </a:solidFill>
                <a:latin typeface="Chalkboard" panose="03050602040202020205" pitchFamily="66" charset="77"/>
              </a:rPr>
              <a:t> and at the same time some people leave town </a:t>
            </a:r>
            <a:r>
              <a:rPr lang="en-GB" i="1" dirty="0">
                <a:solidFill>
                  <a:srgbClr val="0432FF"/>
                </a:solidFill>
                <a:latin typeface="Chalkboard" panose="03050602040202020205" pitchFamily="66" charset="77"/>
              </a:rPr>
              <a:t>B</a:t>
            </a:r>
            <a:r>
              <a:rPr lang="en-GB" dirty="0">
                <a:solidFill>
                  <a:srgbClr val="0432FF"/>
                </a:solidFill>
                <a:latin typeface="Chalkboard" panose="03050602040202020205" pitchFamily="66" charset="77"/>
              </a:rPr>
              <a:t> headed for town </a:t>
            </a:r>
            <a:r>
              <a:rPr lang="en-GB" i="1" dirty="0">
                <a:solidFill>
                  <a:srgbClr val="0432FF"/>
                </a:solidFill>
                <a:latin typeface="Chalkboard" panose="03050602040202020205" pitchFamily="66" charset="77"/>
              </a:rPr>
              <a:t>A. </a:t>
            </a:r>
            <a:r>
              <a:rPr lang="en-GB" dirty="0">
                <a:solidFill>
                  <a:srgbClr val="0432FF"/>
                </a:solidFill>
                <a:latin typeface="Chalkboard" panose="03050602040202020205" pitchFamily="66" charset="77"/>
              </a:rPr>
              <a:t>They all meet at noon, eating lunch together for an hour. They continue their journeys. One group reaches their destination at 7:15 pm, while the other group gets to their destination at 5pm. When did they all start? </a:t>
            </a:r>
            <a:endParaRPr lang="en-GB" dirty="0"/>
          </a:p>
        </p:txBody>
      </p:sp>
    </p:spTree>
    <p:extLst>
      <p:ext uri="{BB962C8B-B14F-4D97-AF65-F5344CB8AC3E}">
        <p14:creationId xmlns:p14="http://schemas.microsoft.com/office/powerpoint/2010/main" val="41942270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3.33333E-6 -1.11111E-6 L -0.05833 -1.11111E-6 " pathEditMode="relative" rAng="0" ptsTypes="AA">
                                      <p:cBhvr>
                                        <p:cTn id="30" dur="2000" fill="hold"/>
                                        <p:tgtEl>
                                          <p:spTgt spid="6"/>
                                        </p:tgtEl>
                                        <p:attrNameLst>
                                          <p:attrName>ppt_x</p:attrName>
                                          <p:attrName>ppt_y</p:attrName>
                                        </p:attrNameLst>
                                      </p:cBhvr>
                                      <p:rCtr x="-2917" y="0"/>
                                    </p:animMotion>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A8728-3531-AD42-8CBA-4F7C7E92E978}"/>
              </a:ext>
            </a:extLst>
          </p:cNvPr>
          <p:cNvSpPr>
            <a:spLocks noGrp="1"/>
          </p:cNvSpPr>
          <p:nvPr>
            <p:ph type="title"/>
          </p:nvPr>
        </p:nvSpPr>
        <p:spPr/>
        <p:txBody>
          <a:bodyPr>
            <a:normAutofit/>
          </a:bodyPr>
          <a:lstStyle/>
          <a:p>
            <a:r>
              <a:rPr lang="en-GB" dirty="0"/>
              <a:t>Pedagogical actions</a:t>
            </a:r>
          </a:p>
        </p:txBody>
      </p:sp>
      <p:sp>
        <p:nvSpPr>
          <p:cNvPr id="3" name="Content Placeholder 2">
            <a:extLst>
              <a:ext uri="{FF2B5EF4-FFF2-40B4-BE49-F238E27FC236}">
                <a16:creationId xmlns:a16="http://schemas.microsoft.com/office/drawing/2014/main" id="{D7E65B55-3F44-5A47-9A4A-DEF46CCD5AB0}"/>
              </a:ext>
            </a:extLst>
          </p:cNvPr>
          <p:cNvSpPr>
            <a:spLocks noGrp="1"/>
          </p:cNvSpPr>
          <p:nvPr>
            <p:ph idx="1"/>
          </p:nvPr>
        </p:nvSpPr>
        <p:spPr>
          <a:xfrm>
            <a:off x="628650" y="1412266"/>
            <a:ext cx="7886700" cy="4490993"/>
          </a:xfrm>
        </p:spPr>
        <p:txBody>
          <a:bodyPr/>
          <a:lstStyle/>
          <a:p>
            <a:r>
              <a:rPr lang="en-GB" dirty="0"/>
              <a:t>Every act of a teacher is an intervention in student attention</a:t>
            </a:r>
          </a:p>
          <a:p>
            <a:r>
              <a:rPr lang="en-GB" dirty="0"/>
              <a:t>Pedagogic actions initiate student activity and </a:t>
            </a:r>
            <a:r>
              <a:rPr lang="en-GB" dirty="0">
                <a:solidFill>
                  <a:schemeClr val="tx1"/>
                </a:solidFill>
              </a:rPr>
              <a:t>teacher-student-mathematics</a:t>
            </a:r>
            <a:r>
              <a:rPr lang="en-GB" dirty="0"/>
              <a:t> interaction</a:t>
            </a:r>
          </a:p>
          <a:p>
            <a:r>
              <a:rPr lang="en-GB" dirty="0"/>
              <a:t>What pedagogical actions contribute to:</a:t>
            </a:r>
          </a:p>
          <a:p>
            <a:pPr lvl="1"/>
            <a:r>
              <a:rPr lang="en-GB" dirty="0"/>
              <a:t>Developing a disposition to make-meaning?</a:t>
            </a:r>
          </a:p>
          <a:p>
            <a:pPr lvl="1"/>
            <a:r>
              <a:rPr lang="en-GB" dirty="0"/>
              <a:t>Developing access to mathematical actions which support meaning-making?</a:t>
            </a:r>
          </a:p>
          <a:p>
            <a:r>
              <a:rPr lang="en-GB" dirty="0"/>
              <a:t>Everything said here today is a conjecture</a:t>
            </a:r>
          </a:p>
          <a:p>
            <a:pPr lvl="1"/>
            <a:r>
              <a:rPr lang="en-GB" dirty="0"/>
              <a:t>It must be tested in your experience</a:t>
            </a:r>
          </a:p>
          <a:p>
            <a:pPr lvl="1"/>
            <a:r>
              <a:rPr lang="en-GB" dirty="0"/>
              <a:t>There are no ‘theorems’ in maths education</a:t>
            </a:r>
          </a:p>
          <a:p>
            <a:endParaRPr lang="en-GB" dirty="0"/>
          </a:p>
        </p:txBody>
      </p:sp>
    </p:spTree>
    <p:extLst>
      <p:ext uri="{BB962C8B-B14F-4D97-AF65-F5344CB8AC3E}">
        <p14:creationId xmlns:p14="http://schemas.microsoft.com/office/powerpoint/2010/main" val="22828737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BC7CF-6A9F-FC46-9A00-43E5F63656AE}"/>
              </a:ext>
            </a:extLst>
          </p:cNvPr>
          <p:cNvSpPr>
            <a:spLocks noGrp="1"/>
          </p:cNvSpPr>
          <p:nvPr>
            <p:ph type="title"/>
          </p:nvPr>
        </p:nvSpPr>
        <p:spPr/>
        <p:txBody>
          <a:bodyPr/>
          <a:lstStyle/>
          <a:p>
            <a:r>
              <a:rPr lang="en-GB" dirty="0"/>
              <a:t>Trains</a:t>
            </a:r>
          </a:p>
        </p:txBody>
      </p:sp>
      <p:sp>
        <p:nvSpPr>
          <p:cNvPr id="3" name="Content Placeholder 2">
            <a:extLst>
              <a:ext uri="{FF2B5EF4-FFF2-40B4-BE49-F238E27FC236}">
                <a16:creationId xmlns:a16="http://schemas.microsoft.com/office/drawing/2014/main" id="{95725236-8CCE-5A49-98EF-B14E6BA98B61}"/>
              </a:ext>
            </a:extLst>
          </p:cNvPr>
          <p:cNvSpPr>
            <a:spLocks noGrp="1"/>
          </p:cNvSpPr>
          <p:nvPr>
            <p:ph idx="1"/>
          </p:nvPr>
        </p:nvSpPr>
        <p:spPr/>
        <p:txBody>
          <a:bodyPr/>
          <a:lstStyle/>
          <a:p>
            <a:r>
              <a:rPr lang="en-GB" dirty="0"/>
              <a:t>Henry </a:t>
            </a:r>
            <a:r>
              <a:rPr lang="en-GB" dirty="0" err="1"/>
              <a:t>Dudeney</a:t>
            </a:r>
            <a:r>
              <a:rPr lang="en-GB" dirty="0"/>
              <a:t> (1917/1970)</a:t>
            </a:r>
          </a:p>
          <a:p>
            <a:pPr lvl="1"/>
            <a:r>
              <a:rPr lang="en-GB" dirty="0"/>
              <a:t>Two trains start at the same time, one from London to Liverpool, the other from Liverpool to London. If they arrive at their destinations 1 hour and 4 hours after passing each other, how much faster is one train running than the other?</a:t>
            </a:r>
          </a:p>
          <a:p>
            <a:endParaRPr lang="en-GB" dirty="0"/>
          </a:p>
          <a:p>
            <a:endParaRPr lang="en-GB" dirty="0"/>
          </a:p>
        </p:txBody>
      </p:sp>
    </p:spTree>
    <p:extLst>
      <p:ext uri="{BB962C8B-B14F-4D97-AF65-F5344CB8AC3E}">
        <p14:creationId xmlns:p14="http://schemas.microsoft.com/office/powerpoint/2010/main" val="693303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4585C-C372-EF44-802C-34B99A9EB56F}"/>
              </a:ext>
            </a:extLst>
          </p:cNvPr>
          <p:cNvSpPr>
            <a:spLocks noGrp="1"/>
          </p:cNvSpPr>
          <p:nvPr>
            <p:ph type="title"/>
          </p:nvPr>
        </p:nvSpPr>
        <p:spPr/>
        <p:txBody>
          <a:bodyPr/>
          <a:lstStyle/>
          <a:p>
            <a:r>
              <a:rPr lang="en-US" altLang="en-US">
                <a:ea typeface="ＭＳ Ｐゴシック" panose="020B0600070205080204" pitchFamily="34" charset="-128"/>
              </a:rPr>
              <a:t>Cistern Filling</a:t>
            </a:r>
          </a:p>
        </p:txBody>
      </p:sp>
      <p:sp>
        <p:nvSpPr>
          <p:cNvPr id="3" name="Content Placeholder 2">
            <a:extLst>
              <a:ext uri="{FF2B5EF4-FFF2-40B4-BE49-F238E27FC236}">
                <a16:creationId xmlns:a16="http://schemas.microsoft.com/office/drawing/2014/main" id="{D6E15E8B-B83C-6147-AD77-FEEAF6C3C1D4}"/>
              </a:ext>
            </a:extLst>
          </p:cNvPr>
          <p:cNvSpPr>
            <a:spLocks noGrp="1"/>
          </p:cNvSpPr>
          <p:nvPr>
            <p:ph idx="1"/>
          </p:nvPr>
        </p:nvSpPr>
        <p:spPr>
          <a:xfrm>
            <a:off x="685800" y="1066800"/>
            <a:ext cx="7727950" cy="1981200"/>
          </a:xfrm>
        </p:spPr>
        <p:txBody>
          <a:bodyPr/>
          <a:lstStyle/>
          <a:p>
            <a:pPr>
              <a:buFont typeface="Monotype Sorts" charset="2"/>
              <a:buChar char="/"/>
              <a:defRPr/>
            </a:pPr>
            <a:r>
              <a:rPr lang="en-GB" dirty="0"/>
              <a:t>A cistern is filled by two spouts, which can fill the cistern in </a:t>
            </a:r>
            <a:r>
              <a:rPr lang="en-GB" i="1" dirty="0"/>
              <a:t>a</a:t>
            </a:r>
            <a:r>
              <a:rPr lang="en-GB" dirty="0"/>
              <a:t> and </a:t>
            </a:r>
            <a:r>
              <a:rPr lang="en-GB" i="1" dirty="0" err="1"/>
              <a:t>b</a:t>
            </a:r>
            <a:r>
              <a:rPr lang="en-GB" dirty="0"/>
              <a:t> hours respectively working alone. How long does it take with both working together?</a:t>
            </a:r>
          </a:p>
        </p:txBody>
      </p:sp>
      <p:grpSp>
        <p:nvGrpSpPr>
          <p:cNvPr id="4" name="Group 20">
            <a:extLst>
              <a:ext uri="{FF2B5EF4-FFF2-40B4-BE49-F238E27FC236}">
                <a16:creationId xmlns:a16="http://schemas.microsoft.com/office/drawing/2014/main" id="{DBDD63B4-5BF3-C549-AA47-832AB5E5BA33}"/>
              </a:ext>
            </a:extLst>
          </p:cNvPr>
          <p:cNvGrpSpPr>
            <a:grpSpLocks/>
          </p:cNvGrpSpPr>
          <p:nvPr/>
        </p:nvGrpSpPr>
        <p:grpSpPr bwMode="auto">
          <a:xfrm>
            <a:off x="5008563" y="3034148"/>
            <a:ext cx="2592387" cy="1754188"/>
            <a:chOff x="2666206" y="3352800"/>
            <a:chExt cx="2591594" cy="1754188"/>
          </a:xfrm>
        </p:grpSpPr>
        <p:cxnSp>
          <p:nvCxnSpPr>
            <p:cNvPr id="46093" name="Straight Connector 4">
              <a:extLst>
                <a:ext uri="{FF2B5EF4-FFF2-40B4-BE49-F238E27FC236}">
                  <a16:creationId xmlns:a16="http://schemas.microsoft.com/office/drawing/2014/main" id="{DFC729B3-614A-8949-AE05-0C3B55CB5749}"/>
                </a:ext>
              </a:extLst>
            </p:cNvPr>
            <p:cNvCxnSpPr>
              <a:cxnSpLocks noChangeShapeType="1"/>
            </p:cNvCxnSpPr>
            <p:nvPr/>
          </p:nvCxnSpPr>
          <p:spPr bwMode="auto">
            <a:xfrm>
              <a:off x="2667000" y="5105400"/>
              <a:ext cx="2590800" cy="15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cxnSp>
        <p:cxnSp>
          <p:nvCxnSpPr>
            <p:cNvPr id="46094" name="Straight Connector 6">
              <a:extLst>
                <a:ext uri="{FF2B5EF4-FFF2-40B4-BE49-F238E27FC236}">
                  <a16:creationId xmlns:a16="http://schemas.microsoft.com/office/drawing/2014/main" id="{5913D49D-91D0-2F4C-A768-A03CFBD3CE07}"/>
                </a:ext>
              </a:extLst>
            </p:cNvPr>
            <p:cNvCxnSpPr>
              <a:cxnSpLocks noChangeShapeType="1"/>
            </p:cNvCxnSpPr>
            <p:nvPr/>
          </p:nvCxnSpPr>
          <p:spPr bwMode="auto">
            <a:xfrm>
              <a:off x="2667000" y="3352800"/>
              <a:ext cx="2590800" cy="15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cxnSp>
        <p:cxnSp>
          <p:nvCxnSpPr>
            <p:cNvPr id="46095" name="Straight Connector 7">
              <a:extLst>
                <a:ext uri="{FF2B5EF4-FFF2-40B4-BE49-F238E27FC236}">
                  <a16:creationId xmlns:a16="http://schemas.microsoft.com/office/drawing/2014/main" id="{D6A235C4-C5DC-7E4B-8093-067C4EB719C0}"/>
                </a:ext>
              </a:extLst>
            </p:cNvPr>
            <p:cNvCxnSpPr>
              <a:cxnSpLocks noChangeShapeType="1"/>
            </p:cNvCxnSpPr>
            <p:nvPr/>
          </p:nvCxnSpPr>
          <p:spPr bwMode="auto">
            <a:xfrm rot="5400000" flipH="1" flipV="1">
              <a:off x="1790700" y="4229100"/>
              <a:ext cx="1752600" cy="15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cxnSp>
      </p:grpSp>
      <p:cxnSp>
        <p:nvCxnSpPr>
          <p:cNvPr id="10" name="Straight Connector 9">
            <a:extLst>
              <a:ext uri="{FF2B5EF4-FFF2-40B4-BE49-F238E27FC236}">
                <a16:creationId xmlns:a16="http://schemas.microsoft.com/office/drawing/2014/main" id="{B54B5E9F-7A7C-3445-926B-5564EBD25F02}"/>
              </a:ext>
            </a:extLst>
          </p:cNvPr>
          <p:cNvCxnSpPr>
            <a:cxnSpLocks noChangeShapeType="1"/>
          </p:cNvCxnSpPr>
          <p:nvPr/>
        </p:nvCxnSpPr>
        <p:spPr bwMode="auto">
          <a:xfrm rot="5400000" flipH="1" flipV="1">
            <a:off x="4667250" y="3377048"/>
            <a:ext cx="1752600" cy="10668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cxnSp>
      <p:cxnSp>
        <p:nvCxnSpPr>
          <p:cNvPr id="13" name="Straight Connector 12">
            <a:extLst>
              <a:ext uri="{FF2B5EF4-FFF2-40B4-BE49-F238E27FC236}">
                <a16:creationId xmlns:a16="http://schemas.microsoft.com/office/drawing/2014/main" id="{98A40764-186D-E746-B7FE-83B69858B794}"/>
              </a:ext>
            </a:extLst>
          </p:cNvPr>
          <p:cNvCxnSpPr>
            <a:cxnSpLocks noChangeShapeType="1"/>
          </p:cNvCxnSpPr>
          <p:nvPr/>
        </p:nvCxnSpPr>
        <p:spPr bwMode="auto">
          <a:xfrm rot="10800000">
            <a:off x="5010150" y="3034148"/>
            <a:ext cx="2590800" cy="17526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cxnSp>
      <p:cxnSp>
        <p:nvCxnSpPr>
          <p:cNvPr id="16" name="Straight Connector 15">
            <a:extLst>
              <a:ext uri="{FF2B5EF4-FFF2-40B4-BE49-F238E27FC236}">
                <a16:creationId xmlns:a16="http://schemas.microsoft.com/office/drawing/2014/main" id="{188C5CA7-0509-CA40-9C65-3D11705426B1}"/>
              </a:ext>
            </a:extLst>
          </p:cNvPr>
          <p:cNvCxnSpPr>
            <a:cxnSpLocks noChangeShapeType="1"/>
          </p:cNvCxnSpPr>
          <p:nvPr/>
        </p:nvCxnSpPr>
        <p:spPr bwMode="auto">
          <a:xfrm rot="10800000">
            <a:off x="5010150" y="3556436"/>
            <a:ext cx="736600" cy="15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cxnSp>
      <p:sp>
        <p:nvSpPr>
          <p:cNvPr id="23" name="TextBox 22">
            <a:extLst>
              <a:ext uri="{FF2B5EF4-FFF2-40B4-BE49-F238E27FC236}">
                <a16:creationId xmlns:a16="http://schemas.microsoft.com/office/drawing/2014/main" id="{DEAF6EAC-5BB3-2945-A012-33974E7DED67}"/>
              </a:ext>
            </a:extLst>
          </p:cNvPr>
          <p:cNvSpPr txBox="1">
            <a:spLocks noChangeArrowheads="1"/>
          </p:cNvSpPr>
          <p:nvPr/>
        </p:nvSpPr>
        <p:spPr bwMode="auto">
          <a:xfrm rot="10800000" flipV="1">
            <a:off x="5273214" y="4886010"/>
            <a:ext cx="68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Chalkboard" panose="03050602040202020205" pitchFamily="66" charset="77"/>
                <a:ea typeface="ＭＳ Ｐゴシック" panose="020B0600070205080204" pitchFamily="34" charset="-128"/>
              </a:defRPr>
            </a:lvl1pPr>
            <a:lvl2pPr marL="37931725" indent="-37474525">
              <a:defRPr sz="2800" b="1">
                <a:solidFill>
                  <a:schemeClr val="tx1"/>
                </a:solidFill>
                <a:latin typeface="Chalkboard" panose="03050602040202020205" pitchFamily="66" charset="77"/>
                <a:ea typeface="ＭＳ Ｐゴシック" panose="020B0600070205080204" pitchFamily="34" charset="-128"/>
              </a:defRPr>
            </a:lvl2pPr>
            <a:lvl3pPr>
              <a:defRPr sz="2800" b="1">
                <a:solidFill>
                  <a:schemeClr val="tx1"/>
                </a:solidFill>
                <a:latin typeface="Chalkboard" panose="03050602040202020205" pitchFamily="66" charset="77"/>
                <a:ea typeface="ＭＳ Ｐゴシック" panose="020B0600070205080204" pitchFamily="34" charset="-128"/>
              </a:defRPr>
            </a:lvl3pPr>
            <a:lvl4pPr>
              <a:defRPr sz="2800" b="1">
                <a:solidFill>
                  <a:schemeClr val="tx1"/>
                </a:solidFill>
                <a:latin typeface="Chalkboard" panose="03050602040202020205" pitchFamily="66" charset="77"/>
                <a:ea typeface="ＭＳ Ｐゴシック" panose="020B0600070205080204" pitchFamily="34" charset="-128"/>
              </a:defRPr>
            </a:lvl4pPr>
            <a:lvl5pPr>
              <a:defRPr sz="2800" b="1">
                <a:solidFill>
                  <a:schemeClr val="tx1"/>
                </a:solidFill>
                <a:latin typeface="Chalkboard" panose="03050602040202020205" pitchFamily="66" charset="77"/>
                <a:ea typeface="ＭＳ Ｐゴシック" panose="020B0600070205080204" pitchFamily="34" charset="-128"/>
              </a:defRPr>
            </a:lvl5pPr>
            <a:lvl6pPr marL="4572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6pPr>
            <a:lvl7pPr marL="9144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7pPr>
            <a:lvl8pPr marL="1371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8pPr>
            <a:lvl9pPr marL="18288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9pPr>
          </a:lstStyle>
          <a:p>
            <a:r>
              <a:rPr lang="en-US" altLang="en-US" sz="1800" b="0" dirty="0"/>
              <a:t>time</a:t>
            </a:r>
          </a:p>
        </p:txBody>
      </p:sp>
      <p:grpSp>
        <p:nvGrpSpPr>
          <p:cNvPr id="5" name="Group 24">
            <a:extLst>
              <a:ext uri="{FF2B5EF4-FFF2-40B4-BE49-F238E27FC236}">
                <a16:creationId xmlns:a16="http://schemas.microsoft.com/office/drawing/2014/main" id="{FF385E55-D15B-5F43-8B68-C871CFEBF9AE}"/>
              </a:ext>
            </a:extLst>
          </p:cNvPr>
          <p:cNvGrpSpPr>
            <a:grpSpLocks/>
          </p:cNvGrpSpPr>
          <p:nvPr/>
        </p:nvGrpSpPr>
        <p:grpSpPr bwMode="auto">
          <a:xfrm>
            <a:off x="5097523" y="2576948"/>
            <a:ext cx="1791227" cy="2671465"/>
            <a:chOff x="2754494" y="2895600"/>
            <a:chExt cx="1790244" cy="2670825"/>
          </a:xfrm>
        </p:grpSpPr>
        <p:sp>
          <p:nvSpPr>
            <p:cNvPr id="46091" name="TextBox 21">
              <a:extLst>
                <a:ext uri="{FF2B5EF4-FFF2-40B4-BE49-F238E27FC236}">
                  <a16:creationId xmlns:a16="http://schemas.microsoft.com/office/drawing/2014/main" id="{3A231FE7-639A-854C-8792-E27F16D6BA21}"/>
                </a:ext>
              </a:extLst>
            </p:cNvPr>
            <p:cNvSpPr txBox="1">
              <a:spLocks noChangeArrowheads="1"/>
            </p:cNvSpPr>
            <p:nvPr/>
          </p:nvSpPr>
          <p:spPr bwMode="auto">
            <a:xfrm>
              <a:off x="2971800" y="2895600"/>
              <a:ext cx="349584" cy="461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Chalkboard" panose="03050602040202020205" pitchFamily="66" charset="77"/>
                  <a:ea typeface="ＭＳ Ｐゴシック" panose="020B0600070205080204" pitchFamily="34" charset="-128"/>
                </a:defRPr>
              </a:lvl1pPr>
              <a:lvl2pPr marL="37931725" indent="-37474525">
                <a:defRPr sz="2800" b="1">
                  <a:solidFill>
                    <a:schemeClr val="tx1"/>
                  </a:solidFill>
                  <a:latin typeface="Chalkboard" panose="03050602040202020205" pitchFamily="66" charset="77"/>
                  <a:ea typeface="ＭＳ Ｐゴシック" panose="020B0600070205080204" pitchFamily="34" charset="-128"/>
                </a:defRPr>
              </a:lvl2pPr>
              <a:lvl3pPr>
                <a:defRPr sz="2800" b="1">
                  <a:solidFill>
                    <a:schemeClr val="tx1"/>
                  </a:solidFill>
                  <a:latin typeface="Chalkboard" panose="03050602040202020205" pitchFamily="66" charset="77"/>
                  <a:ea typeface="ＭＳ Ｐゴシック" panose="020B0600070205080204" pitchFamily="34" charset="-128"/>
                </a:defRPr>
              </a:lvl3pPr>
              <a:lvl4pPr>
                <a:defRPr sz="2800" b="1">
                  <a:solidFill>
                    <a:schemeClr val="tx1"/>
                  </a:solidFill>
                  <a:latin typeface="Chalkboard" panose="03050602040202020205" pitchFamily="66" charset="77"/>
                  <a:ea typeface="ＭＳ Ｐゴシック" panose="020B0600070205080204" pitchFamily="34" charset="-128"/>
                </a:defRPr>
              </a:lvl4pPr>
              <a:lvl5pPr>
                <a:defRPr sz="2800" b="1">
                  <a:solidFill>
                    <a:schemeClr val="tx1"/>
                  </a:solidFill>
                  <a:latin typeface="Chalkboard" panose="03050602040202020205" pitchFamily="66" charset="77"/>
                  <a:ea typeface="ＭＳ Ｐゴシック" panose="020B0600070205080204" pitchFamily="34" charset="-128"/>
                </a:defRPr>
              </a:lvl5pPr>
              <a:lvl6pPr marL="4572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6pPr>
              <a:lvl7pPr marL="9144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7pPr>
              <a:lvl8pPr marL="1371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8pPr>
              <a:lvl9pPr marL="18288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9pPr>
            </a:lstStyle>
            <a:p>
              <a:r>
                <a:rPr lang="en-US" altLang="en-US" sz="2400" b="0" dirty="0"/>
                <a:t>a</a:t>
              </a:r>
            </a:p>
          </p:txBody>
        </p:sp>
        <p:sp>
          <p:nvSpPr>
            <p:cNvPr id="46092" name="TextBox 23">
              <a:extLst>
                <a:ext uri="{FF2B5EF4-FFF2-40B4-BE49-F238E27FC236}">
                  <a16:creationId xmlns:a16="http://schemas.microsoft.com/office/drawing/2014/main" id="{321A9597-E8A3-E04A-802D-7852182B604A}"/>
                </a:ext>
              </a:extLst>
            </p:cNvPr>
            <p:cNvSpPr txBox="1">
              <a:spLocks noChangeArrowheads="1"/>
            </p:cNvSpPr>
            <p:nvPr/>
          </p:nvSpPr>
          <p:spPr bwMode="auto">
            <a:xfrm>
              <a:off x="4188746" y="5104871"/>
              <a:ext cx="355992" cy="461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Chalkboard" panose="03050602040202020205" pitchFamily="66" charset="77"/>
                  <a:ea typeface="ＭＳ Ｐゴシック" panose="020B0600070205080204" pitchFamily="34" charset="-128"/>
                </a:defRPr>
              </a:lvl1pPr>
              <a:lvl2pPr marL="37931725" indent="-37474525">
                <a:defRPr sz="2800" b="1">
                  <a:solidFill>
                    <a:schemeClr val="tx1"/>
                  </a:solidFill>
                  <a:latin typeface="Chalkboard" panose="03050602040202020205" pitchFamily="66" charset="77"/>
                  <a:ea typeface="ＭＳ Ｐゴシック" panose="020B0600070205080204" pitchFamily="34" charset="-128"/>
                </a:defRPr>
              </a:lvl2pPr>
              <a:lvl3pPr>
                <a:defRPr sz="2800" b="1">
                  <a:solidFill>
                    <a:schemeClr val="tx1"/>
                  </a:solidFill>
                  <a:latin typeface="Chalkboard" panose="03050602040202020205" pitchFamily="66" charset="77"/>
                  <a:ea typeface="ＭＳ Ｐゴシック" panose="020B0600070205080204" pitchFamily="34" charset="-128"/>
                </a:defRPr>
              </a:lvl3pPr>
              <a:lvl4pPr>
                <a:defRPr sz="2800" b="1">
                  <a:solidFill>
                    <a:schemeClr val="tx1"/>
                  </a:solidFill>
                  <a:latin typeface="Chalkboard" panose="03050602040202020205" pitchFamily="66" charset="77"/>
                  <a:ea typeface="ＭＳ Ｐゴシック" panose="020B0600070205080204" pitchFamily="34" charset="-128"/>
                </a:defRPr>
              </a:lvl4pPr>
              <a:lvl5pPr>
                <a:defRPr sz="2800" b="1">
                  <a:solidFill>
                    <a:schemeClr val="tx1"/>
                  </a:solidFill>
                  <a:latin typeface="Chalkboard" panose="03050602040202020205" pitchFamily="66" charset="77"/>
                  <a:ea typeface="ＭＳ Ｐゴシック" panose="020B0600070205080204" pitchFamily="34" charset="-128"/>
                </a:defRPr>
              </a:lvl5pPr>
              <a:lvl6pPr marL="4572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6pPr>
              <a:lvl7pPr marL="9144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7pPr>
              <a:lvl8pPr marL="1371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8pPr>
              <a:lvl9pPr marL="18288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9pPr>
            </a:lstStyle>
            <a:p>
              <a:r>
                <a:rPr lang="en-US" altLang="en-US" sz="2400" b="0" dirty="0"/>
                <a:t>b</a:t>
              </a:r>
            </a:p>
          </p:txBody>
        </p:sp>
        <p:sp>
          <p:nvSpPr>
            <p:cNvPr id="69" name="TextBox 21">
              <a:extLst>
                <a:ext uri="{FF2B5EF4-FFF2-40B4-BE49-F238E27FC236}">
                  <a16:creationId xmlns:a16="http://schemas.microsoft.com/office/drawing/2014/main" id="{DE4C665F-80A6-2A45-A319-0F1282FA0CC0}"/>
                </a:ext>
              </a:extLst>
            </p:cNvPr>
            <p:cNvSpPr txBox="1">
              <a:spLocks noChangeArrowheads="1"/>
            </p:cNvSpPr>
            <p:nvPr/>
          </p:nvSpPr>
          <p:spPr bwMode="auto">
            <a:xfrm>
              <a:off x="2754494" y="3811369"/>
              <a:ext cx="351185" cy="461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Chalkboard" panose="03050602040202020205" pitchFamily="66" charset="77"/>
                  <a:ea typeface="ＭＳ Ｐゴシック" panose="020B0600070205080204" pitchFamily="34" charset="-128"/>
                </a:defRPr>
              </a:lvl1pPr>
              <a:lvl2pPr marL="37931725" indent="-37474525">
                <a:defRPr sz="2800" b="1">
                  <a:solidFill>
                    <a:schemeClr val="tx1"/>
                  </a:solidFill>
                  <a:latin typeface="Chalkboard" panose="03050602040202020205" pitchFamily="66" charset="77"/>
                  <a:ea typeface="ＭＳ Ｐゴシック" panose="020B0600070205080204" pitchFamily="34" charset="-128"/>
                </a:defRPr>
              </a:lvl2pPr>
              <a:lvl3pPr>
                <a:defRPr sz="2800" b="1">
                  <a:solidFill>
                    <a:schemeClr val="tx1"/>
                  </a:solidFill>
                  <a:latin typeface="Chalkboard" panose="03050602040202020205" pitchFamily="66" charset="77"/>
                  <a:ea typeface="ＭＳ Ｐゴシック" panose="020B0600070205080204" pitchFamily="34" charset="-128"/>
                </a:defRPr>
              </a:lvl3pPr>
              <a:lvl4pPr>
                <a:defRPr sz="2800" b="1">
                  <a:solidFill>
                    <a:schemeClr val="tx1"/>
                  </a:solidFill>
                  <a:latin typeface="Chalkboard" panose="03050602040202020205" pitchFamily="66" charset="77"/>
                  <a:ea typeface="ＭＳ Ｐゴシック" panose="020B0600070205080204" pitchFamily="34" charset="-128"/>
                </a:defRPr>
              </a:lvl4pPr>
              <a:lvl5pPr>
                <a:defRPr sz="2800" b="1">
                  <a:solidFill>
                    <a:schemeClr val="tx1"/>
                  </a:solidFill>
                  <a:latin typeface="Chalkboard" panose="03050602040202020205" pitchFamily="66" charset="77"/>
                  <a:ea typeface="ＭＳ Ｐゴシック" panose="020B0600070205080204" pitchFamily="34" charset="-128"/>
                </a:defRPr>
              </a:lvl5pPr>
              <a:lvl6pPr marL="4572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6pPr>
              <a:lvl7pPr marL="9144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7pPr>
              <a:lvl8pPr marL="1371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8pPr>
              <a:lvl9pPr marL="18288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9pPr>
            </a:lstStyle>
            <a:p>
              <a:r>
                <a:rPr lang="en-US" altLang="en-US" sz="2400" b="0" i="1" dirty="0"/>
                <a:t>h</a:t>
              </a:r>
            </a:p>
          </p:txBody>
        </p:sp>
      </p:grpSp>
      <p:sp>
        <p:nvSpPr>
          <p:cNvPr id="26" name="Rounded Rectangle 25">
            <a:extLst>
              <a:ext uri="{FF2B5EF4-FFF2-40B4-BE49-F238E27FC236}">
                <a16:creationId xmlns:a16="http://schemas.microsoft.com/office/drawing/2014/main" id="{C04C4A1E-3DC7-BB46-82D0-C2D24548C389}"/>
              </a:ext>
            </a:extLst>
          </p:cNvPr>
          <p:cNvSpPr>
            <a:spLocks noChangeAspect="1"/>
          </p:cNvSpPr>
          <p:nvPr/>
        </p:nvSpPr>
        <p:spPr bwMode="auto">
          <a:xfrm>
            <a:off x="5700713" y="5591175"/>
            <a:ext cx="3048000" cy="990600"/>
          </a:xfrm>
          <a:prstGeom prst="roundRect">
            <a:avLst>
              <a:gd name="adj" fmla="val 16667"/>
            </a:avLst>
          </a:prstGeom>
          <a:solidFill>
            <a:srgbClr val="AB7942"/>
          </a:solidFill>
          <a:ln w="9525">
            <a:solidFill>
              <a:schemeClr val="tx1"/>
            </a:solidFill>
            <a:round/>
            <a:headEnd/>
            <a:tailEnd/>
          </a:ln>
        </p:spPr>
        <p:txBody>
          <a:bodyPr/>
          <a:lstStyle>
            <a:lvl1pPr>
              <a:defRPr sz="2800" b="1">
                <a:solidFill>
                  <a:schemeClr val="tx1"/>
                </a:solidFill>
                <a:latin typeface="Chalkboard" panose="03050602040202020205" pitchFamily="66" charset="77"/>
                <a:ea typeface="ＭＳ Ｐゴシック" panose="020B0600070205080204" pitchFamily="34" charset="-128"/>
              </a:defRPr>
            </a:lvl1pPr>
            <a:lvl2pPr marL="37931725" indent="-37474525">
              <a:defRPr sz="2800" b="1">
                <a:solidFill>
                  <a:schemeClr val="tx1"/>
                </a:solidFill>
                <a:latin typeface="Chalkboard" panose="03050602040202020205" pitchFamily="66" charset="77"/>
                <a:ea typeface="ＭＳ Ｐゴシック" panose="020B0600070205080204" pitchFamily="34" charset="-128"/>
              </a:defRPr>
            </a:lvl2pPr>
            <a:lvl3pPr>
              <a:defRPr sz="2800" b="1">
                <a:solidFill>
                  <a:schemeClr val="tx1"/>
                </a:solidFill>
                <a:latin typeface="Chalkboard" panose="03050602040202020205" pitchFamily="66" charset="77"/>
                <a:ea typeface="ＭＳ Ｐゴシック" panose="020B0600070205080204" pitchFamily="34" charset="-128"/>
              </a:defRPr>
            </a:lvl3pPr>
            <a:lvl4pPr>
              <a:defRPr sz="2800" b="1">
                <a:solidFill>
                  <a:schemeClr val="tx1"/>
                </a:solidFill>
                <a:latin typeface="Chalkboard" panose="03050602040202020205" pitchFamily="66" charset="77"/>
                <a:ea typeface="ＭＳ Ｐゴシック" panose="020B0600070205080204" pitchFamily="34" charset="-128"/>
              </a:defRPr>
            </a:lvl4pPr>
            <a:lvl5pPr>
              <a:defRPr sz="2800" b="1">
                <a:solidFill>
                  <a:schemeClr val="tx1"/>
                </a:solidFill>
                <a:latin typeface="Chalkboard" panose="03050602040202020205" pitchFamily="66" charset="77"/>
                <a:ea typeface="ＭＳ Ｐゴシック" panose="020B0600070205080204" pitchFamily="34" charset="-128"/>
              </a:defRPr>
            </a:lvl5pPr>
            <a:lvl6pPr marL="4572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6pPr>
            <a:lvl7pPr marL="9144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7pPr>
            <a:lvl8pPr marL="1371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8pPr>
            <a:lvl9pPr marL="18288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9pPr>
          </a:lstStyle>
          <a:p>
            <a:pPr algn="ctr"/>
            <a:r>
              <a:rPr lang="en-US" altLang="en-US" sz="2400" b="0" dirty="0">
                <a:solidFill>
                  <a:srgbClr val="FFFF00"/>
                </a:solidFill>
              </a:rPr>
              <a:t>Dimensions of possible variation?</a:t>
            </a:r>
          </a:p>
        </p:txBody>
      </p:sp>
      <p:grpSp>
        <p:nvGrpSpPr>
          <p:cNvPr id="17" name="Group 20">
            <a:extLst>
              <a:ext uri="{FF2B5EF4-FFF2-40B4-BE49-F238E27FC236}">
                <a16:creationId xmlns:a16="http://schemas.microsoft.com/office/drawing/2014/main" id="{E7EA63CA-62CC-DE46-B04F-F69AA97E1075}"/>
              </a:ext>
            </a:extLst>
          </p:cNvPr>
          <p:cNvGrpSpPr>
            <a:grpSpLocks/>
          </p:cNvGrpSpPr>
          <p:nvPr/>
        </p:nvGrpSpPr>
        <p:grpSpPr bwMode="auto">
          <a:xfrm>
            <a:off x="1272714" y="3034148"/>
            <a:ext cx="2592387" cy="1754188"/>
            <a:chOff x="2666206" y="3352800"/>
            <a:chExt cx="2591594" cy="1754188"/>
          </a:xfrm>
        </p:grpSpPr>
        <p:cxnSp>
          <p:nvCxnSpPr>
            <p:cNvPr id="18" name="Straight Connector 4">
              <a:extLst>
                <a:ext uri="{FF2B5EF4-FFF2-40B4-BE49-F238E27FC236}">
                  <a16:creationId xmlns:a16="http://schemas.microsoft.com/office/drawing/2014/main" id="{36B5EBA2-5BB2-0E42-8B8C-1742E5C2E30C}"/>
                </a:ext>
              </a:extLst>
            </p:cNvPr>
            <p:cNvCxnSpPr>
              <a:cxnSpLocks noChangeShapeType="1"/>
            </p:cNvCxnSpPr>
            <p:nvPr/>
          </p:nvCxnSpPr>
          <p:spPr bwMode="auto">
            <a:xfrm>
              <a:off x="2667000" y="5105400"/>
              <a:ext cx="2590800" cy="15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cxnSp>
        <p:cxnSp>
          <p:nvCxnSpPr>
            <p:cNvPr id="19" name="Straight Connector 6">
              <a:extLst>
                <a:ext uri="{FF2B5EF4-FFF2-40B4-BE49-F238E27FC236}">
                  <a16:creationId xmlns:a16="http://schemas.microsoft.com/office/drawing/2014/main" id="{A00E047D-6736-414B-9861-1CD5DF604FB6}"/>
                </a:ext>
              </a:extLst>
            </p:cNvPr>
            <p:cNvCxnSpPr>
              <a:cxnSpLocks noChangeShapeType="1"/>
            </p:cNvCxnSpPr>
            <p:nvPr/>
          </p:nvCxnSpPr>
          <p:spPr bwMode="auto">
            <a:xfrm>
              <a:off x="2667000" y="3352800"/>
              <a:ext cx="2590800" cy="15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cxnSp>
        <p:cxnSp>
          <p:nvCxnSpPr>
            <p:cNvPr id="20" name="Straight Connector 7">
              <a:extLst>
                <a:ext uri="{FF2B5EF4-FFF2-40B4-BE49-F238E27FC236}">
                  <a16:creationId xmlns:a16="http://schemas.microsoft.com/office/drawing/2014/main" id="{EFE7E11E-B5B2-EC45-BC60-CDDBCE3FD11E}"/>
                </a:ext>
              </a:extLst>
            </p:cNvPr>
            <p:cNvCxnSpPr>
              <a:cxnSpLocks noChangeShapeType="1"/>
            </p:cNvCxnSpPr>
            <p:nvPr/>
          </p:nvCxnSpPr>
          <p:spPr bwMode="auto">
            <a:xfrm rot="5400000" flipH="1" flipV="1">
              <a:off x="1790700" y="4229100"/>
              <a:ext cx="1752600" cy="15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cxnSp>
      </p:grpSp>
      <p:cxnSp>
        <p:nvCxnSpPr>
          <p:cNvPr id="21" name="Straight Connector 20">
            <a:extLst>
              <a:ext uri="{FF2B5EF4-FFF2-40B4-BE49-F238E27FC236}">
                <a16:creationId xmlns:a16="http://schemas.microsoft.com/office/drawing/2014/main" id="{1875E74F-344D-074C-9DCB-F7A9CB45B128}"/>
              </a:ext>
            </a:extLst>
          </p:cNvPr>
          <p:cNvCxnSpPr>
            <a:cxnSpLocks noChangeShapeType="1"/>
          </p:cNvCxnSpPr>
          <p:nvPr/>
        </p:nvCxnSpPr>
        <p:spPr bwMode="auto">
          <a:xfrm rot="5400000" flipH="1" flipV="1">
            <a:off x="931401" y="3377048"/>
            <a:ext cx="1752600" cy="10668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cxnSp>
      <p:cxnSp>
        <p:nvCxnSpPr>
          <p:cNvPr id="24" name="Straight Connector 23">
            <a:extLst>
              <a:ext uri="{FF2B5EF4-FFF2-40B4-BE49-F238E27FC236}">
                <a16:creationId xmlns:a16="http://schemas.microsoft.com/office/drawing/2014/main" id="{D59D76F8-BA36-B443-BDA5-8D5652372A58}"/>
              </a:ext>
            </a:extLst>
          </p:cNvPr>
          <p:cNvCxnSpPr>
            <a:cxnSpLocks noChangeShapeType="1"/>
          </p:cNvCxnSpPr>
          <p:nvPr/>
        </p:nvCxnSpPr>
        <p:spPr bwMode="auto">
          <a:xfrm>
            <a:off x="1771765" y="4456151"/>
            <a:ext cx="0" cy="321542"/>
          </a:xfrm>
          <a:prstGeom prst="line">
            <a:avLst/>
          </a:prstGeom>
          <a:noFill/>
          <a:ln w="25400">
            <a:solidFill>
              <a:schemeClr val="tx1"/>
            </a:solidFill>
            <a:prstDash val="sysDash"/>
            <a:round/>
            <a:headEnd/>
            <a:tailEnd/>
          </a:ln>
          <a:extLst>
            <a:ext uri="{909E8E84-426E-40DD-AFC4-6F175D3DCCD1}">
              <a14:hiddenFill xmlns:a14="http://schemas.microsoft.com/office/drawing/2010/main">
                <a:noFill/>
              </a14:hiddenFill>
            </a:ext>
          </a:extLst>
        </p:spPr>
      </p:cxnSp>
      <p:sp>
        <p:nvSpPr>
          <p:cNvPr id="25" name="TextBox 24">
            <a:extLst>
              <a:ext uri="{FF2B5EF4-FFF2-40B4-BE49-F238E27FC236}">
                <a16:creationId xmlns:a16="http://schemas.microsoft.com/office/drawing/2014/main" id="{838A99CB-F3FA-BD43-9844-29AD00861939}"/>
              </a:ext>
            </a:extLst>
          </p:cNvPr>
          <p:cNvSpPr txBox="1">
            <a:spLocks noChangeArrowheads="1"/>
          </p:cNvSpPr>
          <p:nvPr/>
        </p:nvSpPr>
        <p:spPr bwMode="auto">
          <a:xfrm rot="10800000" flipV="1">
            <a:off x="1675373" y="4935188"/>
            <a:ext cx="68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Chalkboard" panose="03050602040202020205" pitchFamily="66" charset="77"/>
                <a:ea typeface="ＭＳ Ｐゴシック" panose="020B0600070205080204" pitchFamily="34" charset="-128"/>
              </a:defRPr>
            </a:lvl1pPr>
            <a:lvl2pPr marL="37931725" indent="-37474525">
              <a:defRPr sz="2800" b="1">
                <a:solidFill>
                  <a:schemeClr val="tx1"/>
                </a:solidFill>
                <a:latin typeface="Chalkboard" panose="03050602040202020205" pitchFamily="66" charset="77"/>
                <a:ea typeface="ＭＳ Ｐゴシック" panose="020B0600070205080204" pitchFamily="34" charset="-128"/>
              </a:defRPr>
            </a:lvl2pPr>
            <a:lvl3pPr>
              <a:defRPr sz="2800" b="1">
                <a:solidFill>
                  <a:schemeClr val="tx1"/>
                </a:solidFill>
                <a:latin typeface="Chalkboard" panose="03050602040202020205" pitchFamily="66" charset="77"/>
                <a:ea typeface="ＭＳ Ｐゴシック" panose="020B0600070205080204" pitchFamily="34" charset="-128"/>
              </a:defRPr>
            </a:lvl3pPr>
            <a:lvl4pPr>
              <a:defRPr sz="2800" b="1">
                <a:solidFill>
                  <a:schemeClr val="tx1"/>
                </a:solidFill>
                <a:latin typeface="Chalkboard" panose="03050602040202020205" pitchFamily="66" charset="77"/>
                <a:ea typeface="ＭＳ Ｐゴシック" panose="020B0600070205080204" pitchFamily="34" charset="-128"/>
              </a:defRPr>
            </a:lvl4pPr>
            <a:lvl5pPr>
              <a:defRPr sz="2800" b="1">
                <a:solidFill>
                  <a:schemeClr val="tx1"/>
                </a:solidFill>
                <a:latin typeface="Chalkboard" panose="03050602040202020205" pitchFamily="66" charset="77"/>
                <a:ea typeface="ＭＳ Ｐゴシック" panose="020B0600070205080204" pitchFamily="34" charset="-128"/>
              </a:defRPr>
            </a:lvl5pPr>
            <a:lvl6pPr marL="4572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6pPr>
            <a:lvl7pPr marL="9144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7pPr>
            <a:lvl8pPr marL="1371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8pPr>
            <a:lvl9pPr marL="18288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9pPr>
          </a:lstStyle>
          <a:p>
            <a:r>
              <a:rPr lang="en-US" altLang="en-US" sz="1800" b="0" dirty="0"/>
              <a:t>time</a:t>
            </a:r>
          </a:p>
        </p:txBody>
      </p:sp>
      <p:grpSp>
        <p:nvGrpSpPr>
          <p:cNvPr id="27" name="Group 24">
            <a:extLst>
              <a:ext uri="{FF2B5EF4-FFF2-40B4-BE49-F238E27FC236}">
                <a16:creationId xmlns:a16="http://schemas.microsoft.com/office/drawing/2014/main" id="{E72B0CE0-319B-1D43-A5FC-A516C09F77A2}"/>
              </a:ext>
            </a:extLst>
          </p:cNvPr>
          <p:cNvGrpSpPr>
            <a:grpSpLocks/>
          </p:cNvGrpSpPr>
          <p:nvPr/>
        </p:nvGrpSpPr>
        <p:grpSpPr bwMode="auto">
          <a:xfrm>
            <a:off x="1634143" y="2551411"/>
            <a:ext cx="1623470" cy="2644290"/>
            <a:chOff x="3026812" y="2870069"/>
            <a:chExt cx="1622578" cy="2643657"/>
          </a:xfrm>
        </p:grpSpPr>
        <p:sp>
          <p:nvSpPr>
            <p:cNvPr id="28" name="TextBox 21">
              <a:extLst>
                <a:ext uri="{FF2B5EF4-FFF2-40B4-BE49-F238E27FC236}">
                  <a16:creationId xmlns:a16="http://schemas.microsoft.com/office/drawing/2014/main" id="{DDBF356F-2F26-B14E-B86F-65B19F15530A}"/>
                </a:ext>
              </a:extLst>
            </p:cNvPr>
            <p:cNvSpPr txBox="1">
              <a:spLocks noChangeArrowheads="1"/>
            </p:cNvSpPr>
            <p:nvPr/>
          </p:nvSpPr>
          <p:spPr bwMode="auto">
            <a:xfrm>
              <a:off x="3026812" y="2870069"/>
              <a:ext cx="349584" cy="461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Chalkboard" panose="03050602040202020205" pitchFamily="66" charset="77"/>
                  <a:ea typeface="ＭＳ Ｐゴシック" panose="020B0600070205080204" pitchFamily="34" charset="-128"/>
                </a:defRPr>
              </a:lvl1pPr>
              <a:lvl2pPr marL="37931725" indent="-37474525">
                <a:defRPr sz="2800" b="1">
                  <a:solidFill>
                    <a:schemeClr val="tx1"/>
                  </a:solidFill>
                  <a:latin typeface="Chalkboard" panose="03050602040202020205" pitchFamily="66" charset="77"/>
                  <a:ea typeface="ＭＳ Ｐゴシック" panose="020B0600070205080204" pitchFamily="34" charset="-128"/>
                </a:defRPr>
              </a:lvl2pPr>
              <a:lvl3pPr>
                <a:defRPr sz="2800" b="1">
                  <a:solidFill>
                    <a:schemeClr val="tx1"/>
                  </a:solidFill>
                  <a:latin typeface="Chalkboard" panose="03050602040202020205" pitchFamily="66" charset="77"/>
                  <a:ea typeface="ＭＳ Ｐゴシック" panose="020B0600070205080204" pitchFamily="34" charset="-128"/>
                </a:defRPr>
              </a:lvl3pPr>
              <a:lvl4pPr>
                <a:defRPr sz="2800" b="1">
                  <a:solidFill>
                    <a:schemeClr val="tx1"/>
                  </a:solidFill>
                  <a:latin typeface="Chalkboard" panose="03050602040202020205" pitchFamily="66" charset="77"/>
                  <a:ea typeface="ＭＳ Ｐゴシック" panose="020B0600070205080204" pitchFamily="34" charset="-128"/>
                </a:defRPr>
              </a:lvl4pPr>
              <a:lvl5pPr>
                <a:defRPr sz="2800" b="1">
                  <a:solidFill>
                    <a:schemeClr val="tx1"/>
                  </a:solidFill>
                  <a:latin typeface="Chalkboard" panose="03050602040202020205" pitchFamily="66" charset="77"/>
                  <a:ea typeface="ＭＳ Ｐゴシック" panose="020B0600070205080204" pitchFamily="34" charset="-128"/>
                </a:defRPr>
              </a:lvl5pPr>
              <a:lvl6pPr marL="4572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6pPr>
              <a:lvl7pPr marL="9144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7pPr>
              <a:lvl8pPr marL="1371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8pPr>
              <a:lvl9pPr marL="18288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9pPr>
            </a:lstStyle>
            <a:p>
              <a:r>
                <a:rPr lang="en-US" altLang="en-US" sz="2400" b="0" dirty="0"/>
                <a:t>a</a:t>
              </a:r>
            </a:p>
          </p:txBody>
        </p:sp>
        <p:sp>
          <p:nvSpPr>
            <p:cNvPr id="29" name="TextBox 23">
              <a:extLst>
                <a:ext uri="{FF2B5EF4-FFF2-40B4-BE49-F238E27FC236}">
                  <a16:creationId xmlns:a16="http://schemas.microsoft.com/office/drawing/2014/main" id="{1B4674D3-138C-2B4F-B2C1-1D1F8B073B6F}"/>
                </a:ext>
              </a:extLst>
            </p:cNvPr>
            <p:cNvSpPr txBox="1">
              <a:spLocks noChangeArrowheads="1"/>
            </p:cNvSpPr>
            <p:nvPr/>
          </p:nvSpPr>
          <p:spPr bwMode="auto">
            <a:xfrm>
              <a:off x="4293398" y="5052172"/>
              <a:ext cx="355992" cy="461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Chalkboard" panose="03050602040202020205" pitchFamily="66" charset="77"/>
                  <a:ea typeface="ＭＳ Ｐゴシック" panose="020B0600070205080204" pitchFamily="34" charset="-128"/>
                </a:defRPr>
              </a:lvl1pPr>
              <a:lvl2pPr marL="37931725" indent="-37474525">
                <a:defRPr sz="2800" b="1">
                  <a:solidFill>
                    <a:schemeClr val="tx1"/>
                  </a:solidFill>
                  <a:latin typeface="Chalkboard" panose="03050602040202020205" pitchFamily="66" charset="77"/>
                  <a:ea typeface="ＭＳ Ｐゴシック" panose="020B0600070205080204" pitchFamily="34" charset="-128"/>
                </a:defRPr>
              </a:lvl2pPr>
              <a:lvl3pPr>
                <a:defRPr sz="2800" b="1">
                  <a:solidFill>
                    <a:schemeClr val="tx1"/>
                  </a:solidFill>
                  <a:latin typeface="Chalkboard" panose="03050602040202020205" pitchFamily="66" charset="77"/>
                  <a:ea typeface="ＭＳ Ｐゴシック" panose="020B0600070205080204" pitchFamily="34" charset="-128"/>
                </a:defRPr>
              </a:lvl3pPr>
              <a:lvl4pPr>
                <a:defRPr sz="2800" b="1">
                  <a:solidFill>
                    <a:schemeClr val="tx1"/>
                  </a:solidFill>
                  <a:latin typeface="Chalkboard" panose="03050602040202020205" pitchFamily="66" charset="77"/>
                  <a:ea typeface="ＭＳ Ｐゴシック" panose="020B0600070205080204" pitchFamily="34" charset="-128"/>
                </a:defRPr>
              </a:lvl4pPr>
              <a:lvl5pPr>
                <a:defRPr sz="2800" b="1">
                  <a:solidFill>
                    <a:schemeClr val="tx1"/>
                  </a:solidFill>
                  <a:latin typeface="Chalkboard" panose="03050602040202020205" pitchFamily="66" charset="77"/>
                  <a:ea typeface="ＭＳ Ｐゴシック" panose="020B0600070205080204" pitchFamily="34" charset="-128"/>
                </a:defRPr>
              </a:lvl5pPr>
              <a:lvl6pPr marL="4572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6pPr>
              <a:lvl7pPr marL="9144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7pPr>
              <a:lvl8pPr marL="13716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8pPr>
              <a:lvl9pPr marL="1828800" eaLnBrk="0" fontAlgn="base" hangingPunct="0">
                <a:spcBef>
                  <a:spcPct val="0"/>
                </a:spcBef>
                <a:spcAft>
                  <a:spcPct val="0"/>
                </a:spcAft>
                <a:defRPr sz="2800" b="1">
                  <a:solidFill>
                    <a:schemeClr val="tx1"/>
                  </a:solidFill>
                  <a:latin typeface="Chalkboard" panose="03050602040202020205" pitchFamily="66" charset="77"/>
                  <a:ea typeface="ＭＳ Ｐゴシック" panose="020B0600070205080204" pitchFamily="34" charset="-128"/>
                </a:defRPr>
              </a:lvl9pPr>
            </a:lstStyle>
            <a:p>
              <a:r>
                <a:rPr lang="en-US" altLang="en-US" sz="2400" b="0" dirty="0"/>
                <a:t>b</a:t>
              </a:r>
            </a:p>
          </p:txBody>
        </p:sp>
      </p:grpSp>
      <p:cxnSp>
        <p:nvCxnSpPr>
          <p:cNvPr id="30" name="Straight Connector 29">
            <a:extLst>
              <a:ext uri="{FF2B5EF4-FFF2-40B4-BE49-F238E27FC236}">
                <a16:creationId xmlns:a16="http://schemas.microsoft.com/office/drawing/2014/main" id="{2A3AB7C4-3A5F-F148-9175-B906C212207E}"/>
              </a:ext>
            </a:extLst>
          </p:cNvPr>
          <p:cNvCxnSpPr>
            <a:cxnSpLocks noChangeShapeType="1"/>
          </p:cNvCxnSpPr>
          <p:nvPr/>
        </p:nvCxnSpPr>
        <p:spPr bwMode="auto">
          <a:xfrm flipH="1">
            <a:off x="1287231" y="3037865"/>
            <a:ext cx="2564586" cy="174888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cxnSp>
      <p:cxnSp>
        <p:nvCxnSpPr>
          <p:cNvPr id="31" name="Straight Connector 30">
            <a:extLst>
              <a:ext uri="{FF2B5EF4-FFF2-40B4-BE49-F238E27FC236}">
                <a16:creationId xmlns:a16="http://schemas.microsoft.com/office/drawing/2014/main" id="{986FDAF3-28D8-494D-9864-834235C19F3B}"/>
              </a:ext>
            </a:extLst>
          </p:cNvPr>
          <p:cNvCxnSpPr>
            <a:cxnSpLocks noChangeShapeType="1"/>
          </p:cNvCxnSpPr>
          <p:nvPr/>
        </p:nvCxnSpPr>
        <p:spPr bwMode="auto">
          <a:xfrm flipH="1" flipV="1">
            <a:off x="1769602" y="4471893"/>
            <a:ext cx="2" cy="329804"/>
          </a:xfrm>
          <a:prstGeom prst="line">
            <a:avLst/>
          </a:prstGeom>
          <a:noFill/>
          <a:ln w="25400">
            <a:solidFill>
              <a:schemeClr val="tx1"/>
            </a:solidFill>
            <a:prstDash val="sysDash"/>
            <a:round/>
            <a:headEnd/>
            <a:tailEnd/>
          </a:ln>
          <a:extLst>
            <a:ext uri="{909E8E84-426E-40DD-AFC4-6F175D3DCCD1}">
              <a14:hiddenFill xmlns:a14="http://schemas.microsoft.com/office/drawing/2010/main">
                <a:noFill/>
              </a14:hiddenFill>
            </a:ext>
          </a:extLst>
        </p:spPr>
      </p:cxnSp>
      <p:cxnSp>
        <p:nvCxnSpPr>
          <p:cNvPr id="44" name="Straight Connector 43">
            <a:extLst>
              <a:ext uri="{FF2B5EF4-FFF2-40B4-BE49-F238E27FC236}">
                <a16:creationId xmlns:a16="http://schemas.microsoft.com/office/drawing/2014/main" id="{02914B4F-4C5A-974C-A8AF-1E201C8703A0}"/>
              </a:ext>
            </a:extLst>
          </p:cNvPr>
          <p:cNvCxnSpPr>
            <a:cxnSpLocks noChangeShapeType="1"/>
          </p:cNvCxnSpPr>
          <p:nvPr/>
        </p:nvCxnSpPr>
        <p:spPr bwMode="auto">
          <a:xfrm flipH="1" flipV="1">
            <a:off x="1769602" y="3993184"/>
            <a:ext cx="3149" cy="462967"/>
          </a:xfrm>
          <a:prstGeom prst="line">
            <a:avLst/>
          </a:prstGeom>
          <a:noFill/>
          <a:ln w="25400">
            <a:solidFill>
              <a:schemeClr val="tx1"/>
            </a:solidFill>
            <a:prstDash val="sysDot"/>
            <a:round/>
            <a:headEnd/>
            <a:tailEnd/>
          </a:ln>
          <a:extLst>
            <a:ext uri="{909E8E84-426E-40DD-AFC4-6F175D3DCCD1}">
              <a14:hiddenFill xmlns:a14="http://schemas.microsoft.com/office/drawing/2010/main">
                <a:noFill/>
              </a14:hiddenFill>
            </a:ext>
          </a:extLst>
        </p:spPr>
      </p:cxnSp>
      <p:sp>
        <p:nvSpPr>
          <p:cNvPr id="39" name="TextBox 38">
            <a:extLst>
              <a:ext uri="{FF2B5EF4-FFF2-40B4-BE49-F238E27FC236}">
                <a16:creationId xmlns:a16="http://schemas.microsoft.com/office/drawing/2014/main" id="{E0C40FB1-D01A-C344-946D-B419E2270BF0}"/>
              </a:ext>
            </a:extLst>
          </p:cNvPr>
          <p:cNvSpPr txBox="1"/>
          <p:nvPr/>
        </p:nvSpPr>
        <p:spPr>
          <a:xfrm>
            <a:off x="452616" y="4535078"/>
            <a:ext cx="882293" cy="400110"/>
          </a:xfrm>
          <a:prstGeom prst="rect">
            <a:avLst/>
          </a:prstGeom>
          <a:noFill/>
        </p:spPr>
        <p:txBody>
          <a:bodyPr wrap="none" rtlCol="0">
            <a:spAutoFit/>
          </a:bodyPr>
          <a:lstStyle/>
          <a:p>
            <a:pPr algn="l"/>
            <a:r>
              <a:rPr lang="en-GB" sz="2000" dirty="0">
                <a:latin typeface="Chalkboard" charset="0"/>
                <a:ea typeface="Chalkboard" charset="0"/>
                <a:cs typeface="Chalkboard" charset="0"/>
              </a:rPr>
              <a:t>empty</a:t>
            </a:r>
          </a:p>
        </p:txBody>
      </p:sp>
      <p:sp>
        <p:nvSpPr>
          <p:cNvPr id="47" name="TextBox 46">
            <a:extLst>
              <a:ext uri="{FF2B5EF4-FFF2-40B4-BE49-F238E27FC236}">
                <a16:creationId xmlns:a16="http://schemas.microsoft.com/office/drawing/2014/main" id="{EEBDAAD0-BBEA-B045-BB48-822402743E5D}"/>
              </a:ext>
            </a:extLst>
          </p:cNvPr>
          <p:cNvSpPr txBox="1"/>
          <p:nvPr/>
        </p:nvSpPr>
        <p:spPr>
          <a:xfrm>
            <a:off x="609201" y="2834093"/>
            <a:ext cx="588238" cy="400110"/>
          </a:xfrm>
          <a:prstGeom prst="rect">
            <a:avLst/>
          </a:prstGeom>
          <a:noFill/>
        </p:spPr>
        <p:txBody>
          <a:bodyPr wrap="none" rtlCol="0">
            <a:spAutoFit/>
          </a:bodyPr>
          <a:lstStyle/>
          <a:p>
            <a:pPr algn="l"/>
            <a:r>
              <a:rPr lang="en-GB" sz="2000" dirty="0">
                <a:latin typeface="Chalkboard" charset="0"/>
                <a:ea typeface="Chalkboard" charset="0"/>
                <a:cs typeface="Chalkboard" charset="0"/>
              </a:rPr>
              <a:t>full</a:t>
            </a:r>
          </a:p>
        </p:txBody>
      </p:sp>
      <p:cxnSp>
        <p:nvCxnSpPr>
          <p:cNvPr id="49" name="Straight Connector 48">
            <a:extLst>
              <a:ext uri="{FF2B5EF4-FFF2-40B4-BE49-F238E27FC236}">
                <a16:creationId xmlns:a16="http://schemas.microsoft.com/office/drawing/2014/main" id="{E70EA5BE-B09D-2746-BD41-74CABD6155D1}"/>
              </a:ext>
            </a:extLst>
          </p:cNvPr>
          <p:cNvCxnSpPr>
            <a:cxnSpLocks noChangeShapeType="1"/>
          </p:cNvCxnSpPr>
          <p:nvPr/>
        </p:nvCxnSpPr>
        <p:spPr bwMode="auto">
          <a:xfrm>
            <a:off x="2021495" y="3050684"/>
            <a:ext cx="0" cy="505752"/>
          </a:xfrm>
          <a:prstGeom prst="line">
            <a:avLst/>
          </a:prstGeom>
          <a:noFill/>
          <a:ln w="25400">
            <a:solidFill>
              <a:srgbClr val="0432FF"/>
            </a:solidFill>
            <a:prstDash val="sysDash"/>
            <a:round/>
            <a:headEnd/>
            <a:tailEnd/>
          </a:ln>
          <a:extLst>
            <a:ext uri="{909E8E84-426E-40DD-AFC4-6F175D3DCCD1}">
              <a14:hiddenFill xmlns:a14="http://schemas.microsoft.com/office/drawing/2010/main">
                <a:noFill/>
              </a14:hiddenFill>
            </a:ext>
          </a:extLst>
        </p:spPr>
      </p:cxnSp>
      <p:cxnSp>
        <p:nvCxnSpPr>
          <p:cNvPr id="50" name="Straight Connector 49">
            <a:extLst>
              <a:ext uri="{FF2B5EF4-FFF2-40B4-BE49-F238E27FC236}">
                <a16:creationId xmlns:a16="http://schemas.microsoft.com/office/drawing/2014/main" id="{7378048E-9F5C-944A-8D06-B229EC6765E5}"/>
              </a:ext>
            </a:extLst>
          </p:cNvPr>
          <p:cNvCxnSpPr>
            <a:cxnSpLocks noChangeShapeType="1"/>
          </p:cNvCxnSpPr>
          <p:nvPr/>
        </p:nvCxnSpPr>
        <p:spPr bwMode="auto">
          <a:xfrm flipH="1" flipV="1">
            <a:off x="2021495" y="4292377"/>
            <a:ext cx="2" cy="485316"/>
          </a:xfrm>
          <a:prstGeom prst="line">
            <a:avLst/>
          </a:prstGeom>
          <a:noFill/>
          <a:ln w="25400">
            <a:solidFill>
              <a:srgbClr val="0432FF"/>
            </a:solidFill>
            <a:prstDash val="sysDash"/>
            <a:round/>
            <a:headEnd/>
            <a:tailEnd/>
          </a:ln>
          <a:extLst>
            <a:ext uri="{909E8E84-426E-40DD-AFC4-6F175D3DCCD1}">
              <a14:hiddenFill xmlns:a14="http://schemas.microsoft.com/office/drawing/2010/main">
                <a:noFill/>
              </a14:hiddenFill>
            </a:ext>
          </a:extLst>
        </p:spPr>
      </p:cxnSp>
      <p:cxnSp>
        <p:nvCxnSpPr>
          <p:cNvPr id="51" name="Straight Connector 50">
            <a:extLst>
              <a:ext uri="{FF2B5EF4-FFF2-40B4-BE49-F238E27FC236}">
                <a16:creationId xmlns:a16="http://schemas.microsoft.com/office/drawing/2014/main" id="{5BDF4E4A-6C1E-CA4B-A16A-2AF5C5BA1F08}"/>
              </a:ext>
            </a:extLst>
          </p:cNvPr>
          <p:cNvCxnSpPr>
            <a:cxnSpLocks noChangeShapeType="1"/>
          </p:cNvCxnSpPr>
          <p:nvPr/>
        </p:nvCxnSpPr>
        <p:spPr bwMode="auto">
          <a:xfrm flipH="1" flipV="1">
            <a:off x="2023050" y="3625858"/>
            <a:ext cx="3513" cy="626559"/>
          </a:xfrm>
          <a:prstGeom prst="line">
            <a:avLst/>
          </a:prstGeom>
          <a:noFill/>
          <a:ln w="25400">
            <a:solidFill>
              <a:schemeClr val="tx1"/>
            </a:solidFill>
            <a:prstDash val="sysDot"/>
            <a:round/>
            <a:headEnd/>
            <a:tailEnd/>
          </a:ln>
          <a:extLst>
            <a:ext uri="{909E8E84-426E-40DD-AFC4-6F175D3DCCD1}">
              <a14:hiddenFill xmlns:a14="http://schemas.microsoft.com/office/drawing/2010/main">
                <a:noFill/>
              </a14:hiddenFill>
            </a:ext>
          </a:extLst>
        </p:spPr>
      </p:cxnSp>
      <p:cxnSp>
        <p:nvCxnSpPr>
          <p:cNvPr id="55" name="Straight Connector 54">
            <a:extLst>
              <a:ext uri="{FF2B5EF4-FFF2-40B4-BE49-F238E27FC236}">
                <a16:creationId xmlns:a16="http://schemas.microsoft.com/office/drawing/2014/main" id="{1E14FD9F-1820-ED43-BD30-72DDD4591251}"/>
              </a:ext>
            </a:extLst>
          </p:cNvPr>
          <p:cNvCxnSpPr>
            <a:cxnSpLocks noChangeShapeType="1"/>
          </p:cNvCxnSpPr>
          <p:nvPr/>
        </p:nvCxnSpPr>
        <p:spPr bwMode="auto">
          <a:xfrm flipH="1" flipV="1">
            <a:off x="1270311" y="3037865"/>
            <a:ext cx="2581506" cy="173314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cxnSp>
      <p:sp>
        <p:nvSpPr>
          <p:cNvPr id="68" name="Content Placeholder 2">
            <a:extLst>
              <a:ext uri="{FF2B5EF4-FFF2-40B4-BE49-F238E27FC236}">
                <a16:creationId xmlns:a16="http://schemas.microsoft.com/office/drawing/2014/main" id="{EA60B8AD-F569-3645-8DFC-0024E06F3091}"/>
              </a:ext>
            </a:extLst>
          </p:cNvPr>
          <p:cNvSpPr>
            <a:spLocks noGrp="1"/>
          </p:cNvSpPr>
          <p:nvPr/>
        </p:nvSpPr>
        <p:spPr>
          <a:xfrm>
            <a:off x="2901425" y="2323987"/>
            <a:ext cx="2628900" cy="46641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0432FF"/>
                </a:solidFill>
                <a:latin typeface="Chalkboard" charset="0"/>
                <a:ea typeface="Chalkboard" charset="0"/>
                <a:cs typeface="Chalkboard"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halkboard" charset="0"/>
                <a:ea typeface="Chalkboard" charset="0"/>
                <a:cs typeface="Chalkboard"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solidFill>
                  <a:srgbClr val="FF0000"/>
                </a:solidFill>
                <a:ea typeface="ＭＳ Ｐゴシック" panose="020B0600070205080204" pitchFamily="34" charset="-128"/>
              </a:rPr>
              <a:t>Draw a graph!</a:t>
            </a:r>
          </a:p>
        </p:txBody>
      </p:sp>
    </p:spTree>
    <p:extLst>
      <p:ext uri="{BB962C8B-B14F-4D97-AF65-F5344CB8AC3E}">
        <p14:creationId xmlns:p14="http://schemas.microsoft.com/office/powerpoint/2010/main" val="707423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00139 -0.00278 C -0.01702 -0.01181 -0.03525 -0.0206 -0.04271 -0.03681 C -0.05 -0.05324 -0.04966 -0.08635 -0.04271 -0.10093 C -0.03559 -0.11528 -0.0007 -0.12385 -0.0007 -0.12361 L -0.0007 -0.12385 " pathEditMode="relative" rAng="0" ptsTypes="AAAAA">
                                      <p:cBhvr>
                                        <p:cTn id="36" dur="2000" fill="hold"/>
                                        <p:tgtEl>
                                          <p:spTgt spid="31"/>
                                        </p:tgtEl>
                                        <p:attrNameLst>
                                          <p:attrName>ppt_x</p:attrName>
                                          <p:attrName>ppt_y</p:attrName>
                                        </p:attrNameLst>
                                      </p:cBhvr>
                                      <p:rCtr x="-2483" y="-6065"/>
                                    </p:animMotion>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animBg="1"/>
      <p:bldP spid="25" grpId="0"/>
      <p:bldP spid="39" grpId="0"/>
      <p:bldP spid="47" grpId="0"/>
      <p:bldP spid="6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930AC-7A0A-0643-AF57-3561E693E575}"/>
              </a:ext>
            </a:extLst>
          </p:cNvPr>
          <p:cNvSpPr>
            <a:spLocks noGrp="1"/>
          </p:cNvSpPr>
          <p:nvPr>
            <p:ph type="title"/>
          </p:nvPr>
        </p:nvSpPr>
        <p:spPr/>
        <p:txBody>
          <a:bodyPr/>
          <a:lstStyle/>
          <a:p>
            <a:r>
              <a:rPr lang="en-US" altLang="en-US">
                <a:ea typeface="ＭＳ Ｐゴシック" panose="020B0600070205080204" pitchFamily="34" charset="-128"/>
              </a:rPr>
              <a:t>Crossed Planes</a:t>
            </a:r>
          </a:p>
        </p:txBody>
      </p:sp>
      <p:sp>
        <p:nvSpPr>
          <p:cNvPr id="3" name="Content Placeholder 2">
            <a:extLst>
              <a:ext uri="{FF2B5EF4-FFF2-40B4-BE49-F238E27FC236}">
                <a16:creationId xmlns:a16="http://schemas.microsoft.com/office/drawing/2014/main" id="{6970435A-BB16-BA40-B992-F685651B9542}"/>
              </a:ext>
            </a:extLst>
          </p:cNvPr>
          <p:cNvSpPr>
            <a:spLocks noGrp="1"/>
          </p:cNvSpPr>
          <p:nvPr>
            <p:ph idx="1"/>
          </p:nvPr>
        </p:nvSpPr>
        <p:spPr>
          <a:xfrm>
            <a:off x="457200" y="838200"/>
            <a:ext cx="7727950" cy="5181600"/>
          </a:xfrm>
        </p:spPr>
        <p:txBody>
          <a:bodyPr/>
          <a:lstStyle/>
          <a:p>
            <a:pPr>
              <a:buFont typeface="Monotype Sorts" pitchFamily="2" charset="2"/>
              <a:buChar char="/"/>
              <a:defRPr/>
            </a:pPr>
            <a:r>
              <a:rPr lang="en-US" dirty="0"/>
              <a:t>Imagine three towers not on a straight line.</a:t>
            </a:r>
          </a:p>
          <a:p>
            <a:pPr>
              <a:buFont typeface="Monotype Sorts" charset="2"/>
              <a:buChar char="/"/>
              <a:defRPr/>
            </a:pPr>
            <a:r>
              <a:rPr lang="en-US" dirty="0"/>
              <a:t>Imagine a plane through the base of two towers and the top of the third; and the other two similar towers. </a:t>
            </a:r>
          </a:p>
          <a:p>
            <a:pPr lvl="1">
              <a:defRPr/>
            </a:pPr>
            <a:r>
              <a:rPr lang="en-US" dirty="0"/>
              <a:t>These planes meet in a point.</a:t>
            </a:r>
          </a:p>
          <a:p>
            <a:pPr>
              <a:buFont typeface="Monotype Sorts" charset="2"/>
              <a:buChar char="/"/>
              <a:defRPr/>
            </a:pPr>
            <a:r>
              <a:rPr lang="en-US" dirty="0"/>
              <a:t>Imagine a plane through the tops of two towers and the base of the third; and the other two similar towers</a:t>
            </a:r>
          </a:p>
          <a:p>
            <a:pPr lvl="1">
              <a:defRPr/>
            </a:pPr>
            <a:r>
              <a:rPr lang="en-US" dirty="0"/>
              <a:t>These planes meet in a point</a:t>
            </a:r>
          </a:p>
          <a:p>
            <a:pPr>
              <a:buFont typeface="Monotype Sorts" charset="2"/>
              <a:buChar char="/"/>
              <a:defRPr/>
            </a:pPr>
            <a:r>
              <a:rPr lang="en-US" dirty="0"/>
              <a:t>The first is the mid-point between the ground and the second.</a:t>
            </a:r>
          </a:p>
          <a:p>
            <a:pPr>
              <a:buFont typeface="Monotype Sorts" charset="2"/>
              <a:buChar char="/"/>
              <a:defRPr/>
            </a:pPr>
            <a:r>
              <a:rPr lang="en-US" dirty="0"/>
              <a:t>The first is one-third of the way to the plane through the tops of the towers</a:t>
            </a:r>
          </a:p>
        </p:txBody>
      </p:sp>
    </p:spTree>
    <p:extLst>
      <p:ext uri="{BB962C8B-B14F-4D97-AF65-F5344CB8AC3E}">
        <p14:creationId xmlns:p14="http://schemas.microsoft.com/office/powerpoint/2010/main" val="2990858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F7DBF-D8C5-734D-92F1-9FDB748DD74D}"/>
              </a:ext>
            </a:extLst>
          </p:cNvPr>
          <p:cNvSpPr>
            <a:spLocks noGrp="1"/>
          </p:cNvSpPr>
          <p:nvPr>
            <p:ph type="title"/>
          </p:nvPr>
        </p:nvSpPr>
        <p:spPr/>
        <p:txBody>
          <a:bodyPr/>
          <a:lstStyle/>
          <a:p>
            <a:r>
              <a:rPr lang="en-US" altLang="en-US">
                <a:ea typeface="ＭＳ Ｐゴシック" panose="020B0600070205080204" pitchFamily="34" charset="-128"/>
              </a:rPr>
              <a:t>Tower Diagrams</a:t>
            </a:r>
          </a:p>
        </p:txBody>
      </p:sp>
      <p:pic>
        <p:nvPicPr>
          <p:cNvPr id="49155" name="Picture 3">
            <a:extLst>
              <a:ext uri="{FF2B5EF4-FFF2-40B4-BE49-F238E27FC236}">
                <a16:creationId xmlns:a16="http://schemas.microsoft.com/office/drawing/2014/main" id="{5DE44C94-7314-7648-8A7F-C67562702A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19200"/>
            <a:ext cx="3568700"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5">
            <a:extLst>
              <a:ext uri="{FF2B5EF4-FFF2-40B4-BE49-F238E27FC236}">
                <a16:creationId xmlns:a16="http://schemas.microsoft.com/office/drawing/2014/main" id="{EC1824DA-5FCB-1440-B5AC-B5DF7A21637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19200"/>
            <a:ext cx="3568700"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2532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5D5D6-EF97-4A47-A18F-0E3AEEF3780E}"/>
              </a:ext>
            </a:extLst>
          </p:cNvPr>
          <p:cNvSpPr>
            <a:spLocks noGrp="1"/>
          </p:cNvSpPr>
          <p:nvPr>
            <p:ph type="title"/>
          </p:nvPr>
        </p:nvSpPr>
        <p:spPr/>
        <p:txBody>
          <a:bodyPr/>
          <a:lstStyle/>
          <a:p>
            <a:r>
              <a:rPr lang="en-GB" dirty="0"/>
              <a:t>Narrative Connections</a:t>
            </a:r>
          </a:p>
        </p:txBody>
      </p:sp>
      <p:sp>
        <p:nvSpPr>
          <p:cNvPr id="3" name="Content Placeholder 2">
            <a:extLst>
              <a:ext uri="{FF2B5EF4-FFF2-40B4-BE49-F238E27FC236}">
                <a16:creationId xmlns:a16="http://schemas.microsoft.com/office/drawing/2014/main" id="{0B8D40BF-E0D9-8442-A5CE-01E52A6EFA4D}"/>
              </a:ext>
            </a:extLst>
          </p:cNvPr>
          <p:cNvSpPr>
            <a:spLocks noGrp="1"/>
          </p:cNvSpPr>
          <p:nvPr>
            <p:ph idx="1"/>
          </p:nvPr>
        </p:nvSpPr>
        <p:spPr>
          <a:xfrm>
            <a:off x="628650" y="1412265"/>
            <a:ext cx="7886700" cy="2285675"/>
          </a:xfrm>
        </p:spPr>
        <p:txBody>
          <a:bodyPr/>
          <a:lstStyle/>
          <a:p>
            <a:r>
              <a:rPr lang="en-GB" dirty="0"/>
              <a:t>Construct a sentence which makes mathematical/pedagogical sense </a:t>
            </a:r>
            <a:br>
              <a:rPr lang="en-GB" dirty="0"/>
            </a:br>
            <a:r>
              <a:rPr lang="en-GB" dirty="0"/>
              <a:t>and which uses the words</a:t>
            </a:r>
          </a:p>
          <a:p>
            <a:r>
              <a:rPr lang="en-GB" dirty="0">
                <a:solidFill>
                  <a:srgbClr val="FF0000"/>
                </a:solidFill>
              </a:rPr>
              <a:t>graph</a:t>
            </a:r>
            <a:r>
              <a:rPr lang="en-GB" dirty="0"/>
              <a:t> and </a:t>
            </a:r>
            <a:r>
              <a:rPr lang="en-GB" dirty="0">
                <a:solidFill>
                  <a:srgbClr val="FF0000"/>
                </a:solidFill>
              </a:rPr>
              <a:t>coordinates</a:t>
            </a:r>
          </a:p>
          <a:p>
            <a:r>
              <a:rPr lang="en-GB" dirty="0">
                <a:solidFill>
                  <a:srgbClr val="FF0000"/>
                </a:solidFill>
              </a:rPr>
              <a:t>pausing, personal narrative, </a:t>
            </a:r>
            <a:r>
              <a:rPr lang="en-GB" dirty="0"/>
              <a:t>and</a:t>
            </a:r>
            <a:r>
              <a:rPr lang="en-GB" dirty="0">
                <a:solidFill>
                  <a:srgbClr val="FF0000"/>
                </a:solidFill>
              </a:rPr>
              <a:t> meaning </a:t>
            </a:r>
          </a:p>
          <a:p>
            <a:endParaRPr lang="en-GB" dirty="0">
              <a:solidFill>
                <a:srgbClr val="FF0000"/>
              </a:solidFill>
            </a:endParaRPr>
          </a:p>
          <a:p>
            <a:endParaRPr lang="en-GB" dirty="0">
              <a:solidFill>
                <a:srgbClr val="FF0000"/>
              </a:solidFill>
            </a:endParaRPr>
          </a:p>
          <a:p>
            <a:endParaRPr lang="en-GB" dirty="0"/>
          </a:p>
        </p:txBody>
      </p:sp>
    </p:spTree>
    <p:extLst>
      <p:ext uri="{BB962C8B-B14F-4D97-AF65-F5344CB8AC3E}">
        <p14:creationId xmlns:p14="http://schemas.microsoft.com/office/powerpoint/2010/main" val="16512994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05CFD-5880-EC44-B847-903F604578AF}"/>
              </a:ext>
            </a:extLst>
          </p:cNvPr>
          <p:cNvSpPr>
            <a:spLocks noGrp="1"/>
          </p:cNvSpPr>
          <p:nvPr>
            <p:ph type="title"/>
          </p:nvPr>
        </p:nvSpPr>
        <p:spPr/>
        <p:txBody>
          <a:bodyPr/>
          <a:lstStyle/>
          <a:p>
            <a:r>
              <a:rPr lang="en-GB" dirty="0"/>
              <a:t>Of-What Exemplification</a:t>
            </a:r>
          </a:p>
        </p:txBody>
      </p:sp>
      <p:sp>
        <p:nvSpPr>
          <p:cNvPr id="3" name="Content Placeholder 2">
            <a:extLst>
              <a:ext uri="{FF2B5EF4-FFF2-40B4-BE49-F238E27FC236}">
                <a16:creationId xmlns:a16="http://schemas.microsoft.com/office/drawing/2014/main" id="{101A8CD4-3180-F648-B236-5BE51FAC529D}"/>
              </a:ext>
            </a:extLst>
          </p:cNvPr>
          <p:cNvSpPr>
            <a:spLocks noGrp="1"/>
          </p:cNvSpPr>
          <p:nvPr>
            <p:ph idx="1"/>
          </p:nvPr>
        </p:nvSpPr>
        <p:spPr>
          <a:xfrm>
            <a:off x="628650" y="1412267"/>
            <a:ext cx="7886700" cy="520654"/>
          </a:xfrm>
        </p:spPr>
        <p:txBody>
          <a:bodyPr/>
          <a:lstStyle/>
          <a:p>
            <a:r>
              <a:rPr lang="en-GB" dirty="0"/>
              <a:t>Draw a topic web for |</a:t>
            </a:r>
            <a:r>
              <a:rPr lang="en-GB" i="1" dirty="0"/>
              <a:t>x</a:t>
            </a:r>
            <a:r>
              <a:rPr lang="en-GB" dirty="0"/>
              <a:t>|</a:t>
            </a:r>
          </a:p>
        </p:txBody>
      </p:sp>
      <p:grpSp>
        <p:nvGrpSpPr>
          <p:cNvPr id="20" name="Group 19">
            <a:extLst>
              <a:ext uri="{FF2B5EF4-FFF2-40B4-BE49-F238E27FC236}">
                <a16:creationId xmlns:a16="http://schemas.microsoft.com/office/drawing/2014/main" id="{C4A0CE79-FC47-EC41-8CCA-7E004EDED2E7}"/>
              </a:ext>
            </a:extLst>
          </p:cNvPr>
          <p:cNvGrpSpPr/>
          <p:nvPr/>
        </p:nvGrpSpPr>
        <p:grpSpPr>
          <a:xfrm>
            <a:off x="1775012" y="2703883"/>
            <a:ext cx="5264039" cy="2903540"/>
            <a:chOff x="1775012" y="2703883"/>
            <a:chExt cx="5264039" cy="2903540"/>
          </a:xfrm>
        </p:grpSpPr>
        <p:sp>
          <p:nvSpPr>
            <p:cNvPr id="4" name="TextBox 3">
              <a:extLst>
                <a:ext uri="{FF2B5EF4-FFF2-40B4-BE49-F238E27FC236}">
                  <a16:creationId xmlns:a16="http://schemas.microsoft.com/office/drawing/2014/main" id="{A75D1F53-1EE2-9C45-BA30-9387D2769AF9}"/>
                </a:ext>
              </a:extLst>
            </p:cNvPr>
            <p:cNvSpPr txBox="1"/>
            <p:nvPr/>
          </p:nvSpPr>
          <p:spPr>
            <a:xfrm>
              <a:off x="3926540" y="3671047"/>
              <a:ext cx="658906" cy="523220"/>
            </a:xfrm>
            <a:prstGeom prst="rect">
              <a:avLst/>
            </a:prstGeom>
            <a:noFill/>
          </p:spPr>
          <p:txBody>
            <a:bodyPr wrap="square" rtlCol="0">
              <a:spAutoFit/>
            </a:bodyPr>
            <a:lstStyle/>
            <a:p>
              <a:pPr algn="l"/>
              <a:r>
                <a:rPr lang="en-GB" sz="2800" dirty="0">
                  <a:latin typeface="Chalkboard" charset="0"/>
                  <a:ea typeface="Chalkboard" charset="0"/>
                  <a:cs typeface="Chalkboard" charset="0"/>
                </a:rPr>
                <a:t>|</a:t>
              </a:r>
              <a:r>
                <a:rPr lang="en-GB" sz="2800" i="1" dirty="0">
                  <a:latin typeface="Chalkboard" charset="0"/>
                  <a:ea typeface="Chalkboard" charset="0"/>
                  <a:cs typeface="Chalkboard" charset="0"/>
                </a:rPr>
                <a:t>x</a:t>
              </a:r>
              <a:r>
                <a:rPr lang="en-GB" sz="2800" dirty="0">
                  <a:latin typeface="Chalkboard" charset="0"/>
                  <a:ea typeface="Chalkboard" charset="0"/>
                  <a:cs typeface="Chalkboard" charset="0"/>
                </a:rPr>
                <a:t>|</a:t>
              </a:r>
            </a:p>
          </p:txBody>
        </p:sp>
        <p:sp>
          <p:nvSpPr>
            <p:cNvPr id="5" name="Rounded Rectangle 4">
              <a:extLst>
                <a:ext uri="{FF2B5EF4-FFF2-40B4-BE49-F238E27FC236}">
                  <a16:creationId xmlns:a16="http://schemas.microsoft.com/office/drawing/2014/main" id="{4B995720-F93F-924E-A78E-7732DD91A9B1}"/>
                </a:ext>
              </a:extLst>
            </p:cNvPr>
            <p:cNvSpPr/>
            <p:nvPr/>
          </p:nvSpPr>
          <p:spPr>
            <a:xfrm>
              <a:off x="5244353" y="3160059"/>
              <a:ext cx="1794698" cy="77993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What does it exemplify?</a:t>
              </a:r>
            </a:p>
          </p:txBody>
        </p:sp>
        <p:sp>
          <p:nvSpPr>
            <p:cNvPr id="6" name="Rounded Rectangle 5">
              <a:extLst>
                <a:ext uri="{FF2B5EF4-FFF2-40B4-BE49-F238E27FC236}">
                  <a16:creationId xmlns:a16="http://schemas.microsoft.com/office/drawing/2014/main" id="{B0A06804-FD38-2244-A30D-776F59DD9016}"/>
                </a:ext>
              </a:extLst>
            </p:cNvPr>
            <p:cNvSpPr/>
            <p:nvPr/>
          </p:nvSpPr>
          <p:spPr>
            <a:xfrm>
              <a:off x="4791635" y="4710952"/>
              <a:ext cx="2247416" cy="89647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What functions can be constructed using it?</a:t>
              </a:r>
            </a:p>
          </p:txBody>
        </p:sp>
        <p:sp>
          <p:nvSpPr>
            <p:cNvPr id="7" name="Rounded Rectangle 6">
              <a:extLst>
                <a:ext uri="{FF2B5EF4-FFF2-40B4-BE49-F238E27FC236}">
                  <a16:creationId xmlns:a16="http://schemas.microsoft.com/office/drawing/2014/main" id="{B7E8F46D-7BBE-B642-B733-E58EC48203C8}"/>
                </a:ext>
              </a:extLst>
            </p:cNvPr>
            <p:cNvSpPr/>
            <p:nvPr/>
          </p:nvSpPr>
          <p:spPr>
            <a:xfrm>
              <a:off x="1775012" y="4398213"/>
              <a:ext cx="1881569" cy="67132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What does its graph look like?</a:t>
              </a:r>
            </a:p>
          </p:txBody>
        </p:sp>
        <p:sp>
          <p:nvSpPr>
            <p:cNvPr id="8" name="Rounded Rectangle 7">
              <a:extLst>
                <a:ext uri="{FF2B5EF4-FFF2-40B4-BE49-F238E27FC236}">
                  <a16:creationId xmlns:a16="http://schemas.microsoft.com/office/drawing/2014/main" id="{6882B862-DC2D-1742-8B27-27531404DDE6}"/>
                </a:ext>
              </a:extLst>
            </p:cNvPr>
            <p:cNvSpPr/>
            <p:nvPr/>
          </p:nvSpPr>
          <p:spPr>
            <a:xfrm>
              <a:off x="2218767" y="2703883"/>
              <a:ext cx="1707773" cy="84665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Where does it appear?</a:t>
              </a:r>
            </a:p>
          </p:txBody>
        </p:sp>
        <p:cxnSp>
          <p:nvCxnSpPr>
            <p:cNvPr id="10" name="Straight Connector 9">
              <a:extLst>
                <a:ext uri="{FF2B5EF4-FFF2-40B4-BE49-F238E27FC236}">
                  <a16:creationId xmlns:a16="http://schemas.microsoft.com/office/drawing/2014/main" id="{6B8B06C4-1B58-0844-A8EF-16A860B1D028}"/>
                </a:ext>
              </a:extLst>
            </p:cNvPr>
            <p:cNvCxnSpPr>
              <a:stCxn id="4" idx="1"/>
              <a:endCxn id="8" idx="2"/>
            </p:cNvCxnSpPr>
            <p:nvPr/>
          </p:nvCxnSpPr>
          <p:spPr>
            <a:xfrm flipH="1" flipV="1">
              <a:off x="3072654" y="3550536"/>
              <a:ext cx="853886" cy="3821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F2627AC-2B7E-0241-8386-43D0C2BA70CA}"/>
                </a:ext>
              </a:extLst>
            </p:cNvPr>
            <p:cNvCxnSpPr>
              <a:cxnSpLocks/>
              <a:stCxn id="5" idx="1"/>
              <a:endCxn id="4" idx="3"/>
            </p:cNvCxnSpPr>
            <p:nvPr/>
          </p:nvCxnSpPr>
          <p:spPr>
            <a:xfrm flipH="1">
              <a:off x="4585446" y="3550024"/>
              <a:ext cx="658907" cy="3826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CE34A80-4640-8E4C-B939-02E58E60CFBC}"/>
                </a:ext>
              </a:extLst>
            </p:cNvPr>
            <p:cNvCxnSpPr>
              <a:cxnSpLocks/>
              <a:stCxn id="6" idx="0"/>
              <a:endCxn id="4" idx="2"/>
            </p:cNvCxnSpPr>
            <p:nvPr/>
          </p:nvCxnSpPr>
          <p:spPr>
            <a:xfrm flipH="1" flipV="1">
              <a:off x="4255993" y="4194267"/>
              <a:ext cx="1659350" cy="516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C182B03-8052-4F47-9180-DECAB05AC9B4}"/>
                </a:ext>
              </a:extLst>
            </p:cNvPr>
            <p:cNvCxnSpPr>
              <a:cxnSpLocks/>
            </p:cNvCxnSpPr>
            <p:nvPr/>
          </p:nvCxnSpPr>
          <p:spPr>
            <a:xfrm flipV="1">
              <a:off x="3656581" y="4201600"/>
              <a:ext cx="535643" cy="5322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3830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E6832-65E5-3540-AC38-ABF3D25AC8BC}"/>
              </a:ext>
            </a:extLst>
          </p:cNvPr>
          <p:cNvSpPr>
            <a:spLocks noGrp="1"/>
          </p:cNvSpPr>
          <p:nvPr>
            <p:ph type="title"/>
          </p:nvPr>
        </p:nvSpPr>
        <p:spPr/>
        <p:txBody>
          <a:bodyPr/>
          <a:lstStyle/>
          <a:p>
            <a:r>
              <a:rPr lang="en-GB" dirty="0"/>
              <a:t>Underpinning Values</a:t>
            </a:r>
          </a:p>
        </p:txBody>
      </p:sp>
      <p:sp>
        <p:nvSpPr>
          <p:cNvPr id="5" name="Rounded Rectangle 4">
            <a:extLst>
              <a:ext uri="{FF2B5EF4-FFF2-40B4-BE49-F238E27FC236}">
                <a16:creationId xmlns:a16="http://schemas.microsoft.com/office/drawing/2014/main" id="{D1271CEA-0BF4-DB4B-8BD8-7F9FEBE8F47A}"/>
              </a:ext>
            </a:extLst>
          </p:cNvPr>
          <p:cNvSpPr/>
          <p:nvPr/>
        </p:nvSpPr>
        <p:spPr>
          <a:xfrm>
            <a:off x="851770" y="1778696"/>
            <a:ext cx="6538586" cy="914400"/>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Acknowledging &amp; respecting the worth of everyone</a:t>
            </a:r>
          </a:p>
          <a:p>
            <a:pPr algn="ctr"/>
            <a:r>
              <a:rPr lang="en-GB" sz="2000" dirty="0">
                <a:solidFill>
                  <a:srgbClr val="FFFF00"/>
                </a:solidFill>
              </a:rPr>
              <a:t>(especially their natural powers)</a:t>
            </a:r>
          </a:p>
        </p:txBody>
      </p:sp>
      <p:sp>
        <p:nvSpPr>
          <p:cNvPr id="6" name="Rounded Rectangle 5">
            <a:extLst>
              <a:ext uri="{FF2B5EF4-FFF2-40B4-BE49-F238E27FC236}">
                <a16:creationId xmlns:a16="http://schemas.microsoft.com/office/drawing/2014/main" id="{8B068796-39EB-CE42-B4EC-3AC57AA81DA0}"/>
              </a:ext>
            </a:extLst>
          </p:cNvPr>
          <p:cNvSpPr/>
          <p:nvPr/>
        </p:nvSpPr>
        <p:spPr>
          <a:xfrm>
            <a:off x="1104378" y="2542783"/>
            <a:ext cx="6538586" cy="701458"/>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Caring for Learners; Caring for Mathematics</a:t>
            </a:r>
          </a:p>
        </p:txBody>
      </p:sp>
      <p:sp>
        <p:nvSpPr>
          <p:cNvPr id="7" name="Rounded Rectangle 6">
            <a:extLst>
              <a:ext uri="{FF2B5EF4-FFF2-40B4-BE49-F238E27FC236}">
                <a16:creationId xmlns:a16="http://schemas.microsoft.com/office/drawing/2014/main" id="{1B5538FE-5565-2E4C-87AF-9BF47A0AFEB5}"/>
              </a:ext>
            </a:extLst>
          </p:cNvPr>
          <p:cNvSpPr/>
          <p:nvPr/>
        </p:nvSpPr>
        <p:spPr>
          <a:xfrm>
            <a:off x="1607506" y="3131506"/>
            <a:ext cx="4592877" cy="1227552"/>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Trying to do for Learners </a:t>
            </a:r>
            <a:br>
              <a:rPr lang="en-GB" sz="2000" dirty="0">
                <a:solidFill>
                  <a:srgbClr val="FFFF00"/>
                </a:solidFill>
              </a:rPr>
            </a:br>
            <a:r>
              <a:rPr lang="en-GB" sz="2000" dirty="0">
                <a:solidFill>
                  <a:srgbClr val="FFFF00"/>
                </a:solidFill>
              </a:rPr>
              <a:t>ONLY </a:t>
            </a:r>
            <a:br>
              <a:rPr lang="en-GB" sz="2000" dirty="0">
                <a:solidFill>
                  <a:srgbClr val="FFFF00"/>
                </a:solidFill>
              </a:rPr>
            </a:br>
            <a:r>
              <a:rPr lang="en-GB" sz="2000" dirty="0">
                <a:solidFill>
                  <a:srgbClr val="FFFF00"/>
                </a:solidFill>
              </a:rPr>
              <a:t>what they cannot yet do for themselves</a:t>
            </a:r>
          </a:p>
        </p:txBody>
      </p:sp>
      <p:sp>
        <p:nvSpPr>
          <p:cNvPr id="8" name="Rounded Rectangle 7">
            <a:extLst>
              <a:ext uri="{FF2B5EF4-FFF2-40B4-BE49-F238E27FC236}">
                <a16:creationId xmlns:a16="http://schemas.microsoft.com/office/drawing/2014/main" id="{2FADA36D-DF9E-B341-9095-9BACC26F7299}"/>
              </a:ext>
            </a:extLst>
          </p:cNvPr>
          <p:cNvSpPr/>
          <p:nvPr/>
        </p:nvSpPr>
        <p:spPr>
          <a:xfrm>
            <a:off x="6021887" y="3682651"/>
            <a:ext cx="2736938" cy="1089764"/>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Stimulating, Prompting</a:t>
            </a:r>
            <a:br>
              <a:rPr lang="en-GB" sz="2000" dirty="0">
                <a:solidFill>
                  <a:srgbClr val="FFFF00"/>
                </a:solidFill>
              </a:rPr>
            </a:br>
            <a:r>
              <a:rPr lang="en-GB" sz="2000" dirty="0">
                <a:solidFill>
                  <a:srgbClr val="FFFF00"/>
                </a:solidFill>
              </a:rPr>
              <a:t>learners to take Initiative</a:t>
            </a:r>
          </a:p>
        </p:txBody>
      </p:sp>
    </p:spTree>
    <p:extLst>
      <p:ext uri="{BB962C8B-B14F-4D97-AF65-F5344CB8AC3E}">
        <p14:creationId xmlns:p14="http://schemas.microsoft.com/office/powerpoint/2010/main" val="279515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E79F9-3F30-744F-B4C9-EB893C021496}"/>
              </a:ext>
            </a:extLst>
          </p:cNvPr>
          <p:cNvSpPr>
            <a:spLocks noGrp="1"/>
          </p:cNvSpPr>
          <p:nvPr>
            <p:ph type="title"/>
          </p:nvPr>
        </p:nvSpPr>
        <p:spPr>
          <a:xfrm>
            <a:off x="628650" y="365127"/>
            <a:ext cx="7886700" cy="845108"/>
          </a:xfrm>
        </p:spPr>
        <p:txBody>
          <a:bodyPr>
            <a:normAutofit/>
          </a:bodyPr>
          <a:lstStyle/>
          <a:p>
            <a:r>
              <a:rPr lang="en-GB" dirty="0"/>
              <a:t>Principles</a:t>
            </a:r>
          </a:p>
        </p:txBody>
      </p:sp>
      <p:sp>
        <p:nvSpPr>
          <p:cNvPr id="3" name="Rounded Rectangle 2">
            <a:extLst>
              <a:ext uri="{FF2B5EF4-FFF2-40B4-BE49-F238E27FC236}">
                <a16:creationId xmlns:a16="http://schemas.microsoft.com/office/drawing/2014/main" id="{EBCB8D99-4273-C242-8515-3E6611C0CEA0}"/>
              </a:ext>
            </a:extLst>
          </p:cNvPr>
          <p:cNvSpPr/>
          <p:nvPr/>
        </p:nvSpPr>
        <p:spPr>
          <a:xfrm>
            <a:off x="907934" y="1858700"/>
            <a:ext cx="1998921" cy="988828"/>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latin typeface="Chalkboard" panose="03050602040202020205" pitchFamily="66" charset="77"/>
              </a:rPr>
              <a:t>Calling upon </a:t>
            </a:r>
            <a:br>
              <a:rPr lang="en-GB" sz="2000" dirty="0">
                <a:solidFill>
                  <a:srgbClr val="FFFF00"/>
                </a:solidFill>
                <a:latin typeface="Chalkboard" panose="03050602040202020205" pitchFamily="66" charset="77"/>
              </a:rPr>
            </a:br>
            <a:r>
              <a:rPr lang="en-GB" sz="2000" dirty="0">
                <a:solidFill>
                  <a:srgbClr val="FFFF00"/>
                </a:solidFill>
                <a:latin typeface="Chalkboard" panose="03050602040202020205" pitchFamily="66" charset="77"/>
              </a:rPr>
              <a:t>natural powers</a:t>
            </a:r>
          </a:p>
        </p:txBody>
      </p:sp>
      <p:sp>
        <p:nvSpPr>
          <p:cNvPr id="11" name="Rounded Rectangle 10">
            <a:extLst>
              <a:ext uri="{FF2B5EF4-FFF2-40B4-BE49-F238E27FC236}">
                <a16:creationId xmlns:a16="http://schemas.microsoft.com/office/drawing/2014/main" id="{D8F77146-FBB8-A34B-9D60-AC5DE50C1283}"/>
              </a:ext>
            </a:extLst>
          </p:cNvPr>
          <p:cNvSpPr/>
          <p:nvPr/>
        </p:nvSpPr>
        <p:spPr>
          <a:xfrm>
            <a:off x="617310" y="3074908"/>
            <a:ext cx="2580167" cy="988828"/>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latin typeface="Chalkboard" panose="03050602040202020205" pitchFamily="66" charset="77"/>
              </a:rPr>
              <a:t>Drawing attention to mathematical themes</a:t>
            </a:r>
          </a:p>
        </p:txBody>
      </p:sp>
      <p:sp>
        <p:nvSpPr>
          <p:cNvPr id="12" name="Rounded Rectangle 11">
            <a:extLst>
              <a:ext uri="{FF2B5EF4-FFF2-40B4-BE49-F238E27FC236}">
                <a16:creationId xmlns:a16="http://schemas.microsoft.com/office/drawing/2014/main" id="{CC08C473-EF87-264A-A396-F973363F228D}"/>
              </a:ext>
            </a:extLst>
          </p:cNvPr>
          <p:cNvSpPr/>
          <p:nvPr/>
        </p:nvSpPr>
        <p:spPr>
          <a:xfrm>
            <a:off x="2327850" y="4419670"/>
            <a:ext cx="2405511" cy="120273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886037"/>
                </a:solidFill>
                <a:latin typeface="Chalkboard" panose="03050602040202020205" pitchFamily="66" charset="77"/>
              </a:rPr>
              <a:t>Allowing time</a:t>
            </a:r>
          </a:p>
          <a:p>
            <a:pPr algn="ctr"/>
            <a:r>
              <a:rPr lang="en-GB" sz="2000" dirty="0">
                <a:solidFill>
                  <a:srgbClr val="886037"/>
                </a:solidFill>
                <a:latin typeface="Chalkboard" panose="03050602040202020205" pitchFamily="66" charset="77"/>
              </a:rPr>
              <a:t>and conditions to</a:t>
            </a:r>
            <a:br>
              <a:rPr lang="en-GB" sz="2000" dirty="0">
                <a:solidFill>
                  <a:srgbClr val="886037"/>
                </a:solidFill>
                <a:latin typeface="Chalkboard" panose="03050602040202020205" pitchFamily="66" charset="77"/>
              </a:rPr>
            </a:br>
            <a:r>
              <a:rPr lang="en-GB" sz="2000" dirty="0">
                <a:solidFill>
                  <a:srgbClr val="886037"/>
                </a:solidFill>
                <a:latin typeface="Chalkboard" panose="03050602040202020205" pitchFamily="66" charset="77"/>
              </a:rPr>
              <a:t>make sense</a:t>
            </a:r>
          </a:p>
        </p:txBody>
      </p:sp>
      <p:sp>
        <p:nvSpPr>
          <p:cNvPr id="13" name="Rounded Rectangle 12">
            <a:extLst>
              <a:ext uri="{FF2B5EF4-FFF2-40B4-BE49-F238E27FC236}">
                <a16:creationId xmlns:a16="http://schemas.microsoft.com/office/drawing/2014/main" id="{7AA67E50-5842-1A4F-9258-D716CBA874C0}"/>
              </a:ext>
            </a:extLst>
          </p:cNvPr>
          <p:cNvSpPr/>
          <p:nvPr/>
        </p:nvSpPr>
        <p:spPr>
          <a:xfrm>
            <a:off x="3487556" y="3139185"/>
            <a:ext cx="3020817" cy="1172865"/>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latin typeface="Chalkboard" panose="03050602040202020205" pitchFamily="66" charset="77"/>
              </a:rPr>
              <a:t>Displaying sense-making for students to use for themselves</a:t>
            </a:r>
          </a:p>
        </p:txBody>
      </p:sp>
      <p:sp>
        <p:nvSpPr>
          <p:cNvPr id="14" name="Rounded Rectangle 13">
            <a:extLst>
              <a:ext uri="{FF2B5EF4-FFF2-40B4-BE49-F238E27FC236}">
                <a16:creationId xmlns:a16="http://schemas.microsoft.com/office/drawing/2014/main" id="{7FAE4216-BB70-CC41-A399-8A62781CFC39}"/>
              </a:ext>
            </a:extLst>
          </p:cNvPr>
          <p:cNvSpPr/>
          <p:nvPr/>
        </p:nvSpPr>
        <p:spPr>
          <a:xfrm>
            <a:off x="3596975" y="1858700"/>
            <a:ext cx="2781967" cy="1122495"/>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latin typeface="Chalkboard" panose="03050602040202020205" pitchFamily="66" charset="77"/>
              </a:rPr>
              <a:t>Being in presence of psychological processes (Vygotsky) </a:t>
            </a:r>
          </a:p>
        </p:txBody>
      </p:sp>
      <p:sp>
        <p:nvSpPr>
          <p:cNvPr id="8" name="Cloud 7">
            <a:extLst>
              <a:ext uri="{FF2B5EF4-FFF2-40B4-BE49-F238E27FC236}">
                <a16:creationId xmlns:a16="http://schemas.microsoft.com/office/drawing/2014/main" id="{900DDC76-7C48-0449-884F-9D9A9CE30A65}"/>
              </a:ext>
            </a:extLst>
          </p:cNvPr>
          <p:cNvSpPr/>
          <p:nvPr/>
        </p:nvSpPr>
        <p:spPr>
          <a:xfrm>
            <a:off x="5055169" y="768942"/>
            <a:ext cx="3836646" cy="1261596"/>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886037"/>
                </a:solidFill>
                <a:latin typeface="Chalkboard" panose="03050602040202020205" pitchFamily="66" charset="77"/>
              </a:rPr>
              <a:t>Being mathematical with and in front of learners</a:t>
            </a:r>
          </a:p>
        </p:txBody>
      </p:sp>
      <p:sp>
        <p:nvSpPr>
          <p:cNvPr id="15" name="Rounded Rectangle 14">
            <a:extLst>
              <a:ext uri="{FF2B5EF4-FFF2-40B4-BE49-F238E27FC236}">
                <a16:creationId xmlns:a16="http://schemas.microsoft.com/office/drawing/2014/main" id="{38EFF460-FF21-5647-A92B-63AA13DDE064}"/>
              </a:ext>
            </a:extLst>
          </p:cNvPr>
          <p:cNvSpPr/>
          <p:nvPr/>
        </p:nvSpPr>
        <p:spPr>
          <a:xfrm>
            <a:off x="4329951" y="5271317"/>
            <a:ext cx="2808921" cy="919313"/>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886037"/>
                </a:solidFill>
                <a:latin typeface="Chalkboard" panose="03050602040202020205" pitchFamily="66" charset="77"/>
              </a:rPr>
              <a:t>Being explicit about sense-making actions</a:t>
            </a:r>
          </a:p>
        </p:txBody>
      </p:sp>
    </p:spTree>
    <p:extLst>
      <p:ext uri="{BB962C8B-B14F-4D97-AF65-F5344CB8AC3E}">
        <p14:creationId xmlns:p14="http://schemas.microsoft.com/office/powerpoint/2010/main" val="284389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13" grpId="0" animBg="1"/>
      <p:bldP spid="14" grpId="0" animBg="1"/>
      <p:bldP spid="8"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E79F9-3F30-744F-B4C9-EB893C021496}"/>
              </a:ext>
            </a:extLst>
          </p:cNvPr>
          <p:cNvSpPr>
            <a:spLocks noGrp="1"/>
          </p:cNvSpPr>
          <p:nvPr>
            <p:ph type="title"/>
          </p:nvPr>
        </p:nvSpPr>
        <p:spPr>
          <a:xfrm>
            <a:off x="628650" y="365127"/>
            <a:ext cx="7886700" cy="845108"/>
          </a:xfrm>
        </p:spPr>
        <p:txBody>
          <a:bodyPr>
            <a:normAutofit/>
          </a:bodyPr>
          <a:lstStyle/>
          <a:p>
            <a:r>
              <a:rPr lang="en-GB" dirty="0"/>
              <a:t>Principles as Frameworks</a:t>
            </a:r>
          </a:p>
        </p:txBody>
      </p:sp>
      <p:sp>
        <p:nvSpPr>
          <p:cNvPr id="4" name="Rounded Rectangle 3">
            <a:extLst>
              <a:ext uri="{FF2B5EF4-FFF2-40B4-BE49-F238E27FC236}">
                <a16:creationId xmlns:a16="http://schemas.microsoft.com/office/drawing/2014/main" id="{910BC2D0-4CAF-744E-9F85-F99AAB150DAF}"/>
              </a:ext>
            </a:extLst>
          </p:cNvPr>
          <p:cNvSpPr/>
          <p:nvPr/>
        </p:nvSpPr>
        <p:spPr>
          <a:xfrm>
            <a:off x="809836" y="1510858"/>
            <a:ext cx="2359249" cy="844036"/>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dirty="0">
                <a:solidFill>
                  <a:srgbClr val="FFFF00"/>
                </a:solidFill>
                <a:latin typeface="Chalkboard" panose="03050602040202020205" pitchFamily="66" charset="77"/>
              </a:rPr>
              <a:t>Making structure manifest</a:t>
            </a:r>
          </a:p>
        </p:txBody>
      </p:sp>
      <p:sp>
        <p:nvSpPr>
          <p:cNvPr id="5" name="Rounded Rectangle 4">
            <a:extLst>
              <a:ext uri="{FF2B5EF4-FFF2-40B4-BE49-F238E27FC236}">
                <a16:creationId xmlns:a16="http://schemas.microsoft.com/office/drawing/2014/main" id="{D54FD059-B14A-8940-916B-2135E7C68E06}"/>
              </a:ext>
            </a:extLst>
          </p:cNvPr>
          <p:cNvSpPr/>
          <p:nvPr/>
        </p:nvSpPr>
        <p:spPr>
          <a:xfrm>
            <a:off x="2554689" y="2108728"/>
            <a:ext cx="3194758" cy="1131610"/>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dirty="0">
                <a:solidFill>
                  <a:srgbClr val="FFFF00"/>
                </a:solidFill>
                <a:latin typeface="Chalkboard" panose="03050602040202020205" pitchFamily="66" charset="77"/>
              </a:rPr>
              <a:t>Virtual form of enactive elements accessed through mental imagery</a:t>
            </a:r>
          </a:p>
        </p:txBody>
      </p:sp>
      <p:sp>
        <p:nvSpPr>
          <p:cNvPr id="6" name="Rounded Rectangle 5">
            <a:extLst>
              <a:ext uri="{FF2B5EF4-FFF2-40B4-BE49-F238E27FC236}">
                <a16:creationId xmlns:a16="http://schemas.microsoft.com/office/drawing/2014/main" id="{4B66732B-0D37-B94E-AE50-714D38F3F239}"/>
              </a:ext>
            </a:extLst>
          </p:cNvPr>
          <p:cNvSpPr/>
          <p:nvPr/>
        </p:nvSpPr>
        <p:spPr>
          <a:xfrm>
            <a:off x="3714588" y="3240338"/>
            <a:ext cx="2560952" cy="844388"/>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dirty="0">
                <a:solidFill>
                  <a:srgbClr val="FFFF00"/>
                </a:solidFill>
                <a:latin typeface="Chalkboard" panose="03050602040202020205" pitchFamily="66" charset="77"/>
              </a:rPr>
              <a:t>images --&gt; symbols</a:t>
            </a:r>
          </a:p>
          <a:p>
            <a:pPr algn="ctr"/>
            <a:r>
              <a:rPr lang="en-GB" sz="2000" dirty="0">
                <a:solidFill>
                  <a:srgbClr val="FFFF00"/>
                </a:solidFill>
                <a:latin typeface="Chalkboard" panose="03050602040202020205" pitchFamily="66" charset="77"/>
              </a:rPr>
              <a:t>symbols –&gt; images</a:t>
            </a:r>
          </a:p>
        </p:txBody>
      </p:sp>
      <p:sp>
        <p:nvSpPr>
          <p:cNvPr id="7" name="Rounded Rectangle 6">
            <a:extLst>
              <a:ext uri="{FF2B5EF4-FFF2-40B4-BE49-F238E27FC236}">
                <a16:creationId xmlns:a16="http://schemas.microsoft.com/office/drawing/2014/main" id="{497378F7-5CFE-B442-A587-0225E6B05285}"/>
              </a:ext>
            </a:extLst>
          </p:cNvPr>
          <p:cNvSpPr/>
          <p:nvPr/>
        </p:nvSpPr>
        <p:spPr>
          <a:xfrm>
            <a:off x="1860736" y="4371948"/>
            <a:ext cx="5422527" cy="830497"/>
          </a:xfrm>
          <a:prstGeom prst="roundRect">
            <a:avLst/>
          </a:prstGeom>
          <a:solidFill>
            <a:srgbClr val="8860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dirty="0">
                <a:solidFill>
                  <a:srgbClr val="FFFF00"/>
                </a:solidFill>
                <a:latin typeface="Chalkboard" panose="03050602040202020205" pitchFamily="66" charset="77"/>
              </a:rPr>
              <a:t>Say What You See &amp; Watch What You Do</a:t>
            </a:r>
          </a:p>
          <a:p>
            <a:pPr algn="ctr"/>
            <a:r>
              <a:rPr lang="en-GB" sz="2000" dirty="0">
                <a:solidFill>
                  <a:srgbClr val="FFFF00"/>
                </a:solidFill>
                <a:latin typeface="Chalkboard" panose="03050602040202020205" pitchFamily="66" charset="77"/>
              </a:rPr>
              <a:t>Doing-Talking-Recording</a:t>
            </a:r>
          </a:p>
        </p:txBody>
      </p:sp>
      <p:sp>
        <p:nvSpPr>
          <p:cNvPr id="9" name="Cloud 8">
            <a:extLst>
              <a:ext uri="{FF2B5EF4-FFF2-40B4-BE49-F238E27FC236}">
                <a16:creationId xmlns:a16="http://schemas.microsoft.com/office/drawing/2014/main" id="{910A0F72-E354-C540-83C8-0F8F08DAA0A5}"/>
              </a:ext>
            </a:extLst>
          </p:cNvPr>
          <p:cNvSpPr/>
          <p:nvPr/>
        </p:nvSpPr>
        <p:spPr>
          <a:xfrm>
            <a:off x="5874707" y="1367071"/>
            <a:ext cx="2455101" cy="113161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886037"/>
                </a:solidFill>
              </a:rPr>
              <a:t>Manipulating</a:t>
            </a:r>
          </a:p>
        </p:txBody>
      </p:sp>
      <p:sp>
        <p:nvSpPr>
          <p:cNvPr id="15" name="Cloud 14">
            <a:extLst>
              <a:ext uri="{FF2B5EF4-FFF2-40B4-BE49-F238E27FC236}">
                <a16:creationId xmlns:a16="http://schemas.microsoft.com/office/drawing/2014/main" id="{07EDD1C6-9EE4-A543-A19B-32AB78739B5A}"/>
              </a:ext>
            </a:extLst>
          </p:cNvPr>
          <p:cNvSpPr/>
          <p:nvPr/>
        </p:nvSpPr>
        <p:spPr>
          <a:xfrm>
            <a:off x="6207888" y="2122284"/>
            <a:ext cx="2455101" cy="113161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886037"/>
                </a:solidFill>
              </a:rPr>
              <a:t>Getting-a sense-of</a:t>
            </a:r>
          </a:p>
        </p:txBody>
      </p:sp>
      <p:sp>
        <p:nvSpPr>
          <p:cNvPr id="16" name="Cloud 15">
            <a:extLst>
              <a:ext uri="{FF2B5EF4-FFF2-40B4-BE49-F238E27FC236}">
                <a16:creationId xmlns:a16="http://schemas.microsoft.com/office/drawing/2014/main" id="{8BDEB1FB-3052-914E-B85D-1CB5058A084F}"/>
              </a:ext>
            </a:extLst>
          </p:cNvPr>
          <p:cNvSpPr/>
          <p:nvPr/>
        </p:nvSpPr>
        <p:spPr>
          <a:xfrm>
            <a:off x="6435218" y="2953116"/>
            <a:ext cx="2227771" cy="113161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886037"/>
                </a:solidFill>
              </a:rPr>
              <a:t>Articulating</a:t>
            </a:r>
          </a:p>
        </p:txBody>
      </p:sp>
      <p:sp>
        <p:nvSpPr>
          <p:cNvPr id="10" name="Rounded Rectangle 9">
            <a:extLst>
              <a:ext uri="{FF2B5EF4-FFF2-40B4-BE49-F238E27FC236}">
                <a16:creationId xmlns:a16="http://schemas.microsoft.com/office/drawing/2014/main" id="{10AF2432-3DB4-6843-B94A-2C82CC1C8B9B}"/>
              </a:ext>
            </a:extLst>
          </p:cNvPr>
          <p:cNvSpPr/>
          <p:nvPr/>
        </p:nvSpPr>
        <p:spPr>
          <a:xfrm>
            <a:off x="4157628" y="5489667"/>
            <a:ext cx="4235823" cy="1075765"/>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886037"/>
                </a:solidFill>
              </a:rPr>
              <a:t>Developing a vocabulary for talking about specific pedagogic actions and follow-</a:t>
            </a:r>
            <a:r>
              <a:rPr lang="en-GB" sz="2000" dirty="0" err="1">
                <a:solidFill>
                  <a:srgbClr val="886037"/>
                </a:solidFill>
              </a:rPr>
              <a:t>upo</a:t>
            </a:r>
            <a:r>
              <a:rPr lang="en-GB" sz="2000" dirty="0">
                <a:solidFill>
                  <a:srgbClr val="886037"/>
                </a:solidFill>
              </a:rPr>
              <a:t> actions</a:t>
            </a:r>
          </a:p>
        </p:txBody>
      </p:sp>
    </p:spTree>
    <p:extLst>
      <p:ext uri="{BB962C8B-B14F-4D97-AF65-F5344CB8AC3E}">
        <p14:creationId xmlns:p14="http://schemas.microsoft.com/office/powerpoint/2010/main" val="427913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5" grpId="0" animBg="1"/>
      <p:bldP spid="16"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Vertical Scroll 5"/>
          <p:cNvSpPr>
            <a:spLocks noChangeArrowheads="1"/>
          </p:cNvSpPr>
          <p:nvPr/>
        </p:nvSpPr>
        <p:spPr bwMode="auto">
          <a:xfrm>
            <a:off x="152400" y="990600"/>
            <a:ext cx="4419600" cy="5181600"/>
          </a:xfrm>
          <a:prstGeom prst="verticalScroll">
            <a:avLst>
              <a:gd name="adj" fmla="val 4750"/>
            </a:avLst>
          </a:prstGeom>
          <a:solidFill>
            <a:srgbClr val="B9CAFF"/>
          </a:solidFill>
          <a:ln w="9525">
            <a:solidFill>
              <a:schemeClr val="tx1"/>
            </a:solidFill>
            <a:round/>
            <a:headEnd/>
            <a:tailEnd/>
          </a:ln>
        </p:spPr>
        <p:txBody>
          <a:bodyPr/>
          <a:lstStyle/>
          <a:p>
            <a:endParaRPr lang="en-GB" altLang="ko-KR"/>
          </a:p>
        </p:txBody>
      </p:sp>
      <p:sp>
        <p:nvSpPr>
          <p:cNvPr id="86018" name="Rectangle 3"/>
          <p:cNvSpPr>
            <a:spLocks noGrp="1" noChangeArrowheads="1"/>
          </p:cNvSpPr>
          <p:nvPr>
            <p:ph type="title"/>
          </p:nvPr>
        </p:nvSpPr>
        <p:spPr/>
        <p:txBody>
          <a:bodyPr/>
          <a:lstStyle/>
          <a:p>
            <a:pPr>
              <a:defRPr/>
            </a:pPr>
            <a:r>
              <a:rPr lang="en-US" altLang="ko-KR" dirty="0">
                <a:latin typeface="Chalkboard" charset="0"/>
                <a:ea typeface="MS PGothic" charset="0"/>
              </a:rPr>
              <a:t>Frameworks</a:t>
            </a:r>
          </a:p>
        </p:txBody>
      </p:sp>
      <p:sp>
        <p:nvSpPr>
          <p:cNvPr id="5" name="TextBox 4"/>
          <p:cNvSpPr txBox="1"/>
          <p:nvPr/>
        </p:nvSpPr>
        <p:spPr>
          <a:xfrm>
            <a:off x="4679950" y="1801813"/>
            <a:ext cx="4429125" cy="461665"/>
          </a:xfrm>
          <a:prstGeom prst="rect">
            <a:avLst/>
          </a:prstGeom>
          <a:noFill/>
        </p:spPr>
        <p:txBody>
          <a:bodyPr>
            <a:spAutoFit/>
          </a:bodyPr>
          <a:lstStyle>
            <a:lvl1pPr eaLnBrk="0" hangingPunct="0">
              <a:defRPr sz="2800" b="1">
                <a:solidFill>
                  <a:schemeClr val="tx1"/>
                </a:solidFill>
                <a:latin typeface="Chalkboard" charset="0"/>
                <a:ea typeface="MS PGothic" charset="0"/>
                <a:cs typeface="MS PGothic" charset="0"/>
              </a:defRPr>
            </a:lvl1pPr>
            <a:lvl2pPr marL="742950" indent="-285750" eaLnBrk="0" hangingPunct="0">
              <a:defRPr sz="2800" b="1">
                <a:solidFill>
                  <a:schemeClr val="tx1"/>
                </a:solidFill>
                <a:latin typeface="Chalkboard" charset="0"/>
                <a:ea typeface="MS PGothic" charset="0"/>
                <a:cs typeface="MS PGothic" charset="0"/>
              </a:defRPr>
            </a:lvl2pPr>
            <a:lvl3pPr marL="1143000" indent="-228600" eaLnBrk="0" hangingPunct="0">
              <a:defRPr sz="2800" b="1">
                <a:solidFill>
                  <a:schemeClr val="tx1"/>
                </a:solidFill>
                <a:latin typeface="Chalkboard" charset="0"/>
                <a:ea typeface="MS PGothic" charset="0"/>
                <a:cs typeface="MS PGothic" charset="0"/>
              </a:defRPr>
            </a:lvl3pPr>
            <a:lvl4pPr marL="1600200" indent="-228600" eaLnBrk="0" hangingPunct="0">
              <a:defRPr sz="2800" b="1">
                <a:solidFill>
                  <a:schemeClr val="tx1"/>
                </a:solidFill>
                <a:latin typeface="Chalkboard" charset="0"/>
                <a:ea typeface="MS PGothic" charset="0"/>
                <a:cs typeface="MS PGothic" charset="0"/>
              </a:defRPr>
            </a:lvl4pPr>
            <a:lvl5pPr marL="2057400" indent="-228600" eaLnBrk="0" hangingPunct="0">
              <a:defRPr sz="2800" b="1">
                <a:solidFill>
                  <a:schemeClr val="tx1"/>
                </a:solidFill>
                <a:latin typeface="Chalkboard" charset="0"/>
                <a:ea typeface="MS PGothic" charset="0"/>
                <a:cs typeface="MS PGothic" charset="0"/>
              </a:defRPr>
            </a:lvl5pPr>
            <a:lvl6pPr marL="2514600" indent="-228600" eaLnBrk="0" fontAlgn="base" hangingPunct="0">
              <a:spcBef>
                <a:spcPct val="0"/>
              </a:spcBef>
              <a:spcAft>
                <a:spcPct val="0"/>
              </a:spcAft>
              <a:defRPr sz="2800" b="1">
                <a:solidFill>
                  <a:schemeClr val="tx1"/>
                </a:solidFill>
                <a:latin typeface="Chalkboard" charset="0"/>
                <a:ea typeface="MS PGothic" charset="0"/>
                <a:cs typeface="MS PGothic" charset="0"/>
              </a:defRPr>
            </a:lvl6pPr>
            <a:lvl7pPr marL="2971800" indent="-228600" eaLnBrk="0" fontAlgn="base" hangingPunct="0">
              <a:spcBef>
                <a:spcPct val="0"/>
              </a:spcBef>
              <a:spcAft>
                <a:spcPct val="0"/>
              </a:spcAft>
              <a:defRPr sz="2800" b="1">
                <a:solidFill>
                  <a:schemeClr val="tx1"/>
                </a:solidFill>
                <a:latin typeface="Chalkboard" charset="0"/>
                <a:ea typeface="MS PGothic" charset="0"/>
                <a:cs typeface="MS PGothic" charset="0"/>
              </a:defRPr>
            </a:lvl7pPr>
            <a:lvl8pPr marL="3429000" indent="-228600" eaLnBrk="0" fontAlgn="base" hangingPunct="0">
              <a:spcBef>
                <a:spcPct val="0"/>
              </a:spcBef>
              <a:spcAft>
                <a:spcPct val="0"/>
              </a:spcAft>
              <a:defRPr sz="2800" b="1">
                <a:solidFill>
                  <a:schemeClr val="tx1"/>
                </a:solidFill>
                <a:latin typeface="Chalkboard" charset="0"/>
                <a:ea typeface="MS PGothic" charset="0"/>
                <a:cs typeface="MS PGothic" charset="0"/>
              </a:defRPr>
            </a:lvl8pPr>
            <a:lvl9pPr marL="3886200" indent="-228600" eaLnBrk="0" fontAlgn="base" hangingPunct="0">
              <a:spcBef>
                <a:spcPct val="0"/>
              </a:spcBef>
              <a:spcAft>
                <a:spcPct val="0"/>
              </a:spcAft>
              <a:defRPr sz="2800" b="1">
                <a:solidFill>
                  <a:schemeClr val="tx1"/>
                </a:solidFill>
                <a:latin typeface="Chalkboard" charset="0"/>
                <a:ea typeface="MS PGothic" charset="0"/>
                <a:cs typeface="MS PGothic" charset="0"/>
              </a:defRPr>
            </a:lvl9pPr>
          </a:lstStyle>
          <a:p>
            <a:pPr eaLnBrk="1" hangingPunct="1">
              <a:defRPr/>
            </a:pPr>
            <a:r>
              <a:rPr lang="en-GB" altLang="ko-KR" sz="2400" b="0">
                <a:solidFill>
                  <a:srgbClr val="800000"/>
                </a:solidFill>
              </a:rPr>
              <a:t>Doing – Talking – Recording</a:t>
            </a:r>
          </a:p>
        </p:txBody>
      </p:sp>
      <p:pic>
        <p:nvPicPr>
          <p:cNvPr id="51204" name="Picture 5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95400"/>
            <a:ext cx="3721100" cy="452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4679950" y="836613"/>
            <a:ext cx="4429125" cy="461665"/>
          </a:xfrm>
          <a:prstGeom prst="rect">
            <a:avLst/>
          </a:prstGeom>
          <a:noFill/>
        </p:spPr>
        <p:txBody>
          <a:bodyPr>
            <a:spAutoFit/>
          </a:bodyPr>
          <a:lstStyle>
            <a:lvl1pPr eaLnBrk="0" hangingPunct="0">
              <a:defRPr sz="2800" b="1">
                <a:solidFill>
                  <a:schemeClr val="tx1"/>
                </a:solidFill>
                <a:latin typeface="Chalkboard" charset="0"/>
                <a:ea typeface="MS PGothic" charset="0"/>
                <a:cs typeface="MS PGothic" charset="0"/>
              </a:defRPr>
            </a:lvl1pPr>
            <a:lvl2pPr marL="742950" indent="-285750" eaLnBrk="0" hangingPunct="0">
              <a:defRPr sz="2800" b="1">
                <a:solidFill>
                  <a:schemeClr val="tx1"/>
                </a:solidFill>
                <a:latin typeface="Chalkboard" charset="0"/>
                <a:ea typeface="MS PGothic" charset="0"/>
                <a:cs typeface="MS PGothic" charset="0"/>
              </a:defRPr>
            </a:lvl2pPr>
            <a:lvl3pPr marL="1143000" indent="-228600" eaLnBrk="0" hangingPunct="0">
              <a:defRPr sz="2800" b="1">
                <a:solidFill>
                  <a:schemeClr val="tx1"/>
                </a:solidFill>
                <a:latin typeface="Chalkboard" charset="0"/>
                <a:ea typeface="MS PGothic" charset="0"/>
                <a:cs typeface="MS PGothic" charset="0"/>
              </a:defRPr>
            </a:lvl3pPr>
            <a:lvl4pPr marL="1600200" indent="-228600" eaLnBrk="0" hangingPunct="0">
              <a:defRPr sz="2800" b="1">
                <a:solidFill>
                  <a:schemeClr val="tx1"/>
                </a:solidFill>
                <a:latin typeface="Chalkboard" charset="0"/>
                <a:ea typeface="MS PGothic" charset="0"/>
                <a:cs typeface="MS PGothic" charset="0"/>
              </a:defRPr>
            </a:lvl4pPr>
            <a:lvl5pPr marL="2057400" indent="-228600" eaLnBrk="0" hangingPunct="0">
              <a:defRPr sz="2800" b="1">
                <a:solidFill>
                  <a:schemeClr val="tx1"/>
                </a:solidFill>
                <a:latin typeface="Chalkboard" charset="0"/>
                <a:ea typeface="MS PGothic" charset="0"/>
                <a:cs typeface="MS PGothic" charset="0"/>
              </a:defRPr>
            </a:lvl5pPr>
            <a:lvl6pPr marL="2514600" indent="-228600" eaLnBrk="0" fontAlgn="base" hangingPunct="0">
              <a:spcBef>
                <a:spcPct val="0"/>
              </a:spcBef>
              <a:spcAft>
                <a:spcPct val="0"/>
              </a:spcAft>
              <a:defRPr sz="2800" b="1">
                <a:solidFill>
                  <a:schemeClr val="tx1"/>
                </a:solidFill>
                <a:latin typeface="Chalkboard" charset="0"/>
                <a:ea typeface="MS PGothic" charset="0"/>
                <a:cs typeface="MS PGothic" charset="0"/>
              </a:defRPr>
            </a:lvl6pPr>
            <a:lvl7pPr marL="2971800" indent="-228600" eaLnBrk="0" fontAlgn="base" hangingPunct="0">
              <a:spcBef>
                <a:spcPct val="0"/>
              </a:spcBef>
              <a:spcAft>
                <a:spcPct val="0"/>
              </a:spcAft>
              <a:defRPr sz="2800" b="1">
                <a:solidFill>
                  <a:schemeClr val="tx1"/>
                </a:solidFill>
                <a:latin typeface="Chalkboard" charset="0"/>
                <a:ea typeface="MS PGothic" charset="0"/>
                <a:cs typeface="MS PGothic" charset="0"/>
              </a:defRPr>
            </a:lvl7pPr>
            <a:lvl8pPr marL="3429000" indent="-228600" eaLnBrk="0" fontAlgn="base" hangingPunct="0">
              <a:spcBef>
                <a:spcPct val="0"/>
              </a:spcBef>
              <a:spcAft>
                <a:spcPct val="0"/>
              </a:spcAft>
              <a:defRPr sz="2800" b="1">
                <a:solidFill>
                  <a:schemeClr val="tx1"/>
                </a:solidFill>
                <a:latin typeface="Chalkboard" charset="0"/>
                <a:ea typeface="MS PGothic" charset="0"/>
                <a:cs typeface="MS PGothic" charset="0"/>
              </a:defRPr>
            </a:lvl8pPr>
            <a:lvl9pPr marL="3886200" indent="-228600" eaLnBrk="0" fontAlgn="base" hangingPunct="0">
              <a:spcBef>
                <a:spcPct val="0"/>
              </a:spcBef>
              <a:spcAft>
                <a:spcPct val="0"/>
              </a:spcAft>
              <a:defRPr sz="2800" b="1">
                <a:solidFill>
                  <a:schemeClr val="tx1"/>
                </a:solidFill>
                <a:latin typeface="Chalkboard" charset="0"/>
                <a:ea typeface="MS PGothic" charset="0"/>
                <a:cs typeface="MS PGothic" charset="0"/>
              </a:defRPr>
            </a:lvl9pPr>
          </a:lstStyle>
          <a:p>
            <a:pPr eaLnBrk="1" hangingPunct="1">
              <a:defRPr/>
            </a:pPr>
            <a:r>
              <a:rPr lang="en-GB" altLang="ko-KR" sz="2400" b="0">
                <a:solidFill>
                  <a:srgbClr val="800000"/>
                </a:solidFill>
              </a:rPr>
              <a:t>Enactive– Iconic– Symbolic</a:t>
            </a:r>
          </a:p>
        </p:txBody>
      </p:sp>
      <p:sp>
        <p:nvSpPr>
          <p:cNvPr id="7" name="TextBox 6"/>
          <p:cNvSpPr txBox="1"/>
          <p:nvPr/>
        </p:nvSpPr>
        <p:spPr>
          <a:xfrm>
            <a:off x="4679950" y="2767013"/>
            <a:ext cx="4429125" cy="461665"/>
          </a:xfrm>
          <a:prstGeom prst="rect">
            <a:avLst/>
          </a:prstGeom>
          <a:noFill/>
        </p:spPr>
        <p:txBody>
          <a:bodyPr>
            <a:spAutoFit/>
          </a:bodyPr>
          <a:lstStyle>
            <a:lvl1pPr eaLnBrk="0" hangingPunct="0">
              <a:defRPr sz="2800" b="1">
                <a:solidFill>
                  <a:schemeClr val="tx1"/>
                </a:solidFill>
                <a:latin typeface="Chalkboard" charset="0"/>
                <a:ea typeface="MS PGothic" charset="0"/>
                <a:cs typeface="MS PGothic" charset="0"/>
              </a:defRPr>
            </a:lvl1pPr>
            <a:lvl2pPr marL="742950" indent="-285750" eaLnBrk="0" hangingPunct="0">
              <a:defRPr sz="2800" b="1">
                <a:solidFill>
                  <a:schemeClr val="tx1"/>
                </a:solidFill>
                <a:latin typeface="Chalkboard" charset="0"/>
                <a:ea typeface="MS PGothic" charset="0"/>
                <a:cs typeface="MS PGothic" charset="0"/>
              </a:defRPr>
            </a:lvl2pPr>
            <a:lvl3pPr marL="1143000" indent="-228600" eaLnBrk="0" hangingPunct="0">
              <a:defRPr sz="2800" b="1">
                <a:solidFill>
                  <a:schemeClr val="tx1"/>
                </a:solidFill>
                <a:latin typeface="Chalkboard" charset="0"/>
                <a:ea typeface="MS PGothic" charset="0"/>
                <a:cs typeface="MS PGothic" charset="0"/>
              </a:defRPr>
            </a:lvl3pPr>
            <a:lvl4pPr marL="1600200" indent="-228600" eaLnBrk="0" hangingPunct="0">
              <a:defRPr sz="2800" b="1">
                <a:solidFill>
                  <a:schemeClr val="tx1"/>
                </a:solidFill>
                <a:latin typeface="Chalkboard" charset="0"/>
                <a:ea typeface="MS PGothic" charset="0"/>
                <a:cs typeface="MS PGothic" charset="0"/>
              </a:defRPr>
            </a:lvl4pPr>
            <a:lvl5pPr marL="2057400" indent="-228600" eaLnBrk="0" hangingPunct="0">
              <a:defRPr sz="2800" b="1">
                <a:solidFill>
                  <a:schemeClr val="tx1"/>
                </a:solidFill>
                <a:latin typeface="Chalkboard" charset="0"/>
                <a:ea typeface="MS PGothic" charset="0"/>
                <a:cs typeface="MS PGothic" charset="0"/>
              </a:defRPr>
            </a:lvl5pPr>
            <a:lvl6pPr marL="2514600" indent="-228600" eaLnBrk="0" fontAlgn="base" hangingPunct="0">
              <a:spcBef>
                <a:spcPct val="0"/>
              </a:spcBef>
              <a:spcAft>
                <a:spcPct val="0"/>
              </a:spcAft>
              <a:defRPr sz="2800" b="1">
                <a:solidFill>
                  <a:schemeClr val="tx1"/>
                </a:solidFill>
                <a:latin typeface="Chalkboard" charset="0"/>
                <a:ea typeface="MS PGothic" charset="0"/>
                <a:cs typeface="MS PGothic" charset="0"/>
              </a:defRPr>
            </a:lvl6pPr>
            <a:lvl7pPr marL="2971800" indent="-228600" eaLnBrk="0" fontAlgn="base" hangingPunct="0">
              <a:spcBef>
                <a:spcPct val="0"/>
              </a:spcBef>
              <a:spcAft>
                <a:spcPct val="0"/>
              </a:spcAft>
              <a:defRPr sz="2800" b="1">
                <a:solidFill>
                  <a:schemeClr val="tx1"/>
                </a:solidFill>
                <a:latin typeface="Chalkboard" charset="0"/>
                <a:ea typeface="MS PGothic" charset="0"/>
                <a:cs typeface="MS PGothic" charset="0"/>
              </a:defRPr>
            </a:lvl7pPr>
            <a:lvl8pPr marL="3429000" indent="-228600" eaLnBrk="0" fontAlgn="base" hangingPunct="0">
              <a:spcBef>
                <a:spcPct val="0"/>
              </a:spcBef>
              <a:spcAft>
                <a:spcPct val="0"/>
              </a:spcAft>
              <a:defRPr sz="2800" b="1">
                <a:solidFill>
                  <a:schemeClr val="tx1"/>
                </a:solidFill>
                <a:latin typeface="Chalkboard" charset="0"/>
                <a:ea typeface="MS PGothic" charset="0"/>
                <a:cs typeface="MS PGothic" charset="0"/>
              </a:defRPr>
            </a:lvl8pPr>
            <a:lvl9pPr marL="3886200" indent="-228600" eaLnBrk="0" fontAlgn="base" hangingPunct="0">
              <a:spcBef>
                <a:spcPct val="0"/>
              </a:spcBef>
              <a:spcAft>
                <a:spcPct val="0"/>
              </a:spcAft>
              <a:defRPr sz="2800" b="1">
                <a:solidFill>
                  <a:schemeClr val="tx1"/>
                </a:solidFill>
                <a:latin typeface="Chalkboard" charset="0"/>
                <a:ea typeface="MS PGothic" charset="0"/>
                <a:cs typeface="MS PGothic" charset="0"/>
              </a:defRPr>
            </a:lvl9pPr>
          </a:lstStyle>
          <a:p>
            <a:pPr eaLnBrk="1" hangingPunct="1">
              <a:defRPr/>
            </a:pPr>
            <a:r>
              <a:rPr lang="en-GB" altLang="ko-KR" sz="2400" b="0">
                <a:solidFill>
                  <a:srgbClr val="800000"/>
                </a:solidFill>
              </a:rPr>
              <a:t>See – Experience – Master</a:t>
            </a:r>
          </a:p>
        </p:txBody>
      </p:sp>
    </p:spTree>
    <p:extLst>
      <p:ext uri="{BB962C8B-B14F-4D97-AF65-F5344CB8AC3E}">
        <p14:creationId xmlns:p14="http://schemas.microsoft.com/office/powerpoint/2010/main" val="654904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FD3A3-CC67-424D-8C7D-374714CF9E4B}"/>
              </a:ext>
            </a:extLst>
          </p:cNvPr>
          <p:cNvSpPr>
            <a:spLocks noGrp="1"/>
          </p:cNvSpPr>
          <p:nvPr>
            <p:ph type="title"/>
          </p:nvPr>
        </p:nvSpPr>
        <p:spPr>
          <a:xfrm>
            <a:off x="628650" y="365127"/>
            <a:ext cx="7886700" cy="874950"/>
          </a:xfrm>
        </p:spPr>
        <p:txBody>
          <a:bodyPr>
            <a:normAutofit fontScale="90000"/>
          </a:bodyPr>
          <a:lstStyle/>
          <a:p>
            <a:r>
              <a:rPr lang="en-GB" dirty="0"/>
              <a:t>What Pedagogic Actions did you observe yesterday?</a:t>
            </a:r>
          </a:p>
        </p:txBody>
      </p:sp>
      <p:sp>
        <p:nvSpPr>
          <p:cNvPr id="3" name="Content Placeholder 2">
            <a:extLst>
              <a:ext uri="{FF2B5EF4-FFF2-40B4-BE49-F238E27FC236}">
                <a16:creationId xmlns:a16="http://schemas.microsoft.com/office/drawing/2014/main" id="{64493B68-8A51-2341-96E2-215162F1D59F}"/>
              </a:ext>
            </a:extLst>
          </p:cNvPr>
          <p:cNvSpPr>
            <a:spLocks noGrp="1"/>
          </p:cNvSpPr>
          <p:nvPr>
            <p:ph idx="1"/>
          </p:nvPr>
        </p:nvSpPr>
        <p:spPr/>
        <p:txBody>
          <a:bodyPr/>
          <a:lstStyle/>
          <a:p>
            <a:r>
              <a:rPr lang="en-GB" dirty="0"/>
              <a:t>Imagine … before showing</a:t>
            </a:r>
          </a:p>
          <a:p>
            <a:r>
              <a:rPr lang="en-GB" dirty="0"/>
              <a:t>Pausing &amp; promoting personal narrative</a:t>
            </a:r>
          </a:p>
          <a:p>
            <a:r>
              <a:rPr lang="en-GB" dirty="0"/>
              <a:t>Static Image &amp; Animation to introduce phenomenon</a:t>
            </a:r>
          </a:p>
          <a:p>
            <a:r>
              <a:rPr lang="en-GB" dirty="0"/>
              <a:t>Activate what everyone can do (Galilean Sequence)</a:t>
            </a:r>
          </a:p>
          <a:p>
            <a:r>
              <a:rPr lang="en-GB" dirty="0"/>
              <a:t>Another &amp; Another (block the expected examples)</a:t>
            </a:r>
          </a:p>
        </p:txBody>
      </p:sp>
    </p:spTree>
    <p:extLst>
      <p:ext uri="{BB962C8B-B14F-4D97-AF65-F5344CB8AC3E}">
        <p14:creationId xmlns:p14="http://schemas.microsoft.com/office/powerpoint/2010/main" val="6903966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884C0-ADB7-2047-B219-CF9D36B82CE3}"/>
              </a:ext>
            </a:extLst>
          </p:cNvPr>
          <p:cNvSpPr>
            <a:spLocks noGrp="1"/>
          </p:cNvSpPr>
          <p:nvPr>
            <p:ph type="title"/>
          </p:nvPr>
        </p:nvSpPr>
        <p:spPr/>
        <p:txBody>
          <a:bodyPr/>
          <a:lstStyle/>
          <a:p>
            <a:r>
              <a:rPr lang="en-GB" dirty="0"/>
              <a:t>Pedagogic Actions</a:t>
            </a:r>
          </a:p>
        </p:txBody>
      </p:sp>
      <p:sp>
        <p:nvSpPr>
          <p:cNvPr id="3" name="Content Placeholder 2">
            <a:extLst>
              <a:ext uri="{FF2B5EF4-FFF2-40B4-BE49-F238E27FC236}">
                <a16:creationId xmlns:a16="http://schemas.microsoft.com/office/drawing/2014/main" id="{413AC826-1EC7-D647-9746-EFD9D6030C13}"/>
              </a:ext>
            </a:extLst>
          </p:cNvPr>
          <p:cNvSpPr>
            <a:spLocks noGrp="1"/>
          </p:cNvSpPr>
          <p:nvPr>
            <p:ph idx="1"/>
          </p:nvPr>
        </p:nvSpPr>
        <p:spPr>
          <a:xfrm>
            <a:off x="295835" y="1412265"/>
            <a:ext cx="8700247" cy="3226969"/>
          </a:xfrm>
        </p:spPr>
        <p:txBody>
          <a:bodyPr/>
          <a:lstStyle/>
          <a:p>
            <a:r>
              <a:rPr lang="en-GB" dirty="0"/>
              <a:t>Say What You See (SWYS) &amp; Watch What You Do (WWYD)</a:t>
            </a:r>
          </a:p>
          <a:p>
            <a:r>
              <a:rPr lang="en-GB" dirty="0"/>
              <a:t>Same &amp; Different</a:t>
            </a:r>
          </a:p>
          <a:p>
            <a:r>
              <a:rPr lang="en-GB" dirty="0"/>
              <a:t>Pausing</a:t>
            </a:r>
          </a:p>
          <a:p>
            <a:r>
              <a:rPr lang="en-GB" dirty="0"/>
              <a:t>Talking in Pairs</a:t>
            </a:r>
          </a:p>
          <a:p>
            <a:r>
              <a:rPr lang="en-GB" dirty="0"/>
              <a:t>Mini-White-Boards/Clickers</a:t>
            </a:r>
          </a:p>
          <a:p>
            <a:r>
              <a:rPr lang="en-GB" dirty="0"/>
              <a:t>Imagining before Showing</a:t>
            </a:r>
          </a:p>
          <a:p>
            <a:r>
              <a:rPr lang="en-GB" dirty="0"/>
              <a:t>Connecting technical terms</a:t>
            </a:r>
          </a:p>
          <a:p>
            <a:r>
              <a:rPr lang="en-GB" dirty="0"/>
              <a:t>Sorting tasks</a:t>
            </a:r>
          </a:p>
          <a:p>
            <a:r>
              <a:rPr lang="en-GB" dirty="0"/>
              <a:t>Construction tasks</a:t>
            </a:r>
          </a:p>
          <a:p>
            <a:r>
              <a:rPr lang="en-GB" dirty="0"/>
              <a:t>Varying (specialising, extending, generalising)</a:t>
            </a:r>
          </a:p>
          <a:p>
            <a:r>
              <a:rPr lang="en-GB" dirty="0"/>
              <a:t>Seeking an error</a:t>
            </a:r>
          </a:p>
          <a:p>
            <a:endParaRPr lang="en-GB" dirty="0"/>
          </a:p>
        </p:txBody>
      </p:sp>
      <p:sp>
        <p:nvSpPr>
          <p:cNvPr id="4" name="Rounded Rectangle 3">
            <a:extLst>
              <a:ext uri="{FF2B5EF4-FFF2-40B4-BE49-F238E27FC236}">
                <a16:creationId xmlns:a16="http://schemas.microsoft.com/office/drawing/2014/main" id="{741823AC-FDB6-DE43-8ADA-0BFF5893C739}"/>
              </a:ext>
            </a:extLst>
          </p:cNvPr>
          <p:cNvSpPr/>
          <p:nvPr/>
        </p:nvSpPr>
        <p:spPr>
          <a:xfrm>
            <a:off x="4572000" y="2166916"/>
            <a:ext cx="4329953" cy="1398494"/>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It is not just the action that is initiated</a:t>
            </a:r>
            <a:br>
              <a:rPr lang="en-GB" sz="2000" dirty="0">
                <a:solidFill>
                  <a:srgbClr val="FFFF00"/>
                </a:solidFill>
              </a:rPr>
            </a:br>
            <a:r>
              <a:rPr lang="en-GB" sz="2000" dirty="0">
                <a:solidFill>
                  <a:srgbClr val="FFFF00"/>
                </a:solidFill>
              </a:rPr>
              <a:t>but</a:t>
            </a:r>
            <a:br>
              <a:rPr lang="en-GB" sz="2000" dirty="0">
                <a:solidFill>
                  <a:srgbClr val="FFFF00"/>
                </a:solidFill>
              </a:rPr>
            </a:br>
            <a:r>
              <a:rPr lang="en-GB" sz="2000" dirty="0">
                <a:solidFill>
                  <a:srgbClr val="FFFF00"/>
                </a:solidFill>
              </a:rPr>
              <a:t>the principles &amp; intentions</a:t>
            </a:r>
            <a:br>
              <a:rPr lang="en-GB" sz="2000" dirty="0">
                <a:solidFill>
                  <a:srgbClr val="FFFF00"/>
                </a:solidFill>
              </a:rPr>
            </a:br>
            <a:r>
              <a:rPr lang="en-GB" sz="2000" dirty="0">
                <a:solidFill>
                  <a:srgbClr val="FFFF00"/>
                </a:solidFill>
              </a:rPr>
              <a:t>which lead to this initiation</a:t>
            </a:r>
          </a:p>
        </p:txBody>
      </p:sp>
      <p:sp>
        <p:nvSpPr>
          <p:cNvPr id="5" name="Rounded Rectangle 4">
            <a:extLst>
              <a:ext uri="{FF2B5EF4-FFF2-40B4-BE49-F238E27FC236}">
                <a16:creationId xmlns:a16="http://schemas.microsoft.com/office/drawing/2014/main" id="{9522CB70-E037-F448-888A-F2F534A2B6E3}"/>
              </a:ext>
            </a:extLst>
          </p:cNvPr>
          <p:cNvSpPr/>
          <p:nvPr/>
        </p:nvSpPr>
        <p:spPr>
          <a:xfrm>
            <a:off x="4800600" y="3484728"/>
            <a:ext cx="4195482" cy="1398494"/>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The ethos and intentions</a:t>
            </a:r>
            <a:br>
              <a:rPr lang="en-GB" sz="2000" dirty="0">
                <a:solidFill>
                  <a:srgbClr val="FFFF00"/>
                </a:solidFill>
              </a:rPr>
            </a:br>
            <a:r>
              <a:rPr lang="en-GB" sz="2000" dirty="0">
                <a:solidFill>
                  <a:srgbClr val="FFFF00"/>
                </a:solidFill>
              </a:rPr>
              <a:t>are manifested in</a:t>
            </a:r>
            <a:br>
              <a:rPr lang="en-GB" sz="2000" dirty="0">
                <a:solidFill>
                  <a:srgbClr val="FFFF00"/>
                </a:solidFill>
              </a:rPr>
            </a:br>
            <a:r>
              <a:rPr lang="en-GB" sz="2000" dirty="0">
                <a:solidFill>
                  <a:srgbClr val="FFFF00"/>
                </a:solidFill>
              </a:rPr>
              <a:t>how learner responses are dealt with</a:t>
            </a:r>
          </a:p>
        </p:txBody>
      </p:sp>
    </p:spTree>
    <p:extLst>
      <p:ext uri="{BB962C8B-B14F-4D97-AF65-F5344CB8AC3E}">
        <p14:creationId xmlns:p14="http://schemas.microsoft.com/office/powerpoint/2010/main" val="273106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D9B60-31C0-C242-AEA4-D2F9E404098D}"/>
              </a:ext>
            </a:extLst>
          </p:cNvPr>
          <p:cNvSpPr>
            <a:spLocks noGrp="1"/>
          </p:cNvSpPr>
          <p:nvPr>
            <p:ph type="title"/>
          </p:nvPr>
        </p:nvSpPr>
        <p:spPr/>
        <p:txBody>
          <a:bodyPr/>
          <a:lstStyle/>
          <a:p>
            <a:r>
              <a:rPr lang="en-GB" dirty="0"/>
              <a:t>How is Meaning Made?</a:t>
            </a:r>
          </a:p>
        </p:txBody>
      </p:sp>
      <p:sp>
        <p:nvSpPr>
          <p:cNvPr id="3" name="Content Placeholder 2">
            <a:extLst>
              <a:ext uri="{FF2B5EF4-FFF2-40B4-BE49-F238E27FC236}">
                <a16:creationId xmlns:a16="http://schemas.microsoft.com/office/drawing/2014/main" id="{78F07007-B076-474A-8A3E-620E136FBD54}"/>
              </a:ext>
            </a:extLst>
          </p:cNvPr>
          <p:cNvSpPr>
            <a:spLocks noGrp="1"/>
          </p:cNvSpPr>
          <p:nvPr>
            <p:ph idx="1"/>
          </p:nvPr>
        </p:nvSpPr>
        <p:spPr>
          <a:xfrm>
            <a:off x="390656" y="1270674"/>
            <a:ext cx="7886700" cy="1886520"/>
          </a:xfrm>
        </p:spPr>
        <p:txBody>
          <a:bodyPr/>
          <a:lstStyle/>
          <a:p>
            <a:r>
              <a:rPr lang="en-GB" dirty="0"/>
              <a:t>By Linking</a:t>
            </a:r>
          </a:p>
          <a:p>
            <a:pPr lvl="1"/>
            <a:r>
              <a:rPr lang="en-GB" dirty="0"/>
              <a:t>Rich concept images</a:t>
            </a:r>
          </a:p>
          <a:p>
            <a:pPr lvl="1"/>
            <a:r>
              <a:rPr lang="en-GB" dirty="0"/>
              <a:t>Richly connected example spaces</a:t>
            </a:r>
          </a:p>
          <a:p>
            <a:r>
              <a:rPr lang="en-GB" dirty="0"/>
              <a:t>Relevant personal incantations</a:t>
            </a:r>
          </a:p>
          <a:p>
            <a:r>
              <a:rPr lang="en-GB" dirty="0"/>
              <a:t>Through developing personal narratives</a:t>
            </a:r>
          </a:p>
        </p:txBody>
      </p:sp>
    </p:spTree>
    <p:extLst>
      <p:ext uri="{BB962C8B-B14F-4D97-AF65-F5344CB8AC3E}">
        <p14:creationId xmlns:p14="http://schemas.microsoft.com/office/powerpoint/2010/main" val="9210609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39B0A-5677-DC48-BB98-3BB479AB54F9}"/>
              </a:ext>
            </a:extLst>
          </p:cNvPr>
          <p:cNvSpPr>
            <a:spLocks noGrp="1"/>
          </p:cNvSpPr>
          <p:nvPr>
            <p:ph type="title"/>
          </p:nvPr>
        </p:nvSpPr>
        <p:spPr/>
        <p:txBody>
          <a:bodyPr/>
          <a:lstStyle/>
          <a:p>
            <a:r>
              <a:rPr lang="en-GB" dirty="0"/>
              <a:t>What Encourages Meaning Making?</a:t>
            </a:r>
          </a:p>
        </p:txBody>
      </p:sp>
      <p:sp>
        <p:nvSpPr>
          <p:cNvPr id="3" name="Content Placeholder 2">
            <a:extLst>
              <a:ext uri="{FF2B5EF4-FFF2-40B4-BE49-F238E27FC236}">
                <a16:creationId xmlns:a16="http://schemas.microsoft.com/office/drawing/2014/main" id="{FE136BA3-F61E-4242-A59C-CC765559D953}"/>
              </a:ext>
            </a:extLst>
          </p:cNvPr>
          <p:cNvSpPr>
            <a:spLocks noGrp="1"/>
          </p:cNvSpPr>
          <p:nvPr>
            <p:ph idx="1"/>
          </p:nvPr>
        </p:nvSpPr>
        <p:spPr>
          <a:xfrm>
            <a:off x="628650" y="1412266"/>
            <a:ext cx="7886700" cy="2568063"/>
          </a:xfrm>
        </p:spPr>
        <p:txBody>
          <a:bodyPr/>
          <a:lstStyle/>
          <a:p>
            <a:r>
              <a:rPr lang="en-GB" dirty="0"/>
              <a:t>Time</a:t>
            </a:r>
          </a:p>
          <a:p>
            <a:r>
              <a:rPr lang="en-GB" dirty="0"/>
              <a:t>Being in the presence of others making meaning</a:t>
            </a:r>
          </a:p>
          <a:p>
            <a:r>
              <a:rPr lang="en-GB" dirty="0"/>
              <a:t>Desire on the part of students</a:t>
            </a:r>
          </a:p>
          <a:p>
            <a:r>
              <a:rPr lang="en-GB" dirty="0"/>
              <a:t>Relationship between </a:t>
            </a:r>
          </a:p>
          <a:p>
            <a:pPr marL="457200" lvl="1" indent="0">
              <a:buNone/>
            </a:pPr>
            <a:r>
              <a:rPr lang="en-GB" dirty="0"/>
              <a:t>teacher and mathematics</a:t>
            </a:r>
          </a:p>
          <a:p>
            <a:pPr marL="457200" lvl="1" indent="0">
              <a:buNone/>
            </a:pPr>
            <a:r>
              <a:rPr lang="en-GB" dirty="0"/>
              <a:t>teacher and students</a:t>
            </a:r>
          </a:p>
        </p:txBody>
      </p:sp>
      <p:sp>
        <p:nvSpPr>
          <p:cNvPr id="4" name="TextBox 3">
            <a:extLst>
              <a:ext uri="{FF2B5EF4-FFF2-40B4-BE49-F238E27FC236}">
                <a16:creationId xmlns:a16="http://schemas.microsoft.com/office/drawing/2014/main" id="{16890851-09AF-BB43-8F21-5F896E6C3CCD}"/>
              </a:ext>
            </a:extLst>
          </p:cNvPr>
          <p:cNvSpPr txBox="1"/>
          <p:nvPr/>
        </p:nvSpPr>
        <p:spPr>
          <a:xfrm>
            <a:off x="3778623" y="4177931"/>
            <a:ext cx="1328377" cy="400110"/>
          </a:xfrm>
          <a:prstGeom prst="rect">
            <a:avLst/>
          </a:prstGeom>
          <a:noFill/>
        </p:spPr>
        <p:txBody>
          <a:bodyPr wrap="none" rtlCol="0">
            <a:spAutoFit/>
          </a:bodyPr>
          <a:lstStyle/>
          <a:p>
            <a:pPr algn="l"/>
            <a:r>
              <a:rPr lang="en-GB" sz="2000" dirty="0">
                <a:latin typeface="Chalkboard" charset="0"/>
                <a:ea typeface="Chalkboard" charset="0"/>
                <a:cs typeface="Chalkboard" charset="0"/>
              </a:rPr>
              <a:t>influences</a:t>
            </a:r>
          </a:p>
        </p:txBody>
      </p:sp>
      <p:sp>
        <p:nvSpPr>
          <p:cNvPr id="5" name="TextBox 4">
            <a:extLst>
              <a:ext uri="{FF2B5EF4-FFF2-40B4-BE49-F238E27FC236}">
                <a16:creationId xmlns:a16="http://schemas.microsoft.com/office/drawing/2014/main" id="{0AFC7D13-2D7F-4D49-B7FD-9C3252B014E5}"/>
              </a:ext>
            </a:extLst>
          </p:cNvPr>
          <p:cNvSpPr txBox="1"/>
          <p:nvPr/>
        </p:nvSpPr>
        <p:spPr>
          <a:xfrm>
            <a:off x="4867835" y="4842122"/>
            <a:ext cx="3197286" cy="707886"/>
          </a:xfrm>
          <a:prstGeom prst="rect">
            <a:avLst/>
          </a:prstGeom>
          <a:noFill/>
        </p:spPr>
        <p:txBody>
          <a:bodyPr wrap="none" rtlCol="0">
            <a:spAutoFit/>
          </a:bodyPr>
          <a:lstStyle/>
          <a:p>
            <a:pPr algn="ctr"/>
            <a:r>
              <a:rPr lang="en-GB" sz="2000" dirty="0">
                <a:solidFill>
                  <a:srgbClr val="0432FF"/>
                </a:solidFill>
                <a:latin typeface="Chalkboard" charset="0"/>
                <a:ea typeface="Chalkboard" charset="0"/>
                <a:cs typeface="Chalkboard" charset="0"/>
              </a:rPr>
              <a:t>Relationship between</a:t>
            </a:r>
          </a:p>
          <a:p>
            <a:pPr algn="l"/>
            <a:r>
              <a:rPr lang="en-GB" sz="2000" dirty="0">
                <a:latin typeface="Chalkboard" charset="0"/>
                <a:ea typeface="Chalkboard" charset="0"/>
                <a:cs typeface="Chalkboard" charset="0"/>
              </a:rPr>
              <a:t>students and mathematics</a:t>
            </a:r>
          </a:p>
        </p:txBody>
      </p:sp>
    </p:spTree>
    <p:extLst>
      <p:ext uri="{BB962C8B-B14F-4D97-AF65-F5344CB8AC3E}">
        <p14:creationId xmlns:p14="http://schemas.microsoft.com/office/powerpoint/2010/main" val="400033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P spid="4"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Mathematical Themes</a:t>
            </a:r>
          </a:p>
        </p:txBody>
      </p:sp>
      <p:sp>
        <p:nvSpPr>
          <p:cNvPr id="3" name="Content Placeholder 2"/>
          <p:cNvSpPr>
            <a:spLocks noGrp="1"/>
          </p:cNvSpPr>
          <p:nvPr>
            <p:ph idx="1"/>
          </p:nvPr>
        </p:nvSpPr>
        <p:spPr/>
        <p:txBody>
          <a:bodyPr/>
          <a:lstStyle/>
          <a:p>
            <a:r>
              <a:rPr lang="en-GB"/>
              <a:t>Doing &amp; Undoing</a:t>
            </a:r>
          </a:p>
          <a:p>
            <a:r>
              <a:rPr lang="en-GB"/>
              <a:t>Invariance in the midst of change</a:t>
            </a:r>
          </a:p>
          <a:p>
            <a:r>
              <a:rPr lang="en-GB"/>
              <a:t>Freedom &amp; Constraint</a:t>
            </a:r>
          </a:p>
          <a:p>
            <a:r>
              <a:rPr lang="en-GB"/>
              <a:t>Restricting &amp; Extending</a:t>
            </a:r>
          </a:p>
        </p:txBody>
      </p:sp>
    </p:spTree>
    <p:extLst>
      <p:ext uri="{BB962C8B-B14F-4D97-AF65-F5344CB8AC3E}">
        <p14:creationId xmlns:p14="http://schemas.microsoft.com/office/powerpoint/2010/main" val="32327076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Natural Powers</a:t>
            </a:r>
          </a:p>
        </p:txBody>
      </p:sp>
      <p:sp>
        <p:nvSpPr>
          <p:cNvPr id="3" name="Content Placeholder 2"/>
          <p:cNvSpPr>
            <a:spLocks noGrp="1"/>
          </p:cNvSpPr>
          <p:nvPr>
            <p:ph idx="1"/>
          </p:nvPr>
        </p:nvSpPr>
        <p:spPr/>
        <p:txBody>
          <a:bodyPr/>
          <a:lstStyle/>
          <a:p>
            <a:r>
              <a:rPr lang="en-GB"/>
              <a:t>Imagining &amp; Expressing</a:t>
            </a:r>
          </a:p>
          <a:p>
            <a:r>
              <a:rPr lang="en-GB"/>
              <a:t>Specialising &amp; Generalising (Stressing &amp; Ignoring)</a:t>
            </a:r>
          </a:p>
          <a:p>
            <a:r>
              <a:rPr lang="en-GB"/>
              <a:t>Conjecturing &amp; Convincing</a:t>
            </a:r>
          </a:p>
          <a:p>
            <a:r>
              <a:rPr lang="en-GB"/>
              <a:t>(Re)-Presenting in different modes</a:t>
            </a:r>
          </a:p>
          <a:p>
            <a:r>
              <a:rPr lang="en-GB"/>
              <a:t>Organising &amp; Characterising</a:t>
            </a:r>
          </a:p>
        </p:txBody>
      </p:sp>
      <p:sp>
        <p:nvSpPr>
          <p:cNvPr id="4" name="Action Button: Custom 3">
            <a:hlinkClick r:id="rId2" action="ppaction://hlinksldjump" highlightClick="1"/>
          </p:cNvPr>
          <p:cNvSpPr/>
          <p:nvPr/>
        </p:nvSpPr>
        <p:spPr bwMode="auto">
          <a:xfrm>
            <a:off x="8502850" y="0"/>
            <a:ext cx="648072" cy="648072"/>
          </a:xfrm>
          <a:prstGeom prst="actionButtonBlank">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Tree>
    <p:extLst>
      <p:ext uri="{BB962C8B-B14F-4D97-AF65-F5344CB8AC3E}">
        <p14:creationId xmlns:p14="http://schemas.microsoft.com/office/powerpoint/2010/main" val="40083846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Inner &amp; Outer Aspects</a:t>
            </a:r>
          </a:p>
        </p:txBody>
      </p:sp>
      <p:sp>
        <p:nvSpPr>
          <p:cNvPr id="3" name="Content Placeholder 2"/>
          <p:cNvSpPr>
            <a:spLocks noGrp="1"/>
          </p:cNvSpPr>
          <p:nvPr>
            <p:ph idx="1"/>
          </p:nvPr>
        </p:nvSpPr>
        <p:spPr/>
        <p:txBody>
          <a:bodyPr/>
          <a:lstStyle/>
          <a:p>
            <a:r>
              <a:rPr lang="en-GB"/>
              <a:t>Outer</a:t>
            </a:r>
          </a:p>
          <a:p>
            <a:pPr lvl="1"/>
            <a:r>
              <a:rPr lang="en-GB"/>
              <a:t>What task actually initiates explicitly</a:t>
            </a:r>
          </a:p>
          <a:p>
            <a:r>
              <a:rPr lang="en-GB"/>
              <a:t>Inner</a:t>
            </a:r>
          </a:p>
          <a:p>
            <a:pPr lvl="1"/>
            <a:r>
              <a:rPr lang="en-GB"/>
              <a:t>What mathematical concepts underpinned</a:t>
            </a:r>
          </a:p>
          <a:p>
            <a:pPr lvl="1"/>
            <a:r>
              <a:rPr lang="en-GB"/>
              <a:t>What mathematical themes encountered</a:t>
            </a:r>
          </a:p>
          <a:p>
            <a:pPr lvl="1"/>
            <a:r>
              <a:rPr lang="en-GB"/>
              <a:t>What mathematical powers invoked</a:t>
            </a:r>
          </a:p>
          <a:p>
            <a:pPr lvl="1"/>
            <a:r>
              <a:rPr lang="en-GB"/>
              <a:t>What personal propensities brought to awareness</a:t>
            </a:r>
          </a:p>
        </p:txBody>
      </p:sp>
      <p:sp>
        <p:nvSpPr>
          <p:cNvPr id="4" name="Action Button: Custom 3">
            <a:hlinkClick r:id="rId2" action="ppaction://hlinksldjump" highlightClick="1"/>
          </p:cNvPr>
          <p:cNvSpPr/>
          <p:nvPr/>
        </p:nvSpPr>
        <p:spPr bwMode="auto">
          <a:xfrm>
            <a:off x="8495928" y="0"/>
            <a:ext cx="648072" cy="648072"/>
          </a:xfrm>
          <a:prstGeom prst="actionButtonBlank">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Tree>
    <p:extLst>
      <p:ext uri="{BB962C8B-B14F-4D97-AF65-F5344CB8AC3E}">
        <p14:creationId xmlns:p14="http://schemas.microsoft.com/office/powerpoint/2010/main" val="137691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Challenge</a:t>
            </a:r>
          </a:p>
        </p:txBody>
      </p:sp>
      <p:sp>
        <p:nvSpPr>
          <p:cNvPr id="3" name="Content Placeholder 2"/>
          <p:cNvSpPr>
            <a:spLocks noGrp="1"/>
          </p:cNvSpPr>
          <p:nvPr>
            <p:ph idx="1"/>
          </p:nvPr>
        </p:nvSpPr>
        <p:spPr/>
        <p:txBody>
          <a:bodyPr/>
          <a:lstStyle/>
          <a:p>
            <a:r>
              <a:rPr lang="en-GB"/>
              <a:t>Appropriate Challenge:</a:t>
            </a:r>
          </a:p>
          <a:p>
            <a:pPr lvl="1"/>
            <a:r>
              <a:rPr lang="en-GB"/>
              <a:t>Not too great</a:t>
            </a:r>
          </a:p>
          <a:p>
            <a:pPr lvl="1"/>
            <a:r>
              <a:rPr lang="en-GB"/>
              <a:t>Not too little</a:t>
            </a:r>
          </a:p>
          <a:p>
            <a:pPr lvl="1"/>
            <a:r>
              <a:rPr lang="en-GB"/>
              <a:t>Scope depends on student trust of teacher</a:t>
            </a:r>
          </a:p>
          <a:p>
            <a:pPr lvl="1"/>
            <a:r>
              <a:rPr lang="en-GB"/>
              <a:t>Scope depends on teacher support of mathematical thinking not simply getting answers</a:t>
            </a:r>
          </a:p>
          <a:p>
            <a:pPr lvl="1"/>
            <a:endParaRPr lang="en-GB"/>
          </a:p>
        </p:txBody>
      </p:sp>
      <p:sp>
        <p:nvSpPr>
          <p:cNvPr id="4" name="Action Button: Custom 3">
            <a:hlinkClick r:id="rId2" action="ppaction://hlinksldjump" highlightClick="1"/>
          </p:cNvPr>
          <p:cNvSpPr/>
          <p:nvPr/>
        </p:nvSpPr>
        <p:spPr bwMode="auto">
          <a:xfrm>
            <a:off x="8489338" y="0"/>
            <a:ext cx="648072" cy="648072"/>
          </a:xfrm>
          <a:prstGeom prst="actionButtonBlank">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Tree>
    <p:extLst>
      <p:ext uri="{BB962C8B-B14F-4D97-AF65-F5344CB8AC3E}">
        <p14:creationId xmlns:p14="http://schemas.microsoft.com/office/powerpoint/2010/main" val="364205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altLang="ko-KR">
                <a:latin typeface="Chalkboard" charset="0"/>
                <a:ea typeface="MS PGothic" charset="0"/>
              </a:rPr>
              <a:t>Follow-Up</a:t>
            </a:r>
          </a:p>
        </p:txBody>
      </p:sp>
      <p:sp>
        <p:nvSpPr>
          <p:cNvPr id="4" name="Rectangle 3"/>
          <p:cNvSpPr/>
          <p:nvPr/>
        </p:nvSpPr>
        <p:spPr>
          <a:xfrm>
            <a:off x="179387" y="899646"/>
            <a:ext cx="8964613" cy="4524315"/>
          </a:xfrm>
          <a:prstGeom prst="rect">
            <a:avLst/>
          </a:prstGeom>
        </p:spPr>
        <p:txBody>
          <a:bodyPr>
            <a:spAutoFit/>
          </a:bodyPr>
          <a:lstStyle/>
          <a:p>
            <a:pPr marL="457200" indent="-457200">
              <a:buFont typeface="Wingdings" charset="0"/>
              <a:buChar char="v"/>
              <a:defRPr/>
            </a:pPr>
            <a:r>
              <a:rPr lang="en-GB" altLang="ko-KR" sz="2400" b="0" dirty="0">
                <a:solidFill>
                  <a:srgbClr val="0432FF"/>
                </a:solidFill>
              </a:rPr>
              <a:t>Designing &amp; Using Mathematical Tasks (Tarquin/QED)</a:t>
            </a:r>
          </a:p>
          <a:p>
            <a:pPr marL="457200" indent="-457200">
              <a:buFont typeface="Wingdings" charset="0"/>
              <a:buChar char="v"/>
              <a:defRPr/>
            </a:pPr>
            <a:r>
              <a:rPr lang="en-GB" altLang="ko-KR" sz="2400" b="0" dirty="0">
                <a:solidFill>
                  <a:srgbClr val="800000"/>
                </a:solidFill>
              </a:rPr>
              <a:t>Thinking Mathematically (Pearson)</a:t>
            </a:r>
          </a:p>
          <a:p>
            <a:pPr marL="457200" indent="-457200">
              <a:buFont typeface="Wingdings" charset="0"/>
              <a:buChar char="v"/>
              <a:defRPr/>
            </a:pPr>
            <a:r>
              <a:rPr lang="en-GB" altLang="ko-KR" sz="2400" dirty="0">
                <a:solidFill>
                  <a:srgbClr val="0432FF"/>
                </a:solidFill>
              </a:rPr>
              <a:t>Mathematics Teaching Practice: a guide for university and college lecturers (Horwood Publishing) </a:t>
            </a:r>
          </a:p>
          <a:p>
            <a:pPr marL="457200" indent="-457200">
              <a:buFont typeface="Wingdings" charset="0"/>
              <a:buChar char="v"/>
              <a:defRPr/>
            </a:pPr>
            <a:r>
              <a:rPr lang="en-GB" altLang="ko-KR" sz="2400" b="0" dirty="0">
                <a:solidFill>
                  <a:srgbClr val="800000"/>
                </a:solidFill>
              </a:rPr>
              <a:t>Fundamental Constructs in Mathematics Education (</a:t>
            </a:r>
            <a:r>
              <a:rPr lang="en-GB" altLang="ko-KR" sz="2400" b="0" dirty="0" err="1">
                <a:solidFill>
                  <a:srgbClr val="800000"/>
                </a:solidFill>
              </a:rPr>
              <a:t>RoutledgeFalmer</a:t>
            </a:r>
            <a:r>
              <a:rPr lang="en-GB" altLang="ko-KR" sz="2400" b="0" dirty="0">
                <a:solidFill>
                  <a:srgbClr val="800000"/>
                </a:solidFill>
              </a:rPr>
              <a:t>)</a:t>
            </a:r>
          </a:p>
          <a:p>
            <a:pPr marL="457200" indent="-457200">
              <a:buFont typeface="Wingdings" charset="0"/>
              <a:buChar char="v"/>
              <a:defRPr/>
            </a:pPr>
            <a:r>
              <a:rPr lang="en-GB" altLang="ko-KR" sz="2400" dirty="0">
                <a:solidFill>
                  <a:srgbClr val="0432FF"/>
                </a:solidFill>
              </a:rPr>
              <a:t>Questions &amp; Prompts for Mathematical Thinking (ATM)</a:t>
            </a:r>
            <a:br>
              <a:rPr lang="en-GB" altLang="ko-KR" sz="2400" dirty="0">
                <a:solidFill>
                  <a:srgbClr val="0432FF"/>
                </a:solidFill>
              </a:rPr>
            </a:br>
            <a:r>
              <a:rPr lang="en-GB" altLang="ko-KR" sz="2400" dirty="0">
                <a:solidFill>
                  <a:srgbClr val="0432FF"/>
                </a:solidFill>
              </a:rPr>
              <a:t>Thinkers (ATM)</a:t>
            </a:r>
          </a:p>
          <a:p>
            <a:pPr marL="457200" indent="-457200">
              <a:buFont typeface="Wingdings" charset="0"/>
              <a:buChar char="v"/>
              <a:defRPr/>
            </a:pPr>
            <a:r>
              <a:rPr lang="en-GB" altLang="ko-KR" sz="2400" b="0" dirty="0">
                <a:solidFill>
                  <a:srgbClr val="800000"/>
                </a:solidFill>
              </a:rPr>
              <a:t>Mathematics as a Constructive Activity (Erlbaum)</a:t>
            </a:r>
          </a:p>
          <a:p>
            <a:pPr marL="457200" indent="-457200">
              <a:buFont typeface="Wingdings" charset="0"/>
              <a:buChar char="v"/>
              <a:defRPr/>
            </a:pPr>
            <a:r>
              <a:rPr lang="en-GB" altLang="ko-KR" sz="2400" b="0" dirty="0">
                <a:solidFill>
                  <a:srgbClr val="0000D5"/>
                </a:solidFill>
              </a:rPr>
              <a:t>Learning &amp; Doing Mathematics (Tarquin)</a:t>
            </a:r>
          </a:p>
          <a:p>
            <a:pPr marL="457200" indent="-457200">
              <a:buFont typeface="Wingdings" charset="0"/>
              <a:buChar char="v"/>
              <a:defRPr/>
            </a:pPr>
            <a:r>
              <a:rPr lang="en-GB" altLang="ko-KR" sz="2400" b="0" dirty="0">
                <a:solidFill>
                  <a:srgbClr val="800000"/>
                </a:solidFill>
              </a:rPr>
              <a:t>Researching Your Own Practice Using The Discipline Of Noticing (</a:t>
            </a:r>
            <a:r>
              <a:rPr lang="en-GB" altLang="ko-KR" sz="2400" b="0" dirty="0" err="1">
                <a:solidFill>
                  <a:srgbClr val="800000"/>
                </a:solidFill>
              </a:rPr>
              <a:t>RoutledgeFalmer</a:t>
            </a:r>
            <a:r>
              <a:rPr lang="en-GB" altLang="ko-KR" sz="2400" b="0" dirty="0">
                <a:solidFill>
                  <a:srgbClr val="800000"/>
                </a:solidFill>
              </a:rPr>
              <a:t>)</a:t>
            </a:r>
          </a:p>
        </p:txBody>
      </p:sp>
      <p:sp>
        <p:nvSpPr>
          <p:cNvPr id="53251" name="Rounded Rectangle 2"/>
          <p:cNvSpPr>
            <a:spLocks noChangeArrowheads="1"/>
          </p:cNvSpPr>
          <p:nvPr/>
        </p:nvSpPr>
        <p:spPr bwMode="auto">
          <a:xfrm>
            <a:off x="828253" y="5733306"/>
            <a:ext cx="6696075" cy="1008062"/>
          </a:xfrm>
          <a:prstGeom prst="roundRect">
            <a:avLst>
              <a:gd name="adj" fmla="val 16667"/>
            </a:avLst>
          </a:prstGeom>
          <a:solidFill>
            <a:srgbClr val="CCFFCC"/>
          </a:solidFill>
          <a:ln w="9525">
            <a:solidFill>
              <a:schemeClr val="tx1"/>
            </a:solidFill>
            <a:round/>
            <a:headEnd/>
            <a:tailEnd/>
          </a:ln>
        </p:spPr>
        <p:txBody>
          <a:bodyPr/>
          <a:lstStyle/>
          <a:p>
            <a:pPr algn="ctr"/>
            <a:r>
              <a:rPr lang="en-GB" altLang="ko-KR" b="0" dirty="0" err="1">
                <a:solidFill>
                  <a:srgbClr val="631908"/>
                </a:solidFill>
              </a:rPr>
              <a:t>J</a:t>
            </a:r>
            <a:r>
              <a:rPr lang="en-GB" altLang="ko-KR" dirty="0" err="1">
                <a:solidFill>
                  <a:srgbClr val="631908"/>
                </a:solidFill>
              </a:rPr>
              <a:t>ohn.</a:t>
            </a:r>
            <a:r>
              <a:rPr lang="en-GB" altLang="ko-KR" b="0" dirty="0" err="1">
                <a:solidFill>
                  <a:srgbClr val="631908"/>
                </a:solidFill>
              </a:rPr>
              <a:t>mason</a:t>
            </a:r>
            <a:r>
              <a:rPr lang="en-GB" altLang="ko-KR" b="0" dirty="0">
                <a:solidFill>
                  <a:srgbClr val="631908"/>
                </a:solidFill>
              </a:rPr>
              <a:t> @ </a:t>
            </a:r>
            <a:r>
              <a:rPr lang="en-GB" altLang="ko-KR" b="0" dirty="0" err="1">
                <a:solidFill>
                  <a:srgbClr val="631908"/>
                </a:solidFill>
              </a:rPr>
              <a:t>open.ac.uk</a:t>
            </a:r>
            <a:endParaRPr lang="en-GB" altLang="ko-KR" b="0" dirty="0">
              <a:solidFill>
                <a:srgbClr val="631908"/>
              </a:solidFill>
            </a:endParaRPr>
          </a:p>
          <a:p>
            <a:pPr algn="ctr"/>
            <a:r>
              <a:rPr lang="en-GB" altLang="ko-KR" b="0" err="1">
                <a:solidFill>
                  <a:srgbClr val="631908"/>
                </a:solidFill>
              </a:rPr>
              <a:t>PMTheta</a:t>
            </a:r>
            <a:r>
              <a:rPr lang="en-GB" altLang="ko-KR" b="0">
                <a:solidFill>
                  <a:srgbClr val="631908"/>
                </a:solidFill>
              </a:rPr>
              <a:t>.com</a:t>
            </a:r>
            <a:endParaRPr lang="en-GB" altLang="ko-KR" b="0" dirty="0">
              <a:solidFill>
                <a:srgbClr val="631908"/>
              </a:solidFill>
            </a:endParaRPr>
          </a:p>
        </p:txBody>
      </p:sp>
    </p:spTree>
    <p:extLst>
      <p:ext uri="{BB962C8B-B14F-4D97-AF65-F5344CB8AC3E}">
        <p14:creationId xmlns:p14="http://schemas.microsoft.com/office/powerpoint/2010/main" val="1331791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9C028-A539-4045-99E8-6962451782B6}"/>
              </a:ext>
            </a:extLst>
          </p:cNvPr>
          <p:cNvSpPr>
            <a:spLocks noGrp="1"/>
          </p:cNvSpPr>
          <p:nvPr>
            <p:ph type="title"/>
          </p:nvPr>
        </p:nvSpPr>
        <p:spPr/>
        <p:txBody>
          <a:bodyPr/>
          <a:lstStyle/>
          <a:p>
            <a:r>
              <a:rPr lang="en-GB" dirty="0"/>
              <a:t>“Its Ok for Mathematicians, but …”</a:t>
            </a:r>
          </a:p>
        </p:txBody>
      </p:sp>
      <p:sp>
        <p:nvSpPr>
          <p:cNvPr id="3" name="Content Placeholder 2">
            <a:extLst>
              <a:ext uri="{FF2B5EF4-FFF2-40B4-BE49-F238E27FC236}">
                <a16:creationId xmlns:a16="http://schemas.microsoft.com/office/drawing/2014/main" id="{165A87D3-C419-E147-893F-1DFD4785F5BE}"/>
              </a:ext>
            </a:extLst>
          </p:cNvPr>
          <p:cNvSpPr>
            <a:spLocks noGrp="1"/>
          </p:cNvSpPr>
          <p:nvPr>
            <p:ph idx="1"/>
          </p:nvPr>
        </p:nvSpPr>
        <p:spPr/>
        <p:txBody>
          <a:bodyPr/>
          <a:lstStyle/>
          <a:p>
            <a:r>
              <a:rPr lang="en-GB" dirty="0"/>
              <a:t>Service-subject students want to invest minimum of energy in meeting criteria</a:t>
            </a:r>
          </a:p>
          <a:p>
            <a:r>
              <a:rPr lang="en-GB" dirty="0"/>
              <a:t>Our job is to provoke them into using their own powers </a:t>
            </a:r>
          </a:p>
          <a:p>
            <a:pPr lvl="1"/>
            <a:r>
              <a:rPr lang="en-GB" dirty="0"/>
              <a:t>so much more engaging than having your powers usurped</a:t>
            </a:r>
          </a:p>
          <a:p>
            <a:pPr lvl="1"/>
            <a:r>
              <a:rPr lang="en-GB" dirty="0"/>
              <a:t>supports increasing independence</a:t>
            </a:r>
          </a:p>
          <a:p>
            <a:r>
              <a:rPr lang="en-GB" dirty="0"/>
              <a:t>Underpinning every concept and every procedure lie</a:t>
            </a:r>
          </a:p>
          <a:p>
            <a:pPr lvl="1"/>
            <a:r>
              <a:rPr lang="en-GB" dirty="0"/>
              <a:t>Concept images (associations, images, connections, …)</a:t>
            </a:r>
          </a:p>
          <a:p>
            <a:pPr lvl="1"/>
            <a:r>
              <a:rPr lang="en-GB" dirty="0"/>
              <a:t>Inner incantations and personal narratives</a:t>
            </a:r>
          </a:p>
        </p:txBody>
      </p:sp>
    </p:spTree>
    <p:extLst>
      <p:ext uri="{BB962C8B-B14F-4D97-AF65-F5344CB8AC3E}">
        <p14:creationId xmlns:p14="http://schemas.microsoft.com/office/powerpoint/2010/main" val="577602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D296F-7753-2044-B4A3-D81FAA7FA3C8}"/>
              </a:ext>
            </a:extLst>
          </p:cNvPr>
          <p:cNvSpPr>
            <a:spLocks noGrp="1"/>
          </p:cNvSpPr>
          <p:nvPr>
            <p:ph type="title"/>
          </p:nvPr>
        </p:nvSpPr>
        <p:spPr>
          <a:xfrm>
            <a:off x="628650" y="365127"/>
            <a:ext cx="7886700" cy="649482"/>
          </a:xfrm>
        </p:spPr>
        <p:txBody>
          <a:bodyPr/>
          <a:lstStyle/>
          <a:p>
            <a:r>
              <a:rPr lang="en-GB" dirty="0"/>
              <a:t>Properties Chart</a:t>
            </a:r>
          </a:p>
        </p:txBody>
      </p:sp>
      <p:sp>
        <p:nvSpPr>
          <p:cNvPr id="4" name="TextBox 3">
            <a:extLst>
              <a:ext uri="{FF2B5EF4-FFF2-40B4-BE49-F238E27FC236}">
                <a16:creationId xmlns:a16="http://schemas.microsoft.com/office/drawing/2014/main" id="{9DE4AA0E-55A6-3844-B661-5EEF27B0958D}"/>
              </a:ext>
            </a:extLst>
          </p:cNvPr>
          <p:cNvSpPr txBox="1"/>
          <p:nvPr/>
        </p:nvSpPr>
        <p:spPr>
          <a:xfrm>
            <a:off x="416859" y="1627094"/>
            <a:ext cx="1003736" cy="400110"/>
          </a:xfrm>
          <a:prstGeom prst="rect">
            <a:avLst/>
          </a:prstGeom>
          <a:noFill/>
        </p:spPr>
        <p:txBody>
          <a:bodyPr wrap="none" rtlCol="0">
            <a:spAutoFit/>
          </a:bodyPr>
          <a:lstStyle/>
          <a:p>
            <a:pPr algn="l"/>
            <a:r>
              <a:rPr lang="en-GB" sz="2000" dirty="0">
                <a:latin typeface="Chalkboard" charset="0"/>
                <a:ea typeface="Chalkboard" charset="0"/>
                <a:cs typeface="Chalkboard" charset="0"/>
              </a:rPr>
              <a:t>Domain</a:t>
            </a:r>
          </a:p>
        </p:txBody>
      </p:sp>
      <p:sp>
        <p:nvSpPr>
          <p:cNvPr id="5" name="TextBox 4">
            <a:extLst>
              <a:ext uri="{FF2B5EF4-FFF2-40B4-BE49-F238E27FC236}">
                <a16:creationId xmlns:a16="http://schemas.microsoft.com/office/drawing/2014/main" id="{D81E5515-1023-A54A-A977-DE0F7D87E899}"/>
              </a:ext>
            </a:extLst>
          </p:cNvPr>
          <p:cNvSpPr txBox="1"/>
          <p:nvPr/>
        </p:nvSpPr>
        <p:spPr>
          <a:xfrm>
            <a:off x="1151386" y="1224475"/>
            <a:ext cx="1000017" cy="400110"/>
          </a:xfrm>
          <a:prstGeom prst="rect">
            <a:avLst/>
          </a:prstGeom>
          <a:noFill/>
        </p:spPr>
        <p:txBody>
          <a:bodyPr wrap="square" rtlCol="0">
            <a:spAutoFit/>
          </a:bodyPr>
          <a:lstStyle/>
          <a:p>
            <a:pPr algn="l"/>
            <a:r>
              <a:rPr lang="en-GB" sz="2000" dirty="0">
                <a:latin typeface="Chalkboard" charset="0"/>
                <a:ea typeface="Chalkboard" charset="0"/>
                <a:cs typeface="Chalkboard" charset="0"/>
              </a:rPr>
              <a:t>Range</a:t>
            </a:r>
          </a:p>
        </p:txBody>
      </p:sp>
      <p:sp>
        <p:nvSpPr>
          <p:cNvPr id="6" name="TextBox 5">
            <a:extLst>
              <a:ext uri="{FF2B5EF4-FFF2-40B4-BE49-F238E27FC236}">
                <a16:creationId xmlns:a16="http://schemas.microsoft.com/office/drawing/2014/main" id="{5103149B-E373-8C45-8E5A-CA44FE56A03E}"/>
              </a:ext>
            </a:extLst>
          </p:cNvPr>
          <p:cNvSpPr txBox="1"/>
          <p:nvPr/>
        </p:nvSpPr>
        <p:spPr>
          <a:xfrm>
            <a:off x="479343" y="2198975"/>
            <a:ext cx="1491627" cy="400110"/>
          </a:xfrm>
          <a:prstGeom prst="rect">
            <a:avLst/>
          </a:prstGeom>
          <a:noFill/>
        </p:spPr>
        <p:txBody>
          <a:bodyPr wrap="none" rtlCol="0">
            <a:spAutoFit/>
          </a:bodyPr>
          <a:lstStyle/>
          <a:p>
            <a:pPr algn="l"/>
            <a:r>
              <a:rPr lang="en-GB" sz="2000" dirty="0">
                <a:latin typeface="Chalkboard" charset="0"/>
                <a:ea typeface="Chalkboard" charset="0"/>
                <a:cs typeface="Chalkboard" charset="0"/>
              </a:rPr>
              <a:t>Whole of </a:t>
            </a:r>
            <a:r>
              <a:rPr lang="en-GB" sz="2000" i="1" dirty="0">
                <a:latin typeface="Chalkboard" charset="0"/>
                <a:ea typeface="Chalkboard" charset="0"/>
                <a:cs typeface="Chalkboard" charset="0"/>
              </a:rPr>
              <a:t>R</a:t>
            </a:r>
          </a:p>
        </p:txBody>
      </p:sp>
      <p:sp>
        <p:nvSpPr>
          <p:cNvPr id="7" name="TextBox 6">
            <a:extLst>
              <a:ext uri="{FF2B5EF4-FFF2-40B4-BE49-F238E27FC236}">
                <a16:creationId xmlns:a16="http://schemas.microsoft.com/office/drawing/2014/main" id="{3BA3F621-5556-5248-8275-D6BE1964C165}"/>
              </a:ext>
            </a:extLst>
          </p:cNvPr>
          <p:cNvSpPr txBox="1"/>
          <p:nvPr/>
        </p:nvSpPr>
        <p:spPr>
          <a:xfrm>
            <a:off x="451539" y="2993053"/>
            <a:ext cx="1202060" cy="400110"/>
          </a:xfrm>
          <a:prstGeom prst="rect">
            <a:avLst/>
          </a:prstGeom>
          <a:noFill/>
        </p:spPr>
        <p:txBody>
          <a:bodyPr wrap="none" rtlCol="0">
            <a:spAutoFit/>
          </a:bodyPr>
          <a:lstStyle/>
          <a:p>
            <a:pPr algn="l"/>
            <a:r>
              <a:rPr lang="en-GB" sz="2000" dirty="0">
                <a:latin typeface="Chalkboard" charset="0"/>
                <a:ea typeface="Chalkboard" charset="0"/>
                <a:cs typeface="Chalkboard" charset="0"/>
              </a:rPr>
              <a:t>All </a:t>
            </a:r>
            <a:r>
              <a:rPr lang="en-GB" sz="2000" i="1" dirty="0">
                <a:latin typeface="Chalkboard" charset="0"/>
                <a:ea typeface="Chalkboard" charset="0"/>
                <a:cs typeface="Chalkboard" charset="0"/>
              </a:rPr>
              <a:t>x</a:t>
            </a:r>
            <a:r>
              <a:rPr lang="en-GB" sz="2000" dirty="0">
                <a:latin typeface="Chalkboard" charset="0"/>
                <a:ea typeface="Chalkboard" charset="0"/>
                <a:cs typeface="Chalkboard" charset="0"/>
              </a:rPr>
              <a:t> ≥ 0</a:t>
            </a:r>
            <a:endParaRPr lang="en-GB" sz="2000" i="1" dirty="0">
              <a:latin typeface="Chalkboard" charset="0"/>
              <a:ea typeface="Chalkboard" charset="0"/>
              <a:cs typeface="Chalkboard" charset="0"/>
            </a:endParaRPr>
          </a:p>
        </p:txBody>
      </p:sp>
      <p:sp>
        <p:nvSpPr>
          <p:cNvPr id="8" name="TextBox 7">
            <a:extLst>
              <a:ext uri="{FF2B5EF4-FFF2-40B4-BE49-F238E27FC236}">
                <a16:creationId xmlns:a16="http://schemas.microsoft.com/office/drawing/2014/main" id="{C3EC6638-A551-2241-93C5-D5986CBCA59C}"/>
              </a:ext>
            </a:extLst>
          </p:cNvPr>
          <p:cNvSpPr txBox="1"/>
          <p:nvPr/>
        </p:nvSpPr>
        <p:spPr>
          <a:xfrm>
            <a:off x="468567" y="3748989"/>
            <a:ext cx="1195648" cy="400110"/>
          </a:xfrm>
          <a:prstGeom prst="rect">
            <a:avLst/>
          </a:prstGeom>
          <a:noFill/>
        </p:spPr>
        <p:txBody>
          <a:bodyPr wrap="none" rtlCol="0">
            <a:spAutoFit/>
          </a:bodyPr>
          <a:lstStyle/>
          <a:p>
            <a:pPr algn="l"/>
            <a:r>
              <a:rPr lang="en-GB" sz="2000" dirty="0">
                <a:latin typeface="Chalkboard" charset="0"/>
                <a:ea typeface="Chalkboard" charset="0"/>
                <a:cs typeface="Chalkboard" charset="0"/>
              </a:rPr>
              <a:t>All</a:t>
            </a:r>
            <a:r>
              <a:rPr lang="en-GB" sz="2000" i="1" dirty="0">
                <a:latin typeface="Chalkboard" charset="0"/>
                <a:ea typeface="Chalkboard" charset="0"/>
                <a:cs typeface="Chalkboard" charset="0"/>
              </a:rPr>
              <a:t> x</a:t>
            </a:r>
            <a:r>
              <a:rPr lang="en-GB" sz="2000" dirty="0">
                <a:latin typeface="Chalkboard" charset="0"/>
                <a:ea typeface="Chalkboard" charset="0"/>
                <a:cs typeface="Chalkboard" charset="0"/>
              </a:rPr>
              <a:t> &gt; 0</a:t>
            </a:r>
            <a:endParaRPr lang="en-GB" sz="2000" i="1" dirty="0">
              <a:latin typeface="Chalkboard" charset="0"/>
              <a:ea typeface="Chalkboard" charset="0"/>
              <a:cs typeface="Chalkboard" charset="0"/>
            </a:endParaRPr>
          </a:p>
        </p:txBody>
      </p:sp>
      <p:sp>
        <p:nvSpPr>
          <p:cNvPr id="9" name="TextBox 8">
            <a:extLst>
              <a:ext uri="{FF2B5EF4-FFF2-40B4-BE49-F238E27FC236}">
                <a16:creationId xmlns:a16="http://schemas.microsoft.com/office/drawing/2014/main" id="{76E8776B-089B-CE4E-8976-F157A494DBA8}"/>
              </a:ext>
            </a:extLst>
          </p:cNvPr>
          <p:cNvSpPr txBox="1"/>
          <p:nvPr/>
        </p:nvSpPr>
        <p:spPr>
          <a:xfrm>
            <a:off x="479341" y="4531099"/>
            <a:ext cx="1650708" cy="400110"/>
          </a:xfrm>
          <a:prstGeom prst="rect">
            <a:avLst/>
          </a:prstGeom>
          <a:noFill/>
        </p:spPr>
        <p:txBody>
          <a:bodyPr wrap="none" rtlCol="0">
            <a:spAutoFit/>
          </a:bodyPr>
          <a:lstStyle/>
          <a:p>
            <a:pPr algn="l"/>
            <a:r>
              <a:rPr lang="en-GB" sz="2000" dirty="0">
                <a:latin typeface="Chalkboard" charset="0"/>
                <a:ea typeface="Chalkboard" charset="0"/>
                <a:cs typeface="Chalkboard" charset="0"/>
              </a:rPr>
              <a:t>All </a:t>
            </a:r>
            <a:r>
              <a:rPr lang="en-GB" sz="2000" i="1" dirty="0">
                <a:latin typeface="Chalkboard" charset="0"/>
                <a:ea typeface="Chalkboard" charset="0"/>
                <a:cs typeface="Chalkboard" charset="0"/>
              </a:rPr>
              <a:t>x</a:t>
            </a:r>
            <a:r>
              <a:rPr lang="en-GB" sz="2000" dirty="0">
                <a:latin typeface="Chalkboard" charset="0"/>
                <a:ea typeface="Chalkboard" charset="0"/>
                <a:cs typeface="Chalkboard" charset="0"/>
              </a:rPr>
              <a:t>:</a:t>
            </a:r>
            <a:r>
              <a:rPr lang="en-GB" sz="2000" i="1" dirty="0">
                <a:latin typeface="Chalkboard" charset="0"/>
                <a:ea typeface="Chalkboard" charset="0"/>
                <a:cs typeface="Chalkboard" charset="0"/>
              </a:rPr>
              <a:t> </a:t>
            </a:r>
            <a:r>
              <a:rPr lang="en-GB" sz="2000" dirty="0">
                <a:latin typeface="Chalkboard" charset="0"/>
                <a:ea typeface="Chalkboard" charset="0"/>
                <a:cs typeface="Chalkboard" charset="0"/>
              </a:rPr>
              <a:t>|</a:t>
            </a:r>
            <a:r>
              <a:rPr lang="en-GB" sz="2000" i="1" dirty="0">
                <a:latin typeface="Chalkboard" charset="0"/>
                <a:ea typeface="Chalkboard" charset="0"/>
                <a:cs typeface="Chalkboard" charset="0"/>
              </a:rPr>
              <a:t>x</a:t>
            </a:r>
            <a:r>
              <a:rPr lang="en-GB" sz="2000" dirty="0">
                <a:latin typeface="Chalkboard" charset="0"/>
                <a:ea typeface="Chalkboard" charset="0"/>
                <a:cs typeface="Chalkboard" charset="0"/>
              </a:rPr>
              <a:t>| ≤ 1</a:t>
            </a:r>
            <a:endParaRPr lang="en-GB" sz="2000" i="1" dirty="0">
              <a:latin typeface="Chalkboard" charset="0"/>
              <a:ea typeface="Chalkboard" charset="0"/>
              <a:cs typeface="Chalkboard" charset="0"/>
            </a:endParaRPr>
          </a:p>
        </p:txBody>
      </p:sp>
      <p:sp>
        <p:nvSpPr>
          <p:cNvPr id="14" name="TextBox 13">
            <a:extLst>
              <a:ext uri="{FF2B5EF4-FFF2-40B4-BE49-F238E27FC236}">
                <a16:creationId xmlns:a16="http://schemas.microsoft.com/office/drawing/2014/main" id="{C293B306-37DF-AF4D-9E59-61412848F53C}"/>
              </a:ext>
            </a:extLst>
          </p:cNvPr>
          <p:cNvSpPr txBox="1"/>
          <p:nvPr/>
        </p:nvSpPr>
        <p:spPr>
          <a:xfrm>
            <a:off x="2069330" y="1427729"/>
            <a:ext cx="1491627" cy="400110"/>
          </a:xfrm>
          <a:prstGeom prst="rect">
            <a:avLst/>
          </a:prstGeom>
          <a:noFill/>
        </p:spPr>
        <p:txBody>
          <a:bodyPr wrap="none" rtlCol="0">
            <a:spAutoFit/>
          </a:bodyPr>
          <a:lstStyle/>
          <a:p>
            <a:pPr algn="l"/>
            <a:r>
              <a:rPr lang="en-GB" sz="2000" dirty="0">
                <a:latin typeface="Chalkboard" charset="0"/>
                <a:ea typeface="Chalkboard" charset="0"/>
                <a:cs typeface="Chalkboard" charset="0"/>
              </a:rPr>
              <a:t>Whole of </a:t>
            </a:r>
            <a:r>
              <a:rPr lang="en-GB" sz="2000" i="1" dirty="0">
                <a:latin typeface="Chalkboard" charset="0"/>
                <a:ea typeface="Chalkboard" charset="0"/>
                <a:cs typeface="Chalkboard" charset="0"/>
              </a:rPr>
              <a:t>R</a:t>
            </a:r>
          </a:p>
        </p:txBody>
      </p:sp>
      <p:sp>
        <p:nvSpPr>
          <p:cNvPr id="15" name="TextBox 14">
            <a:extLst>
              <a:ext uri="{FF2B5EF4-FFF2-40B4-BE49-F238E27FC236}">
                <a16:creationId xmlns:a16="http://schemas.microsoft.com/office/drawing/2014/main" id="{4232AC03-ACDF-BC40-9F24-93AC9E12027B}"/>
              </a:ext>
            </a:extLst>
          </p:cNvPr>
          <p:cNvSpPr txBox="1"/>
          <p:nvPr/>
        </p:nvSpPr>
        <p:spPr>
          <a:xfrm>
            <a:off x="3741677" y="1199113"/>
            <a:ext cx="777777" cy="707886"/>
          </a:xfrm>
          <a:prstGeom prst="rect">
            <a:avLst/>
          </a:prstGeom>
          <a:noFill/>
        </p:spPr>
        <p:txBody>
          <a:bodyPr wrap="none" rtlCol="0">
            <a:spAutoFit/>
          </a:bodyPr>
          <a:lstStyle/>
          <a:p>
            <a:pPr algn="ctr"/>
            <a:r>
              <a:rPr lang="en-GB" sz="2000" dirty="0">
                <a:latin typeface="Chalkboard" charset="0"/>
                <a:ea typeface="Chalkboard" charset="0"/>
                <a:cs typeface="Chalkboard" charset="0"/>
              </a:rPr>
              <a:t>All</a:t>
            </a:r>
            <a:br>
              <a:rPr lang="en-GB" sz="2000" i="1" dirty="0">
                <a:latin typeface="Chalkboard" charset="0"/>
                <a:ea typeface="Chalkboard" charset="0"/>
                <a:cs typeface="Chalkboard" charset="0"/>
              </a:rPr>
            </a:br>
            <a:r>
              <a:rPr lang="en-GB" sz="2000" dirty="0">
                <a:latin typeface="Chalkboard" charset="0"/>
                <a:ea typeface="Chalkboard" charset="0"/>
                <a:cs typeface="Chalkboard" charset="0"/>
              </a:rPr>
              <a:t>y</a:t>
            </a:r>
            <a:r>
              <a:rPr lang="en-GB" sz="2000" i="1" dirty="0">
                <a:latin typeface="Chalkboard" charset="0"/>
                <a:ea typeface="Chalkboard" charset="0"/>
                <a:cs typeface="Chalkboard" charset="0"/>
              </a:rPr>
              <a:t> </a:t>
            </a:r>
            <a:r>
              <a:rPr lang="en-GB" sz="2000" dirty="0">
                <a:latin typeface="Chalkboard" charset="0"/>
                <a:ea typeface="Chalkboard" charset="0"/>
                <a:cs typeface="Chalkboard" charset="0"/>
              </a:rPr>
              <a:t>&gt; 0</a:t>
            </a:r>
          </a:p>
        </p:txBody>
      </p:sp>
      <p:sp>
        <p:nvSpPr>
          <p:cNvPr id="16" name="TextBox 15">
            <a:extLst>
              <a:ext uri="{FF2B5EF4-FFF2-40B4-BE49-F238E27FC236}">
                <a16:creationId xmlns:a16="http://schemas.microsoft.com/office/drawing/2014/main" id="{AEF7EEA2-E949-464D-8A3F-6620E4F78E55}"/>
              </a:ext>
            </a:extLst>
          </p:cNvPr>
          <p:cNvSpPr txBox="1"/>
          <p:nvPr/>
        </p:nvSpPr>
        <p:spPr>
          <a:xfrm>
            <a:off x="5059529" y="1199113"/>
            <a:ext cx="881973" cy="707886"/>
          </a:xfrm>
          <a:prstGeom prst="rect">
            <a:avLst/>
          </a:prstGeom>
          <a:noFill/>
        </p:spPr>
        <p:txBody>
          <a:bodyPr wrap="none" rtlCol="0">
            <a:spAutoFit/>
          </a:bodyPr>
          <a:lstStyle/>
          <a:p>
            <a:pPr algn="ctr"/>
            <a:r>
              <a:rPr lang="en-GB" sz="2000" dirty="0">
                <a:latin typeface="Chalkboard" charset="0"/>
                <a:ea typeface="Chalkboard" charset="0"/>
                <a:cs typeface="Chalkboard" charset="0"/>
              </a:rPr>
              <a:t>All</a:t>
            </a:r>
            <a:br>
              <a:rPr lang="en-GB" sz="2000" i="1" dirty="0">
                <a:latin typeface="Chalkboard" charset="0"/>
                <a:ea typeface="Chalkboard" charset="0"/>
                <a:cs typeface="Chalkboard" charset="0"/>
              </a:rPr>
            </a:br>
            <a:r>
              <a:rPr lang="en-GB" sz="2000" i="1" dirty="0">
                <a:latin typeface="Chalkboard" charset="0"/>
                <a:ea typeface="Chalkboard" charset="0"/>
                <a:cs typeface="Chalkboard" charset="0"/>
              </a:rPr>
              <a:t> </a:t>
            </a:r>
            <a:r>
              <a:rPr lang="en-GB" sz="2000" dirty="0">
                <a:latin typeface="Chalkboard" charset="0"/>
                <a:ea typeface="Chalkboard" charset="0"/>
                <a:cs typeface="Chalkboard" charset="0"/>
              </a:rPr>
              <a:t>y</a:t>
            </a:r>
            <a:r>
              <a:rPr lang="en-GB" sz="2000" i="1" dirty="0">
                <a:latin typeface="Chalkboard" charset="0"/>
                <a:ea typeface="Chalkboard" charset="0"/>
                <a:cs typeface="Chalkboard" charset="0"/>
              </a:rPr>
              <a:t> </a:t>
            </a:r>
            <a:r>
              <a:rPr lang="en-GB" sz="2000" dirty="0">
                <a:latin typeface="Chalkboard" charset="0"/>
                <a:ea typeface="Chalkboard" charset="0"/>
                <a:cs typeface="Chalkboard" charset="0"/>
              </a:rPr>
              <a:t>≥ 0</a:t>
            </a:r>
          </a:p>
        </p:txBody>
      </p:sp>
      <p:sp>
        <p:nvSpPr>
          <p:cNvPr id="17" name="TextBox 16">
            <a:extLst>
              <a:ext uri="{FF2B5EF4-FFF2-40B4-BE49-F238E27FC236}">
                <a16:creationId xmlns:a16="http://schemas.microsoft.com/office/drawing/2014/main" id="{16DFA61B-3997-E448-BD00-7D950369A98E}"/>
              </a:ext>
            </a:extLst>
          </p:cNvPr>
          <p:cNvSpPr txBox="1"/>
          <p:nvPr/>
        </p:nvSpPr>
        <p:spPr>
          <a:xfrm>
            <a:off x="6235058" y="1199113"/>
            <a:ext cx="955711" cy="707886"/>
          </a:xfrm>
          <a:prstGeom prst="rect">
            <a:avLst/>
          </a:prstGeom>
          <a:noFill/>
        </p:spPr>
        <p:txBody>
          <a:bodyPr wrap="none" rtlCol="0">
            <a:spAutoFit/>
          </a:bodyPr>
          <a:lstStyle/>
          <a:p>
            <a:pPr algn="ctr"/>
            <a:r>
              <a:rPr lang="en-GB" sz="2000" dirty="0">
                <a:latin typeface="Chalkboard" charset="0"/>
                <a:ea typeface="Chalkboard" charset="0"/>
                <a:cs typeface="Chalkboard" charset="0"/>
              </a:rPr>
              <a:t>All </a:t>
            </a:r>
            <a:r>
              <a:rPr lang="en-GB" sz="2000" i="1" dirty="0">
                <a:latin typeface="Chalkboard" charset="0"/>
                <a:ea typeface="Chalkboard" charset="0"/>
                <a:cs typeface="Chalkboard" charset="0"/>
              </a:rPr>
              <a:t>y</a:t>
            </a:r>
            <a:r>
              <a:rPr lang="en-GB" sz="2000" dirty="0">
                <a:latin typeface="Chalkboard" charset="0"/>
                <a:ea typeface="Chalkboard" charset="0"/>
                <a:cs typeface="Chalkboard" charset="0"/>
              </a:rPr>
              <a:t>:</a:t>
            </a:r>
            <a:br>
              <a:rPr lang="en-GB" sz="2000" i="1" dirty="0">
                <a:latin typeface="Chalkboard" charset="0"/>
                <a:ea typeface="Chalkboard" charset="0"/>
                <a:cs typeface="Chalkboard" charset="0"/>
              </a:rPr>
            </a:br>
            <a:r>
              <a:rPr lang="en-GB" sz="2000" i="1" dirty="0">
                <a:latin typeface="Chalkboard" charset="0"/>
                <a:ea typeface="Chalkboard" charset="0"/>
                <a:cs typeface="Chalkboard" charset="0"/>
              </a:rPr>
              <a:t> </a:t>
            </a:r>
            <a:r>
              <a:rPr lang="en-GB" sz="2000" dirty="0">
                <a:latin typeface="Chalkboard" charset="0"/>
                <a:ea typeface="Chalkboard" charset="0"/>
                <a:cs typeface="Chalkboard" charset="0"/>
              </a:rPr>
              <a:t>|y|</a:t>
            </a:r>
            <a:r>
              <a:rPr lang="en-GB" sz="2000" i="1" dirty="0">
                <a:latin typeface="Chalkboard" charset="0"/>
                <a:ea typeface="Chalkboard" charset="0"/>
                <a:cs typeface="Chalkboard" charset="0"/>
              </a:rPr>
              <a:t> </a:t>
            </a:r>
            <a:r>
              <a:rPr lang="en-GB" sz="2000" dirty="0">
                <a:latin typeface="Chalkboard" charset="0"/>
                <a:ea typeface="Chalkboard" charset="0"/>
                <a:cs typeface="Chalkboard" charset="0"/>
              </a:rPr>
              <a:t>≤ 1</a:t>
            </a:r>
          </a:p>
        </p:txBody>
      </p:sp>
      <p:sp>
        <p:nvSpPr>
          <p:cNvPr id="18" name="TextBox 17">
            <a:extLst>
              <a:ext uri="{FF2B5EF4-FFF2-40B4-BE49-F238E27FC236}">
                <a16:creationId xmlns:a16="http://schemas.microsoft.com/office/drawing/2014/main" id="{D3670E0C-8296-F043-BCF1-0C54C783C07A}"/>
              </a:ext>
            </a:extLst>
          </p:cNvPr>
          <p:cNvSpPr txBox="1"/>
          <p:nvPr/>
        </p:nvSpPr>
        <p:spPr>
          <a:xfrm>
            <a:off x="473802" y="5368751"/>
            <a:ext cx="1581972" cy="400110"/>
          </a:xfrm>
          <a:prstGeom prst="rect">
            <a:avLst/>
          </a:prstGeom>
          <a:noFill/>
        </p:spPr>
        <p:txBody>
          <a:bodyPr wrap="none" rtlCol="0">
            <a:spAutoFit/>
          </a:bodyPr>
          <a:lstStyle/>
          <a:p>
            <a:pPr algn="l"/>
            <a:r>
              <a:rPr lang="en-GB" sz="2000" dirty="0">
                <a:latin typeface="Chalkboard" charset="0"/>
                <a:ea typeface="Chalkboard" charset="0"/>
                <a:cs typeface="Chalkboard" charset="0"/>
              </a:rPr>
              <a:t>All </a:t>
            </a:r>
            <a:r>
              <a:rPr lang="en-GB" sz="2000" i="1" dirty="0">
                <a:latin typeface="Chalkboard" charset="0"/>
                <a:ea typeface="Chalkboard" charset="0"/>
                <a:cs typeface="Chalkboard" charset="0"/>
              </a:rPr>
              <a:t>x</a:t>
            </a:r>
            <a:r>
              <a:rPr lang="en-GB" sz="2000" dirty="0">
                <a:latin typeface="Chalkboard" charset="0"/>
                <a:ea typeface="Chalkboard" charset="0"/>
                <a:cs typeface="Chalkboard" charset="0"/>
              </a:rPr>
              <a:t>: |</a:t>
            </a:r>
            <a:r>
              <a:rPr lang="en-GB" sz="2000" i="1" dirty="0">
                <a:latin typeface="Chalkboard" charset="0"/>
                <a:ea typeface="Chalkboard" charset="0"/>
                <a:cs typeface="Chalkboard" charset="0"/>
              </a:rPr>
              <a:t>x</a:t>
            </a:r>
            <a:r>
              <a:rPr lang="en-GB" sz="2000" dirty="0">
                <a:latin typeface="Chalkboard" charset="0"/>
                <a:ea typeface="Chalkboard" charset="0"/>
                <a:cs typeface="Chalkboard" charset="0"/>
              </a:rPr>
              <a:t>| &lt; 1</a:t>
            </a:r>
            <a:endParaRPr lang="en-GB" sz="2000" i="1" dirty="0">
              <a:latin typeface="Chalkboard" charset="0"/>
              <a:ea typeface="Chalkboard" charset="0"/>
              <a:cs typeface="Chalkboard" charset="0"/>
            </a:endParaRPr>
          </a:p>
        </p:txBody>
      </p:sp>
      <p:sp>
        <p:nvSpPr>
          <p:cNvPr id="20" name="TextBox 19">
            <a:extLst>
              <a:ext uri="{FF2B5EF4-FFF2-40B4-BE49-F238E27FC236}">
                <a16:creationId xmlns:a16="http://schemas.microsoft.com/office/drawing/2014/main" id="{EFD761E9-1007-6845-9B4A-A8C2E36961AB}"/>
              </a:ext>
            </a:extLst>
          </p:cNvPr>
          <p:cNvSpPr txBox="1"/>
          <p:nvPr/>
        </p:nvSpPr>
        <p:spPr>
          <a:xfrm>
            <a:off x="7325960" y="1215475"/>
            <a:ext cx="947696" cy="707886"/>
          </a:xfrm>
          <a:prstGeom prst="rect">
            <a:avLst/>
          </a:prstGeom>
          <a:noFill/>
        </p:spPr>
        <p:txBody>
          <a:bodyPr wrap="none" rtlCol="0">
            <a:spAutoFit/>
          </a:bodyPr>
          <a:lstStyle/>
          <a:p>
            <a:pPr algn="ctr"/>
            <a:r>
              <a:rPr lang="en-GB" sz="2000" dirty="0">
                <a:latin typeface="Chalkboard" charset="0"/>
                <a:ea typeface="Chalkboard" charset="0"/>
                <a:cs typeface="Chalkboard" charset="0"/>
              </a:rPr>
              <a:t>All </a:t>
            </a:r>
            <a:r>
              <a:rPr lang="en-GB" sz="2000" i="1" dirty="0">
                <a:latin typeface="Chalkboard" charset="0"/>
                <a:ea typeface="Chalkboard" charset="0"/>
                <a:cs typeface="Chalkboard" charset="0"/>
              </a:rPr>
              <a:t>y</a:t>
            </a:r>
            <a:r>
              <a:rPr lang="en-GB" sz="2000" dirty="0">
                <a:latin typeface="Chalkboard" charset="0"/>
                <a:ea typeface="Chalkboard" charset="0"/>
                <a:cs typeface="Chalkboard" charset="0"/>
              </a:rPr>
              <a:t>:</a:t>
            </a:r>
            <a:br>
              <a:rPr lang="en-GB" sz="2000" i="1" dirty="0">
                <a:latin typeface="Chalkboard" charset="0"/>
                <a:ea typeface="Chalkboard" charset="0"/>
                <a:cs typeface="Chalkboard" charset="0"/>
              </a:rPr>
            </a:br>
            <a:r>
              <a:rPr lang="en-GB" sz="2000" i="1" dirty="0">
                <a:latin typeface="Chalkboard" charset="0"/>
                <a:ea typeface="Chalkboard" charset="0"/>
                <a:cs typeface="Chalkboard" charset="0"/>
              </a:rPr>
              <a:t> </a:t>
            </a:r>
            <a:r>
              <a:rPr lang="en-GB" sz="2000" dirty="0">
                <a:latin typeface="Chalkboard" charset="0"/>
                <a:ea typeface="Chalkboard" charset="0"/>
                <a:cs typeface="Chalkboard" charset="0"/>
              </a:rPr>
              <a:t>|y|</a:t>
            </a:r>
            <a:r>
              <a:rPr lang="en-GB" sz="2000" i="1" dirty="0">
                <a:latin typeface="Chalkboard" charset="0"/>
                <a:ea typeface="Chalkboard" charset="0"/>
                <a:cs typeface="Chalkboard" charset="0"/>
              </a:rPr>
              <a:t> </a:t>
            </a:r>
            <a:r>
              <a:rPr lang="en-GB" sz="2000" dirty="0">
                <a:latin typeface="Chalkboard" charset="0"/>
                <a:ea typeface="Chalkboard" charset="0"/>
                <a:cs typeface="Chalkboard" charset="0"/>
              </a:rPr>
              <a:t>&lt; 1</a:t>
            </a:r>
          </a:p>
        </p:txBody>
      </p:sp>
      <p:cxnSp>
        <p:nvCxnSpPr>
          <p:cNvPr id="22" name="Straight Connector 21">
            <a:extLst>
              <a:ext uri="{FF2B5EF4-FFF2-40B4-BE49-F238E27FC236}">
                <a16:creationId xmlns:a16="http://schemas.microsoft.com/office/drawing/2014/main" id="{0573F29F-897B-704B-84A0-1B2CA9DFC548}"/>
              </a:ext>
            </a:extLst>
          </p:cNvPr>
          <p:cNvCxnSpPr>
            <a:cxnSpLocks/>
          </p:cNvCxnSpPr>
          <p:nvPr/>
        </p:nvCxnSpPr>
        <p:spPr>
          <a:xfrm flipH="1">
            <a:off x="2055774" y="1172470"/>
            <a:ext cx="13556" cy="47210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9FEE53B-7A34-CC4B-A4E7-F85BB00D1A4B}"/>
              </a:ext>
            </a:extLst>
          </p:cNvPr>
          <p:cNvCxnSpPr>
            <a:cxnSpLocks/>
          </p:cNvCxnSpPr>
          <p:nvPr/>
        </p:nvCxnSpPr>
        <p:spPr>
          <a:xfrm flipH="1">
            <a:off x="3560957" y="1172470"/>
            <a:ext cx="2514" cy="47445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3465CCC-B0A7-FA44-BBE6-CFF8E4C179D7}"/>
              </a:ext>
            </a:extLst>
          </p:cNvPr>
          <p:cNvCxnSpPr>
            <a:cxnSpLocks/>
          </p:cNvCxnSpPr>
          <p:nvPr/>
        </p:nvCxnSpPr>
        <p:spPr>
          <a:xfrm>
            <a:off x="4778656" y="1172470"/>
            <a:ext cx="0" cy="47445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4367086-2A36-5848-A648-96C83B3EE649}"/>
              </a:ext>
            </a:extLst>
          </p:cNvPr>
          <p:cNvCxnSpPr>
            <a:cxnSpLocks/>
          </p:cNvCxnSpPr>
          <p:nvPr/>
        </p:nvCxnSpPr>
        <p:spPr>
          <a:xfrm>
            <a:off x="6190725" y="1172470"/>
            <a:ext cx="14632" cy="47445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271D289-EEB7-AE40-8B61-30F0228804B3}"/>
              </a:ext>
            </a:extLst>
          </p:cNvPr>
          <p:cNvCxnSpPr>
            <a:cxnSpLocks/>
          </p:cNvCxnSpPr>
          <p:nvPr/>
        </p:nvCxnSpPr>
        <p:spPr>
          <a:xfrm>
            <a:off x="7292865" y="1172470"/>
            <a:ext cx="0" cy="47445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2EDD810-B9CC-9A42-9E97-132D99C139CF}"/>
              </a:ext>
            </a:extLst>
          </p:cNvPr>
          <p:cNvCxnSpPr>
            <a:cxnSpLocks/>
          </p:cNvCxnSpPr>
          <p:nvPr/>
        </p:nvCxnSpPr>
        <p:spPr>
          <a:xfrm>
            <a:off x="8510944" y="1172470"/>
            <a:ext cx="25854" cy="47445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FC29DBB-5423-0D4C-88E2-F6ED10AF2CFE}"/>
              </a:ext>
            </a:extLst>
          </p:cNvPr>
          <p:cNvCxnSpPr>
            <a:cxnSpLocks/>
          </p:cNvCxnSpPr>
          <p:nvPr/>
        </p:nvCxnSpPr>
        <p:spPr>
          <a:xfrm>
            <a:off x="403932" y="2076701"/>
            <a:ext cx="8094085" cy="470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F8B540F-0433-C044-8978-FEBED232FF75}"/>
              </a:ext>
            </a:extLst>
          </p:cNvPr>
          <p:cNvCxnSpPr>
            <a:cxnSpLocks/>
          </p:cNvCxnSpPr>
          <p:nvPr/>
        </p:nvCxnSpPr>
        <p:spPr>
          <a:xfrm>
            <a:off x="416859" y="2835365"/>
            <a:ext cx="8094085" cy="470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076BA91-A253-FA41-B81D-B38A9EE6D617}"/>
              </a:ext>
            </a:extLst>
          </p:cNvPr>
          <p:cNvCxnSpPr>
            <a:cxnSpLocks/>
          </p:cNvCxnSpPr>
          <p:nvPr/>
        </p:nvCxnSpPr>
        <p:spPr>
          <a:xfrm>
            <a:off x="429786" y="3594029"/>
            <a:ext cx="8094085" cy="470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2E04E16-21A7-2B40-811C-5A8A2293A707}"/>
              </a:ext>
            </a:extLst>
          </p:cNvPr>
          <p:cNvCxnSpPr>
            <a:cxnSpLocks/>
          </p:cNvCxnSpPr>
          <p:nvPr/>
        </p:nvCxnSpPr>
        <p:spPr>
          <a:xfrm>
            <a:off x="442713" y="4352693"/>
            <a:ext cx="8094085" cy="470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363BC22-F301-A04B-ABAE-491062B3F48E}"/>
              </a:ext>
            </a:extLst>
          </p:cNvPr>
          <p:cNvCxnSpPr>
            <a:cxnSpLocks/>
          </p:cNvCxnSpPr>
          <p:nvPr/>
        </p:nvCxnSpPr>
        <p:spPr>
          <a:xfrm>
            <a:off x="455640" y="5111357"/>
            <a:ext cx="8094085" cy="470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943A9A1-FA72-3640-9BCD-06590325FB4B}"/>
              </a:ext>
            </a:extLst>
          </p:cNvPr>
          <p:cNvCxnSpPr>
            <a:cxnSpLocks/>
          </p:cNvCxnSpPr>
          <p:nvPr/>
        </p:nvCxnSpPr>
        <p:spPr>
          <a:xfrm>
            <a:off x="468567" y="5870021"/>
            <a:ext cx="8094085" cy="470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0806815-7DDB-4048-A21B-F5C93356D3E6}"/>
              </a:ext>
            </a:extLst>
          </p:cNvPr>
          <p:cNvCxnSpPr>
            <a:cxnSpLocks/>
          </p:cNvCxnSpPr>
          <p:nvPr/>
        </p:nvCxnSpPr>
        <p:spPr>
          <a:xfrm>
            <a:off x="442713" y="1172470"/>
            <a:ext cx="1613061" cy="9042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33875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810AD-93BD-3845-A7D0-40AF49CAA3A9}"/>
              </a:ext>
            </a:extLst>
          </p:cNvPr>
          <p:cNvSpPr>
            <a:spLocks noGrp="1"/>
          </p:cNvSpPr>
          <p:nvPr>
            <p:ph type="title"/>
          </p:nvPr>
        </p:nvSpPr>
        <p:spPr>
          <a:xfrm>
            <a:off x="628650" y="365127"/>
            <a:ext cx="2783880" cy="649482"/>
          </a:xfrm>
        </p:spPr>
        <p:txBody>
          <a:bodyPr/>
          <a:lstStyle/>
          <a:p>
            <a:r>
              <a:rPr lang="en-GB" dirty="0"/>
              <a:t>Sorting Task</a:t>
            </a:r>
          </a:p>
        </p:txBody>
      </p:sp>
      <p:sp>
        <p:nvSpPr>
          <p:cNvPr id="6" name="Content Placeholder 5">
            <a:extLst>
              <a:ext uri="{FF2B5EF4-FFF2-40B4-BE49-F238E27FC236}">
                <a16:creationId xmlns:a16="http://schemas.microsoft.com/office/drawing/2014/main" id="{227E6E26-21A4-B247-9700-03E93CF09869}"/>
              </a:ext>
            </a:extLst>
          </p:cNvPr>
          <p:cNvSpPr>
            <a:spLocks noGrp="1"/>
          </p:cNvSpPr>
          <p:nvPr>
            <p:ph idx="1"/>
          </p:nvPr>
        </p:nvSpPr>
        <p:spPr>
          <a:xfrm>
            <a:off x="171450" y="1379736"/>
            <a:ext cx="3365126" cy="3541887"/>
          </a:xfrm>
        </p:spPr>
        <p:txBody>
          <a:bodyPr/>
          <a:lstStyle/>
          <a:p>
            <a:r>
              <a:rPr lang="en-GB" dirty="0"/>
              <a:t>How they are sorted suggests dominant foci of attention</a:t>
            </a:r>
          </a:p>
          <a:p>
            <a:r>
              <a:rPr lang="en-GB" dirty="0"/>
              <a:t>Malcolm Swan constructed a range of clever sorting tasks often making use of movement between images and symbols</a:t>
            </a:r>
          </a:p>
        </p:txBody>
      </p:sp>
      <p:pic>
        <p:nvPicPr>
          <p:cNvPr id="5" name="Picture 4">
            <a:extLst>
              <a:ext uri="{FF2B5EF4-FFF2-40B4-BE49-F238E27FC236}">
                <a16:creationId xmlns:a16="http://schemas.microsoft.com/office/drawing/2014/main" id="{A31BFD6F-2974-BD48-AEFB-01EFF46CBFD3}"/>
              </a:ext>
            </a:extLst>
          </p:cNvPr>
          <p:cNvPicPr>
            <a:picLocks noChangeAspect="1"/>
          </p:cNvPicPr>
          <p:nvPr/>
        </p:nvPicPr>
        <p:blipFill>
          <a:blip r:embed="rId2"/>
          <a:stretch>
            <a:fillRect/>
          </a:stretch>
        </p:blipFill>
        <p:spPr>
          <a:xfrm>
            <a:off x="3412530" y="0"/>
            <a:ext cx="5731470" cy="6858000"/>
          </a:xfrm>
          <a:prstGeom prst="rect">
            <a:avLst/>
          </a:prstGeom>
        </p:spPr>
      </p:pic>
    </p:spTree>
    <p:extLst>
      <p:ext uri="{BB962C8B-B14F-4D97-AF65-F5344CB8AC3E}">
        <p14:creationId xmlns:p14="http://schemas.microsoft.com/office/powerpoint/2010/main" val="998843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DC557-02EF-794F-990E-5B89DDD68374}"/>
              </a:ext>
            </a:extLst>
          </p:cNvPr>
          <p:cNvSpPr>
            <a:spLocks noGrp="1"/>
          </p:cNvSpPr>
          <p:nvPr>
            <p:ph type="title"/>
          </p:nvPr>
        </p:nvSpPr>
        <p:spPr/>
        <p:txBody>
          <a:bodyPr/>
          <a:lstStyle/>
          <a:p>
            <a:r>
              <a:rPr lang="en-GB" dirty="0"/>
              <a:t>Tangent Power</a:t>
            </a:r>
          </a:p>
        </p:txBody>
      </p:sp>
      <p:sp>
        <p:nvSpPr>
          <p:cNvPr id="3" name="Content Placeholder 2">
            <a:extLst>
              <a:ext uri="{FF2B5EF4-FFF2-40B4-BE49-F238E27FC236}">
                <a16:creationId xmlns:a16="http://schemas.microsoft.com/office/drawing/2014/main" id="{14D89779-C1FD-A743-923B-D42170D3812C}"/>
              </a:ext>
            </a:extLst>
          </p:cNvPr>
          <p:cNvSpPr>
            <a:spLocks noGrp="1"/>
          </p:cNvSpPr>
          <p:nvPr>
            <p:ph idx="1"/>
          </p:nvPr>
        </p:nvSpPr>
        <p:spPr>
          <a:xfrm>
            <a:off x="628650" y="1161746"/>
            <a:ext cx="7886700" cy="1493772"/>
          </a:xfrm>
        </p:spPr>
        <p:txBody>
          <a:bodyPr/>
          <a:lstStyle/>
          <a:p>
            <a:r>
              <a:rPr lang="en-GB" dirty="0"/>
              <a:t>Definition</a:t>
            </a:r>
          </a:p>
          <a:p>
            <a:pPr lvl="1"/>
            <a:r>
              <a:rPr lang="en-GB" dirty="0"/>
              <a:t>The </a:t>
            </a:r>
            <a:r>
              <a:rPr lang="en-GB" i="1" dirty="0"/>
              <a:t>tangent power</a:t>
            </a:r>
            <a:r>
              <a:rPr lang="en-GB" dirty="0"/>
              <a:t> of a point </a:t>
            </a:r>
            <a:r>
              <a:rPr lang="en-GB" i="1" dirty="0"/>
              <a:t>P</a:t>
            </a:r>
            <a:r>
              <a:rPr lang="en-GB" dirty="0"/>
              <a:t> with respect to a differentiable function </a:t>
            </a:r>
            <a:r>
              <a:rPr lang="en-GB" i="1" dirty="0"/>
              <a:t>f </a:t>
            </a:r>
            <a:r>
              <a:rPr lang="en-GB" dirty="0"/>
              <a:t>is the number of tangents to </a:t>
            </a:r>
            <a:r>
              <a:rPr lang="en-GB" i="1" dirty="0"/>
              <a:t>f</a:t>
            </a:r>
            <a:r>
              <a:rPr lang="en-GB" dirty="0"/>
              <a:t> through </a:t>
            </a:r>
            <a:r>
              <a:rPr lang="en-GB" i="1" dirty="0"/>
              <a:t>P</a:t>
            </a:r>
            <a:r>
              <a:rPr lang="en-GB" dirty="0"/>
              <a:t>.</a:t>
            </a:r>
          </a:p>
        </p:txBody>
      </p:sp>
    </p:spTree>
    <p:extLst>
      <p:ext uri="{BB962C8B-B14F-4D97-AF65-F5344CB8AC3E}">
        <p14:creationId xmlns:p14="http://schemas.microsoft.com/office/powerpoint/2010/main" val="24902470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97E5A-DD2C-BC41-8D5F-787E7CE38E3E}"/>
              </a:ext>
            </a:extLst>
          </p:cNvPr>
          <p:cNvSpPr>
            <a:spLocks noGrp="1"/>
          </p:cNvSpPr>
          <p:nvPr>
            <p:ph type="title"/>
          </p:nvPr>
        </p:nvSpPr>
        <p:spPr/>
        <p:txBody>
          <a:bodyPr/>
          <a:lstStyle/>
          <a:p>
            <a:r>
              <a:rPr lang="en-GB" dirty="0"/>
              <a:t>Another &amp; Another</a:t>
            </a:r>
          </a:p>
        </p:txBody>
      </p:sp>
      <p:sp>
        <p:nvSpPr>
          <p:cNvPr id="3" name="Content Placeholder 2">
            <a:extLst>
              <a:ext uri="{FF2B5EF4-FFF2-40B4-BE49-F238E27FC236}">
                <a16:creationId xmlns:a16="http://schemas.microsoft.com/office/drawing/2014/main" id="{EAB4071D-44C1-7342-B359-29E1DB47ACF6}"/>
              </a:ext>
            </a:extLst>
          </p:cNvPr>
          <p:cNvSpPr>
            <a:spLocks noGrp="1"/>
          </p:cNvSpPr>
          <p:nvPr>
            <p:ph idx="1"/>
          </p:nvPr>
        </p:nvSpPr>
        <p:spPr>
          <a:xfrm>
            <a:off x="628650" y="2233901"/>
            <a:ext cx="7886700" cy="2523630"/>
          </a:xfrm>
        </p:spPr>
        <p:txBody>
          <a:bodyPr/>
          <a:lstStyle/>
          <a:p>
            <a:r>
              <a:rPr lang="en-GB" dirty="0"/>
              <a:t>Construct another integral like this</a:t>
            </a:r>
          </a:p>
          <a:p>
            <a:pPr lvl="1"/>
            <a:r>
              <a:rPr lang="en-GB" dirty="0"/>
              <a:t>Say to someone else what is the same and what different about your integral and this one</a:t>
            </a:r>
          </a:p>
          <a:p>
            <a:r>
              <a:rPr lang="en-GB" dirty="0"/>
              <a:t>And another</a:t>
            </a:r>
          </a:p>
          <a:p>
            <a:r>
              <a:rPr lang="en-GB" dirty="0"/>
              <a:t>Construct one that is different in some way</a:t>
            </a:r>
          </a:p>
        </p:txBody>
      </p:sp>
      <p:pic>
        <p:nvPicPr>
          <p:cNvPr id="4" name="Picture 3">
            <a:extLst>
              <a:ext uri="{FF2B5EF4-FFF2-40B4-BE49-F238E27FC236}">
                <a16:creationId xmlns:a16="http://schemas.microsoft.com/office/drawing/2014/main" id="{963A30EE-7B3A-CE4C-A415-A0AAB7021B6B}"/>
              </a:ext>
            </a:extLst>
          </p:cNvPr>
          <p:cNvPicPr>
            <a:picLocks noChangeAspect="1"/>
          </p:cNvPicPr>
          <p:nvPr/>
        </p:nvPicPr>
        <p:blipFill>
          <a:blip r:embed="rId2"/>
          <a:stretch>
            <a:fillRect/>
          </a:stretch>
        </p:blipFill>
        <p:spPr>
          <a:xfrm>
            <a:off x="3173342" y="913137"/>
            <a:ext cx="2172811" cy="1148486"/>
          </a:xfrm>
          <a:prstGeom prst="rect">
            <a:avLst/>
          </a:prstGeom>
        </p:spPr>
      </p:pic>
      <p:sp>
        <p:nvSpPr>
          <p:cNvPr id="5" name="Rounded Rectangle 4">
            <a:extLst>
              <a:ext uri="{FF2B5EF4-FFF2-40B4-BE49-F238E27FC236}">
                <a16:creationId xmlns:a16="http://schemas.microsoft.com/office/drawing/2014/main" id="{39C3A93A-2738-4F4B-906A-ACB087F709E4}"/>
              </a:ext>
            </a:extLst>
          </p:cNvPr>
          <p:cNvSpPr/>
          <p:nvPr/>
        </p:nvSpPr>
        <p:spPr>
          <a:xfrm>
            <a:off x="5988713" y="2940351"/>
            <a:ext cx="3061252" cy="804932"/>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Tends to reveal  what learners are attending to</a:t>
            </a:r>
          </a:p>
        </p:txBody>
      </p:sp>
      <p:sp>
        <p:nvSpPr>
          <p:cNvPr id="6" name="Rounded Rectangle 5">
            <a:extLst>
              <a:ext uri="{FF2B5EF4-FFF2-40B4-BE49-F238E27FC236}">
                <a16:creationId xmlns:a16="http://schemas.microsoft.com/office/drawing/2014/main" id="{A5D1A52F-4D7C-D842-9C7D-10A75FDBFB0A}"/>
              </a:ext>
            </a:extLst>
          </p:cNvPr>
          <p:cNvSpPr/>
          <p:nvPr/>
        </p:nvSpPr>
        <p:spPr>
          <a:xfrm>
            <a:off x="5346153" y="4757531"/>
            <a:ext cx="2525638" cy="636102"/>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Releases creativity</a:t>
            </a:r>
          </a:p>
        </p:txBody>
      </p:sp>
      <p:sp>
        <p:nvSpPr>
          <p:cNvPr id="7" name="Rounded Rectangle 6">
            <a:extLst>
              <a:ext uri="{FF2B5EF4-FFF2-40B4-BE49-F238E27FC236}">
                <a16:creationId xmlns:a16="http://schemas.microsoft.com/office/drawing/2014/main" id="{6523D0E5-9053-7C44-9017-F79CA47BDBC5}"/>
              </a:ext>
            </a:extLst>
          </p:cNvPr>
          <p:cNvSpPr/>
          <p:nvPr/>
        </p:nvSpPr>
        <p:spPr>
          <a:xfrm>
            <a:off x="5738192" y="5250673"/>
            <a:ext cx="2585272" cy="827445"/>
          </a:xfrm>
          <a:prstGeom prst="roundRect">
            <a:avLst/>
          </a:prstGeom>
          <a:solidFill>
            <a:srgbClr val="AB79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Activates &amp; Enriches Example Space</a:t>
            </a:r>
          </a:p>
        </p:txBody>
      </p:sp>
    </p:spTree>
    <p:extLst>
      <p:ext uri="{BB962C8B-B14F-4D97-AF65-F5344CB8AC3E}">
        <p14:creationId xmlns:p14="http://schemas.microsoft.com/office/powerpoint/2010/main" val="421151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Coordinated Perimeters</a:t>
            </a:r>
          </a:p>
        </p:txBody>
      </p:sp>
      <p:sp>
        <p:nvSpPr>
          <p:cNvPr id="4" name="TextBox 3"/>
          <p:cNvSpPr txBox="1"/>
          <p:nvPr/>
        </p:nvSpPr>
        <p:spPr>
          <a:xfrm>
            <a:off x="5724128" y="6165304"/>
            <a:ext cx="2808312" cy="307777"/>
          </a:xfrm>
          <a:prstGeom prst="rect">
            <a:avLst/>
          </a:prstGeom>
          <a:noFill/>
        </p:spPr>
        <p:txBody>
          <a:bodyPr wrap="square" rtlCol="0">
            <a:spAutoFit/>
          </a:bodyPr>
          <a:lstStyle/>
          <a:p>
            <a:r>
              <a:rPr lang="en-GB" sz="1400" b="0" dirty="0">
                <a:solidFill>
                  <a:srgbClr val="000000"/>
                </a:solidFill>
              </a:rPr>
              <a:t>Based on an idea of Dan Meyer</a:t>
            </a:r>
          </a:p>
        </p:txBody>
      </p:sp>
      <p:pic>
        <p:nvPicPr>
          <p:cNvPr id="3" name="Square &amp; Triangl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27584" y="836712"/>
            <a:ext cx="6984776" cy="5280755"/>
          </a:xfrm>
          <a:prstGeom prst="rect">
            <a:avLst/>
          </a:prstGeom>
        </p:spPr>
      </p:pic>
    </p:spTree>
    <p:extLst>
      <p:ext uri="{BB962C8B-B14F-4D97-AF65-F5344CB8AC3E}">
        <p14:creationId xmlns:p14="http://schemas.microsoft.com/office/powerpoint/2010/main" val="14989871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AB7942"/>
        </a:solidFill>
        <a:ln>
          <a:solidFill>
            <a:schemeClr val="tx1"/>
          </a:solidFill>
        </a:ln>
      </a:spPr>
      <a:bodyPr rtlCol="0" anchor="ctr"/>
      <a:lstStyle>
        <a:defPPr algn="ctr">
          <a:defRPr sz="2000">
            <a:solidFill>
              <a:srgbClr val="FFFF00"/>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2000" dirty="0" err="1" smtClean="0">
            <a:latin typeface="Chalkboard" charset="0"/>
            <a:ea typeface="Chalkboard" charset="0"/>
            <a:cs typeface="Chalkboard" charset="0"/>
          </a:defRPr>
        </a:defPPr>
      </a:lstStyle>
    </a:txDef>
  </a:objectDefaults>
  <a:extraClrSchemeLst/>
  <a:extLst>
    <a:ext uri="{05A4C25C-085E-4340-85A3-A5531E510DB2}">
      <thm15:themeFamily xmlns:thm15="http://schemas.microsoft.com/office/thememl/2012/main" name="Blank" id="{266CBBC0-D244-7347-801A-1958D987A020}" vid="{EDE611A9-898C-6240-80DA-EB3238CCAF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12722</TotalTime>
  <Words>1481</Words>
  <Application>Microsoft Macintosh PowerPoint</Application>
  <PresentationFormat>On-screen Show (4:3)</PresentationFormat>
  <Paragraphs>250</Paragraphs>
  <Slides>37</Slides>
  <Notes>5</Notes>
  <HiddenSlides>0</HiddenSlides>
  <MMClips>1</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50" baseType="lpstr">
      <vt:lpstr>맑은 고딕</vt:lpstr>
      <vt:lpstr>ＭＳ Ｐゴシック</vt:lpstr>
      <vt:lpstr>ＭＳ Ｐゴシック</vt:lpstr>
      <vt:lpstr>Arial</vt:lpstr>
      <vt:lpstr>Calibri</vt:lpstr>
      <vt:lpstr>Calibri Light</vt:lpstr>
      <vt:lpstr>Chalkboard</vt:lpstr>
      <vt:lpstr>Lucida Grande</vt:lpstr>
      <vt:lpstr>Monotype Sorts</vt:lpstr>
      <vt:lpstr>Times</vt:lpstr>
      <vt:lpstr>Wingdings</vt:lpstr>
      <vt:lpstr>Office Theme</vt:lpstr>
      <vt:lpstr>Equation</vt:lpstr>
      <vt:lpstr>Pedagogic Actions   to promote  Meaning-Making</vt:lpstr>
      <vt:lpstr>Pedagogical actions</vt:lpstr>
      <vt:lpstr>What Pedagogic Actions did you observe yesterday?</vt:lpstr>
      <vt:lpstr>“Its Ok for Mathematicians, but …”</vt:lpstr>
      <vt:lpstr>Properties Chart</vt:lpstr>
      <vt:lpstr>Sorting Task</vt:lpstr>
      <vt:lpstr>Tangent Power</vt:lpstr>
      <vt:lpstr>Another &amp; Another</vt:lpstr>
      <vt:lpstr>Coordinated Perimeters</vt:lpstr>
      <vt:lpstr>Ride &amp; Tie</vt:lpstr>
      <vt:lpstr>Ride &amp; Tie Reflection</vt:lpstr>
      <vt:lpstr>Cobwebs</vt:lpstr>
      <vt:lpstr>Rational Polynomials</vt:lpstr>
      <vt:lpstr>Going to 0</vt:lpstr>
      <vt:lpstr>Chordal Constructions</vt:lpstr>
      <vt:lpstr>Crossed Ladders</vt:lpstr>
      <vt:lpstr>Crossed Ladders Solution</vt:lpstr>
      <vt:lpstr>Ancient &amp; Modern Problems</vt:lpstr>
      <vt:lpstr>Meeting Point Solution</vt:lpstr>
      <vt:lpstr>Trains</vt:lpstr>
      <vt:lpstr>Cistern Filling</vt:lpstr>
      <vt:lpstr>Crossed Planes</vt:lpstr>
      <vt:lpstr>Tower Diagrams</vt:lpstr>
      <vt:lpstr>Narrative Connections</vt:lpstr>
      <vt:lpstr>Of-What Exemplification</vt:lpstr>
      <vt:lpstr>Underpinning Values</vt:lpstr>
      <vt:lpstr>Principles</vt:lpstr>
      <vt:lpstr>Principles as Frameworks</vt:lpstr>
      <vt:lpstr>Frameworks</vt:lpstr>
      <vt:lpstr>Pedagogic Actions</vt:lpstr>
      <vt:lpstr>How is Meaning Made?</vt:lpstr>
      <vt:lpstr>What Encourages Meaning Making?</vt:lpstr>
      <vt:lpstr>Mathematical Themes</vt:lpstr>
      <vt:lpstr>Natural Powers</vt:lpstr>
      <vt:lpstr>Inner &amp; Outer Aspects</vt:lpstr>
      <vt:lpstr>Challenge</vt:lpstr>
      <vt:lpstr>Follow-Up</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Mason</dc:creator>
  <cp:lastModifiedBy>John Mason</cp:lastModifiedBy>
  <cp:revision>64</cp:revision>
  <dcterms:created xsi:type="dcterms:W3CDTF">2017-06-17T10:17:52Z</dcterms:created>
  <dcterms:modified xsi:type="dcterms:W3CDTF">2019-10-15T06:04:16Z</dcterms:modified>
</cp:coreProperties>
</file>