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0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A8A2-9113-4FF3-AD27-1B368D640985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57F3-5015-4BBA-8C2B-1B11103B1A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A8A2-9113-4FF3-AD27-1B368D640985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57F3-5015-4BBA-8C2B-1B11103B1A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A8A2-9113-4FF3-AD27-1B368D640985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57F3-5015-4BBA-8C2B-1B11103B1A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A8A2-9113-4FF3-AD27-1B368D640985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57F3-5015-4BBA-8C2B-1B11103B1A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A8A2-9113-4FF3-AD27-1B368D640985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57F3-5015-4BBA-8C2B-1B11103B1A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A8A2-9113-4FF3-AD27-1B368D640985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57F3-5015-4BBA-8C2B-1B11103B1A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A8A2-9113-4FF3-AD27-1B368D640985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57F3-5015-4BBA-8C2B-1B11103B1A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A8A2-9113-4FF3-AD27-1B368D640985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57F3-5015-4BBA-8C2B-1B11103B1A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A8A2-9113-4FF3-AD27-1B368D640985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57F3-5015-4BBA-8C2B-1B11103B1A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A8A2-9113-4FF3-AD27-1B368D640985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57F3-5015-4BBA-8C2B-1B11103B1A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A8A2-9113-4FF3-AD27-1B368D640985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57F3-5015-4BBA-8C2B-1B11103B1A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BA8A2-9113-4FF3-AD27-1B368D640985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857F3-5015-4BBA-8C2B-1B11103B1A4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Comparison of Students’ Understanding of Functions throughout School Years in Israel and England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Michal Ayalon </a:t>
            </a:r>
            <a:r>
              <a:rPr lang="en-US" baseline="30000" dirty="0" smtClean="0"/>
              <a:t>1 </a:t>
            </a:r>
            <a:r>
              <a:rPr lang="en-US" dirty="0"/>
              <a:t>, Anne Watson  </a:t>
            </a:r>
            <a:r>
              <a:rPr lang="en-US" baseline="30000" dirty="0" smtClean="0"/>
              <a:t>2  </a:t>
            </a:r>
            <a:r>
              <a:rPr lang="en-US" dirty="0"/>
              <a:t>&amp; Stephen Lerman</a:t>
            </a:r>
            <a:r>
              <a:rPr lang="en-US" baseline="30000" dirty="0"/>
              <a:t> </a:t>
            </a:r>
            <a:r>
              <a:rPr lang="en-US" baseline="30000" dirty="0" smtClean="0"/>
              <a:t>3</a:t>
            </a:r>
            <a:endParaRPr lang="en-GB" dirty="0"/>
          </a:p>
          <a:p>
            <a:r>
              <a:rPr lang="en-US" i="1" baseline="30000" dirty="0" smtClean="0"/>
              <a:t>1&amp;2</a:t>
            </a:r>
            <a:r>
              <a:rPr lang="en-US" i="1" dirty="0" smtClean="0"/>
              <a:t>University </a:t>
            </a:r>
            <a:r>
              <a:rPr lang="en-US" i="1" dirty="0"/>
              <a:t>of Oxford, </a:t>
            </a:r>
            <a:r>
              <a:rPr lang="en-US" i="1" baseline="30000" dirty="0"/>
              <a:t>3</a:t>
            </a:r>
            <a:r>
              <a:rPr lang="en-US" i="1" dirty="0"/>
              <a:t>London South Bank University</a:t>
            </a:r>
            <a:endParaRPr lang="en-GB" i="1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combination of everyday and representational reasoning</a:t>
            </a:r>
          </a:p>
          <a:p>
            <a:r>
              <a:rPr lang="en-US" dirty="0"/>
              <a:t>d</a:t>
            </a:r>
            <a:r>
              <a:rPr lang="en-US" dirty="0" smtClean="0"/>
              <a:t>ifficulties: compound variables and not having 'time</a:t>
            </a:r>
            <a:r>
              <a:rPr lang="en-US" dirty="0"/>
              <a:t>' on the </a:t>
            </a:r>
            <a:r>
              <a:rPr lang="en-US" dirty="0" smtClean="0"/>
              <a:t>x-axis </a:t>
            </a:r>
          </a:p>
          <a:p>
            <a:r>
              <a:rPr lang="en-US" dirty="0"/>
              <a:t>n</a:t>
            </a:r>
            <a:r>
              <a:rPr lang="en-US" dirty="0" smtClean="0"/>
              <a:t>eed a sense </a:t>
            </a:r>
            <a:r>
              <a:rPr lang="en-US" dirty="0"/>
              <a:t>of </a:t>
            </a:r>
            <a:r>
              <a:rPr lang="en-US" dirty="0" err="1" smtClean="0"/>
              <a:t>covariation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'going up and </a:t>
            </a:r>
            <a:r>
              <a:rPr lang="en-US" dirty="0" smtClean="0"/>
              <a:t>down‘ and varying rate </a:t>
            </a:r>
            <a:r>
              <a:rPr lang="en-US" dirty="0"/>
              <a:t>of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success and difficulties were situation specific across ages</a:t>
            </a:r>
          </a:p>
          <a:p>
            <a:r>
              <a:rPr lang="en-US" dirty="0" smtClean="0"/>
              <a:t>similar </a:t>
            </a:r>
            <a:r>
              <a:rPr lang="en-US" dirty="0"/>
              <a:t>approaches and difficulties in </a:t>
            </a:r>
            <a:r>
              <a:rPr lang="en-US" dirty="0" smtClean="0"/>
              <a:t>both countries, </a:t>
            </a:r>
            <a:r>
              <a:rPr lang="en-US" dirty="0"/>
              <a:t>and in the proportions of successful </a:t>
            </a:r>
            <a:r>
              <a:rPr lang="en-US" dirty="0" smtClean="0"/>
              <a:t>answers</a:t>
            </a:r>
          </a:p>
          <a:p>
            <a:r>
              <a:rPr lang="en-US" b="1" dirty="0" smtClean="0"/>
              <a:t>in </a:t>
            </a:r>
            <a:r>
              <a:rPr lang="en-US" b="1" dirty="0"/>
              <a:t>Israel there was no overall progression that we could discern, the strongest success rate being in year </a:t>
            </a:r>
            <a:r>
              <a:rPr lang="en-US" b="1" dirty="0" smtClean="0"/>
              <a:t>10</a:t>
            </a:r>
          </a:p>
          <a:p>
            <a:r>
              <a:rPr lang="en-US" dirty="0" smtClean="0"/>
              <a:t>there was progress in success in England</a:t>
            </a:r>
          </a:p>
          <a:p>
            <a:r>
              <a:rPr lang="en-US" dirty="0" smtClean="0"/>
              <a:t>curriculum and teachers’ reports confirm national differences in approach towards such ideas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/>
          <p:cNvPicPr>
            <a:picLocks noChangeAspect="1" noChangeArrowheads="1"/>
          </p:cNvPicPr>
          <p:nvPr/>
        </p:nvPicPr>
        <p:blipFill>
          <a:blip r:embed="rId2" cstate="print"/>
          <a:srcRect r="1866"/>
          <a:stretch>
            <a:fillRect/>
          </a:stretch>
        </p:blipFill>
        <p:spPr bwMode="auto">
          <a:xfrm>
            <a:off x="755576" y="2132856"/>
            <a:ext cx="293489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923928" y="1844824"/>
            <a:ext cx="3744416" cy="34563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2.1    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For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hexagon the perimeter is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6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For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hexagons the perimeter is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14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;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For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hexagons the perimeter is 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For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hexagons the perimeter is 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2.2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Describe the process for determining the perimeter for 100 hexagons, without knowing the perimeter for 99 hexagons.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2.3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Write a formula to describe the perimeter for any number of hexagons in the chain (it does not need to be simplified).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83671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Task 2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Overall success in finding the formula </a:t>
            </a:r>
            <a:r>
              <a:rPr lang="en-US" smtClean="0"/>
              <a:t>was 92% </a:t>
            </a:r>
            <a:r>
              <a:rPr lang="en-US" dirty="0" smtClean="0"/>
              <a:t>in Israel compared to 50% in UK. </a:t>
            </a:r>
          </a:p>
          <a:p>
            <a:r>
              <a:rPr lang="en-US" dirty="0" smtClean="0"/>
              <a:t>Correspondence: connect </a:t>
            </a:r>
            <a:r>
              <a:rPr lang="en-US" dirty="0"/>
              <a:t>input and output </a:t>
            </a:r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Israeli </a:t>
            </a:r>
            <a:r>
              <a:rPr lang="en-US" dirty="0"/>
              <a:t>students choosing this approach, 41/44 presented a correct formula, mainly referring to the structure of the shapes to explain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English proportion was </a:t>
            </a:r>
            <a:r>
              <a:rPr lang="en-US" dirty="0" smtClean="0"/>
              <a:t>20/39  </a:t>
            </a:r>
          </a:p>
          <a:p>
            <a:r>
              <a:rPr lang="en-US" dirty="0" smtClean="0"/>
              <a:t>2/3 </a:t>
            </a:r>
            <a:r>
              <a:rPr lang="en-US" dirty="0"/>
              <a:t>of the </a:t>
            </a:r>
            <a:r>
              <a:rPr lang="en-US" dirty="0" smtClean="0"/>
              <a:t>English </a:t>
            </a:r>
            <a:r>
              <a:rPr lang="en-US" dirty="0"/>
              <a:t>students made errors of </a:t>
            </a:r>
            <a:r>
              <a:rPr lang="en-US" dirty="0" smtClean="0"/>
              <a:t>reasoning:</a:t>
            </a:r>
          </a:p>
          <a:p>
            <a:pPr lvl="1"/>
            <a:r>
              <a:rPr lang="en-US" dirty="0" smtClean="0"/>
              <a:t>incorrect </a:t>
            </a:r>
            <a:r>
              <a:rPr lang="en-US" dirty="0"/>
              <a:t>proportional </a:t>
            </a:r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not correct construction (starting value)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correct </a:t>
            </a:r>
            <a:r>
              <a:rPr lang="en-US" dirty="0" smtClean="0"/>
              <a:t>deconstruction  (subtraction)</a:t>
            </a:r>
          </a:p>
          <a:p>
            <a:r>
              <a:rPr lang="en-US" i="1" dirty="0" smtClean="0"/>
              <a:t>No</a:t>
            </a:r>
            <a:r>
              <a:rPr lang="en-US" dirty="0" smtClean="0"/>
              <a:t> </a:t>
            </a:r>
            <a:r>
              <a:rPr lang="en-US" dirty="0"/>
              <a:t>Israeli </a:t>
            </a:r>
            <a:r>
              <a:rPr lang="en-US" dirty="0" smtClean="0"/>
              <a:t>proportional errors; 3 </a:t>
            </a:r>
            <a:r>
              <a:rPr lang="en-US" dirty="0"/>
              <a:t>incorrect responses </a:t>
            </a:r>
            <a:r>
              <a:rPr lang="en-US" dirty="0" smtClean="0"/>
              <a:t>deconstructions</a:t>
            </a:r>
          </a:p>
          <a:p>
            <a:r>
              <a:rPr lang="en-US" dirty="0" smtClean="0"/>
              <a:t>A  few Israeli students used two data pairs to find a linear function or AP formulae </a:t>
            </a:r>
          </a:p>
          <a:p>
            <a:r>
              <a:rPr lang="en-US" dirty="0" smtClean="0"/>
              <a:t>Progression was evident in both countries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Conjectures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328592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UK curriculum: 'find the formula for the nth term in a sequence’. Israeli  curriculum: linear functions not </a:t>
            </a:r>
            <a:r>
              <a:rPr lang="en-US" dirty="0"/>
              <a:t>limited to </a:t>
            </a:r>
            <a:r>
              <a:rPr lang="en-US" dirty="0" err="1"/>
              <a:t>generalising</a:t>
            </a:r>
            <a:r>
              <a:rPr lang="en-US" dirty="0"/>
              <a:t> sequences. </a:t>
            </a:r>
            <a:endParaRPr lang="en-US" dirty="0" smtClean="0"/>
          </a:p>
          <a:p>
            <a:r>
              <a:rPr lang="en-US" dirty="0" smtClean="0"/>
              <a:t>Correspondence</a:t>
            </a:r>
            <a:r>
              <a:rPr lang="en-US" dirty="0"/>
              <a:t>, </a:t>
            </a:r>
            <a:r>
              <a:rPr lang="en-US" dirty="0" smtClean="0"/>
              <a:t>e.g. </a:t>
            </a:r>
            <a:r>
              <a:rPr lang="en-US" dirty="0"/>
              <a:t>function </a:t>
            </a:r>
            <a:r>
              <a:rPr lang="en-US" dirty="0" smtClean="0"/>
              <a:t>machines, not connected </a:t>
            </a:r>
            <a:r>
              <a:rPr lang="en-US" dirty="0"/>
              <a:t>to </a:t>
            </a:r>
            <a:r>
              <a:rPr lang="en-US" dirty="0" err="1" smtClean="0"/>
              <a:t>generalising</a:t>
            </a:r>
            <a:r>
              <a:rPr lang="en-US" dirty="0" smtClean="0"/>
              <a:t> sequences </a:t>
            </a:r>
          </a:p>
          <a:p>
            <a:r>
              <a:rPr lang="en-US" dirty="0"/>
              <a:t>T</a:t>
            </a:r>
            <a:r>
              <a:rPr lang="en-US" dirty="0" smtClean="0"/>
              <a:t>eaching </a:t>
            </a:r>
            <a:r>
              <a:rPr lang="en-US" dirty="0"/>
              <a:t>in Israel </a:t>
            </a:r>
            <a:r>
              <a:rPr lang="en-US" dirty="0" smtClean="0"/>
              <a:t>appears </a:t>
            </a:r>
            <a:r>
              <a:rPr lang="en-US" dirty="0"/>
              <a:t>to circumvent proportional </a:t>
            </a:r>
            <a:r>
              <a:rPr lang="en-US" dirty="0" smtClean="0"/>
              <a:t>assumptions</a:t>
            </a:r>
          </a:p>
          <a:p>
            <a:r>
              <a:rPr lang="en-US" dirty="0" smtClean="0"/>
              <a:t>UK </a:t>
            </a:r>
            <a:r>
              <a:rPr lang="en-US" dirty="0"/>
              <a:t>students were more likely to be successful if they used a </a:t>
            </a:r>
            <a:r>
              <a:rPr lang="en-US" dirty="0" err="1"/>
              <a:t>covariation</a:t>
            </a:r>
            <a:r>
              <a:rPr lang="en-US" dirty="0"/>
              <a:t> </a:t>
            </a:r>
            <a:r>
              <a:rPr lang="en-US" dirty="0" smtClean="0"/>
              <a:t>approach (15/19) than correspondence. 8/11 </a:t>
            </a:r>
            <a:r>
              <a:rPr lang="en-US" dirty="0"/>
              <a:t>Israeli students used this approach </a:t>
            </a:r>
            <a:r>
              <a:rPr lang="en-US" dirty="0" smtClean="0"/>
              <a:t>successfully. </a:t>
            </a:r>
            <a:endParaRPr lang="en-GB" dirty="0"/>
          </a:p>
          <a:p>
            <a:r>
              <a:rPr lang="en-US" dirty="0" smtClean="0"/>
              <a:t>Israeli </a:t>
            </a:r>
            <a:r>
              <a:rPr lang="en-US" dirty="0"/>
              <a:t>students were </a:t>
            </a:r>
            <a:r>
              <a:rPr lang="en-US" dirty="0" smtClean="0"/>
              <a:t>using methods </a:t>
            </a:r>
            <a:r>
              <a:rPr lang="en-US" dirty="0"/>
              <a:t>they had learnt </a:t>
            </a:r>
            <a:r>
              <a:rPr lang="en-US" dirty="0" smtClean="0"/>
              <a:t>in school; UK </a:t>
            </a:r>
            <a:r>
              <a:rPr lang="en-US" dirty="0"/>
              <a:t>students </a:t>
            </a:r>
            <a:r>
              <a:rPr lang="en-US" dirty="0" smtClean="0"/>
              <a:t>had to adapt learnt methods.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Generalising</a:t>
            </a:r>
            <a:r>
              <a:rPr lang="en-US" dirty="0" smtClean="0"/>
              <a:t> linear functions is dependent on a range of approaches, and students who understand the purpose can use a </a:t>
            </a:r>
            <a:r>
              <a:rPr lang="en-US" dirty="0" err="1" smtClean="0"/>
              <a:t>bricolage</a:t>
            </a:r>
            <a:r>
              <a:rPr lang="en-US" dirty="0" smtClean="0"/>
              <a:t> of reasoning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These higher performing Israeli students are less likely to make progress in realistic graph-matching tasks than their English counterparts, while English students are less likely to enact the formal aspects of function understanding, due to having a less formal curriculum.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students displayed strengths in understanding rate of change, and in identifying key characteristics of graphs, whether formally taught or not.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worrying weakness in English students is that, despite a strong curriculum focus on </a:t>
            </a:r>
            <a:r>
              <a:rPr lang="en-US" dirty="0" err="1" smtClean="0"/>
              <a:t>generalising</a:t>
            </a:r>
            <a:r>
              <a:rPr lang="en-US" dirty="0" smtClean="0"/>
              <a:t> linear </a:t>
            </a:r>
            <a:r>
              <a:rPr lang="en-US" dirty="0"/>
              <a:t>spatial sequence data, they were less likely to be successful in constructing a formula when data was presented in a non-sequential form.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anne.watson@education.ox.ac.uk</a:t>
            </a:r>
            <a:endParaRPr lang="en-GB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ea typeface="Times New Roman"/>
              </a:rPr>
              <a:t>To learn more about how concepts relevant for understanding functions develop, using comparative data from two different curricula systems</a:t>
            </a:r>
          </a:p>
          <a:p>
            <a:r>
              <a:rPr lang="en-US" sz="2400" dirty="0" smtClean="0">
                <a:latin typeface="Times New Roman"/>
              </a:rPr>
              <a:t>Ayalon, Lerman &amp; Watson,2014,  BCME; Ayalon, Lerman &amp; Watson 2013, BSRLM </a:t>
            </a:r>
            <a:r>
              <a:rPr lang="en-GB" sz="2400" dirty="0" smtClean="0"/>
              <a:t>33(2), 7-12</a:t>
            </a:r>
            <a:endParaRPr lang="en-US" sz="2400" dirty="0" smtClean="0">
              <a:latin typeface="Times New Roman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about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dirty="0" smtClean="0">
                <a:latin typeface="Times New Roman"/>
                <a:ea typeface="Times New Roman"/>
              </a:rPr>
              <a:t>several distinct routes for development of functions through school: </a:t>
            </a:r>
          </a:p>
          <a:p>
            <a:pPr lvl="1"/>
            <a:r>
              <a:rPr lang="en-US" dirty="0" err="1" smtClean="0">
                <a:latin typeface="Times New Roman"/>
                <a:ea typeface="Times New Roman"/>
              </a:rPr>
              <a:t>generalisation</a:t>
            </a:r>
            <a:r>
              <a:rPr lang="en-US" dirty="0" smtClean="0">
                <a:latin typeface="Times New Roman"/>
                <a:ea typeface="Times New Roman"/>
              </a:rPr>
              <a:t> of sequences</a:t>
            </a:r>
          </a:p>
          <a:p>
            <a:pPr lvl="1"/>
            <a:r>
              <a:rPr lang="en-US" dirty="0" smtClean="0">
                <a:latin typeface="Times New Roman"/>
                <a:ea typeface="Times New Roman"/>
              </a:rPr>
              <a:t>graphical representation of realistic data</a:t>
            </a:r>
          </a:p>
          <a:p>
            <a:pPr lvl="1"/>
            <a:r>
              <a:rPr lang="en-US" dirty="0" smtClean="0">
                <a:latin typeface="Times New Roman"/>
                <a:ea typeface="Times New Roman"/>
              </a:rPr>
              <a:t>sets of points generated from equations/formulae</a:t>
            </a:r>
          </a:p>
          <a:p>
            <a:pPr lvl="1"/>
            <a:r>
              <a:rPr lang="en-US" dirty="0" smtClean="0">
                <a:latin typeface="Times New Roman"/>
                <a:ea typeface="Times New Roman"/>
              </a:rPr>
              <a:t>input/output models </a:t>
            </a:r>
          </a:p>
          <a:p>
            <a:pPr lvl="1"/>
            <a:r>
              <a:rPr lang="en-US" dirty="0" smtClean="0">
                <a:latin typeface="Times New Roman"/>
                <a:ea typeface="Times New Roman"/>
              </a:rPr>
              <a:t>relations and </a:t>
            </a:r>
            <a:r>
              <a:rPr lang="en-US" dirty="0" err="1" smtClean="0">
                <a:latin typeface="Times New Roman"/>
                <a:ea typeface="Times New Roman"/>
              </a:rPr>
              <a:t>covariation</a:t>
            </a:r>
            <a:r>
              <a:rPr lang="en-US" dirty="0" smtClean="0">
                <a:latin typeface="Times New Roman"/>
                <a:ea typeface="Times New Roman"/>
              </a:rPr>
              <a:t> between variables</a:t>
            </a:r>
          </a:p>
          <a:p>
            <a:pPr lvl="1"/>
            <a:r>
              <a:rPr lang="en-US" dirty="0" smtClean="0">
                <a:latin typeface="Times New Roman"/>
                <a:ea typeface="Times New Roman"/>
              </a:rPr>
              <a:t>expressions for mappings between sets</a:t>
            </a:r>
          </a:p>
          <a:p>
            <a:pPr lvl="1"/>
            <a:r>
              <a:rPr lang="en-US" dirty="0" smtClean="0">
                <a:latin typeface="Times New Roman"/>
              </a:rPr>
              <a:t>expressions to describe general relationships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ideas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identification of </a:t>
            </a:r>
            <a:r>
              <a:rPr lang="en-US" dirty="0" smtClean="0"/>
              <a:t>variables:</a:t>
            </a:r>
          </a:p>
          <a:p>
            <a:pPr lvl="1"/>
            <a:r>
              <a:rPr lang="en-US" dirty="0" smtClean="0"/>
              <a:t>discrete and continuous</a:t>
            </a:r>
          </a:p>
          <a:p>
            <a:pPr lvl="1"/>
            <a:r>
              <a:rPr lang="en-US" dirty="0" smtClean="0"/>
              <a:t>simple or compound</a:t>
            </a:r>
          </a:p>
          <a:p>
            <a:r>
              <a:rPr lang="en-US" dirty="0" smtClean="0"/>
              <a:t>identifying relations between variables</a:t>
            </a:r>
          </a:p>
          <a:p>
            <a:r>
              <a:rPr lang="en-US" dirty="0" err="1" smtClean="0"/>
              <a:t>recognising</a:t>
            </a:r>
            <a:r>
              <a:rPr lang="en-US" dirty="0" smtClean="0"/>
              <a:t> </a:t>
            </a:r>
            <a:r>
              <a:rPr lang="en-US" dirty="0" err="1" smtClean="0"/>
              <a:t>covariation</a:t>
            </a:r>
            <a:endParaRPr lang="en-US" dirty="0" smtClean="0"/>
          </a:p>
          <a:p>
            <a:r>
              <a:rPr lang="en-US" dirty="0" smtClean="0"/>
              <a:t>correspondence</a:t>
            </a:r>
          </a:p>
          <a:p>
            <a:r>
              <a:rPr lang="en-US" dirty="0" err="1" smtClean="0"/>
              <a:t>covariation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for this paper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highest achieving </a:t>
            </a:r>
            <a:r>
              <a:rPr lang="en-US" dirty="0" smtClean="0"/>
              <a:t>classes in secondary years</a:t>
            </a:r>
          </a:p>
          <a:p>
            <a:r>
              <a:rPr lang="en-US" dirty="0" smtClean="0"/>
              <a:t>comparable proportions</a:t>
            </a:r>
          </a:p>
          <a:p>
            <a:r>
              <a:rPr lang="en-US" dirty="0" smtClean="0"/>
              <a:t>random </a:t>
            </a:r>
            <a:r>
              <a:rPr lang="en-US" dirty="0" err="1"/>
              <a:t>anonymised</a:t>
            </a:r>
            <a:r>
              <a:rPr lang="en-US" dirty="0"/>
              <a:t> samples of 10 </a:t>
            </a:r>
            <a:r>
              <a:rPr lang="en-US" dirty="0" smtClean="0"/>
              <a:t>per class</a:t>
            </a:r>
          </a:p>
          <a:p>
            <a:pPr lvl="1"/>
            <a:r>
              <a:rPr lang="en-US" dirty="0" smtClean="0"/>
              <a:t>70 </a:t>
            </a:r>
            <a:r>
              <a:rPr lang="en-US" dirty="0"/>
              <a:t>scripts from UK years 7 to </a:t>
            </a:r>
            <a:r>
              <a:rPr lang="en-US" dirty="0" smtClean="0"/>
              <a:t>13</a:t>
            </a:r>
          </a:p>
          <a:p>
            <a:pPr lvl="1"/>
            <a:r>
              <a:rPr lang="en-US" dirty="0" smtClean="0"/>
              <a:t>60 </a:t>
            </a:r>
            <a:r>
              <a:rPr lang="en-US" dirty="0"/>
              <a:t>scripts from Israel years 7 to </a:t>
            </a:r>
            <a:r>
              <a:rPr lang="en-US" dirty="0" smtClean="0"/>
              <a:t>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grounded, comparative and iterative</a:t>
            </a:r>
          </a:p>
          <a:p>
            <a:r>
              <a:rPr lang="en-US" dirty="0" smtClean="0"/>
              <a:t>look for </a:t>
            </a:r>
            <a:r>
              <a:rPr lang="en-US" dirty="0"/>
              <a:t>progression in </a:t>
            </a:r>
            <a:r>
              <a:rPr lang="en-US" dirty="0" smtClean="0"/>
              <a:t>each country</a:t>
            </a:r>
          </a:p>
          <a:p>
            <a:r>
              <a:rPr lang="en-US" dirty="0" smtClean="0"/>
              <a:t>compare </a:t>
            </a:r>
            <a:r>
              <a:rPr lang="en-US" dirty="0"/>
              <a:t>progressions </a:t>
            </a:r>
            <a:endParaRPr lang="en-US" dirty="0" smtClean="0"/>
          </a:p>
          <a:p>
            <a:r>
              <a:rPr lang="en-US" dirty="0" smtClean="0"/>
              <a:t>compare prevalence </a:t>
            </a:r>
            <a:r>
              <a:rPr lang="en-US" dirty="0"/>
              <a:t>of </a:t>
            </a:r>
            <a:r>
              <a:rPr lang="en-US" dirty="0" smtClean="0"/>
              <a:t>approaches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GB" dirty="0" smtClean="0"/>
              <a:t>formal/informal</a:t>
            </a:r>
          </a:p>
          <a:p>
            <a:r>
              <a:rPr lang="en-US" dirty="0"/>
              <a:t>p</a:t>
            </a:r>
            <a:r>
              <a:rPr lang="en-US" dirty="0" smtClean="0"/>
              <a:t>rogression depends </a:t>
            </a:r>
            <a:r>
              <a:rPr lang="en-US" dirty="0"/>
              <a:t>on curriculum order and </a:t>
            </a:r>
            <a:r>
              <a:rPr lang="en-US" dirty="0" smtClean="0"/>
              <a:t>classroom culture</a:t>
            </a:r>
          </a:p>
          <a:p>
            <a:r>
              <a:rPr lang="en-US" dirty="0" smtClean="0"/>
              <a:t>falling </a:t>
            </a:r>
            <a:r>
              <a:rPr lang="en-US" dirty="0"/>
              <a:t>off </a:t>
            </a:r>
            <a:r>
              <a:rPr lang="en-US" dirty="0" smtClean="0"/>
              <a:t>and reappearing v. sustained use v. increased use, therefore we </a:t>
            </a:r>
            <a:r>
              <a:rPr lang="en-US" dirty="0"/>
              <a:t>are looking </a:t>
            </a:r>
            <a:r>
              <a:rPr lang="en-US" dirty="0" smtClean="0"/>
              <a:t>for:</a:t>
            </a:r>
          </a:p>
          <a:p>
            <a:pPr lvl="1"/>
            <a:r>
              <a:rPr lang="en-US" dirty="0" smtClean="0"/>
              <a:t>improved </a:t>
            </a:r>
            <a:r>
              <a:rPr lang="en-US" dirty="0"/>
              <a:t>results across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sustained </a:t>
            </a:r>
            <a:r>
              <a:rPr lang="en-US" dirty="0"/>
              <a:t>results across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results </a:t>
            </a:r>
            <a:r>
              <a:rPr lang="en-US" dirty="0"/>
              <a:t>that appear to vary across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curriculum as variable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this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worrying aspect for Israel</a:t>
            </a:r>
          </a:p>
          <a:p>
            <a:r>
              <a:rPr lang="en-GB" dirty="0" smtClean="0"/>
              <a:t>A worrying aspect for England</a:t>
            </a:r>
          </a:p>
          <a:p>
            <a:r>
              <a:rPr lang="en-GB" dirty="0" smtClean="0"/>
              <a:t>Task 5 and 2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74"/>
            <a:ext cx="8964488" cy="525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3568" y="33265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Task 5</a:t>
            </a:r>
            <a:endParaRPr lang="en-GB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D7E3B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778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Comparison of Students’ Understanding of Functions throughout School Years in Israel and England </vt:lpstr>
      <vt:lpstr>Aims of the study</vt:lpstr>
      <vt:lpstr>Background about functions</vt:lpstr>
      <vt:lpstr>Key ideas so far</vt:lpstr>
      <vt:lpstr>Sample for this paper</vt:lpstr>
      <vt:lpstr>Analysis</vt:lpstr>
      <vt:lpstr>Expectations</vt:lpstr>
      <vt:lpstr>For this presentation</vt:lpstr>
      <vt:lpstr>Slide 9</vt:lpstr>
      <vt:lpstr>Task 5</vt:lpstr>
      <vt:lpstr>Slide 11</vt:lpstr>
      <vt:lpstr>Task 2</vt:lpstr>
      <vt:lpstr>Conjectures</vt:lpstr>
      <vt:lpstr>Slide 14</vt:lpstr>
      <vt:lpstr>Summary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Students’ Understanding of Functions throughout School Years in Israel and England</dc:title>
  <dc:creator>Anne</dc:creator>
  <cp:lastModifiedBy>Anne Watson</cp:lastModifiedBy>
  <cp:revision>3</cp:revision>
  <dcterms:created xsi:type="dcterms:W3CDTF">2014-06-05T07:56:48Z</dcterms:created>
  <dcterms:modified xsi:type="dcterms:W3CDTF">2016-05-18T18:31:47Z</dcterms:modified>
</cp:coreProperties>
</file>