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5" r:id="rId7"/>
    <p:sldId id="266" r:id="rId8"/>
    <p:sldId id="267" r:id="rId9"/>
    <p:sldId id="268" r:id="rId10"/>
    <p:sldId id="259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168F-4E52-4775-902E-2DE72D940323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D65A-C67B-4D53-9417-3A8B5C265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168F-4E52-4775-902E-2DE72D940323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D65A-C67B-4D53-9417-3A8B5C265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168F-4E52-4775-902E-2DE72D940323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D65A-C67B-4D53-9417-3A8B5C265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168F-4E52-4775-902E-2DE72D940323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D65A-C67B-4D53-9417-3A8B5C265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168F-4E52-4775-902E-2DE72D940323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D65A-C67B-4D53-9417-3A8B5C265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168F-4E52-4775-902E-2DE72D940323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D65A-C67B-4D53-9417-3A8B5C265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168F-4E52-4775-902E-2DE72D940323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D65A-C67B-4D53-9417-3A8B5C265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168F-4E52-4775-902E-2DE72D940323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D65A-C67B-4D53-9417-3A8B5C265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168F-4E52-4775-902E-2DE72D940323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D65A-C67B-4D53-9417-3A8B5C265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168F-4E52-4775-902E-2DE72D940323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D65A-C67B-4D53-9417-3A8B5C265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168F-4E52-4775-902E-2DE72D940323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D65A-C67B-4D53-9417-3A8B5C265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3168F-4E52-4775-902E-2DE72D940323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7D65A-C67B-4D53-9417-3A8B5C265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Algebra; ratio;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Nuffield Secondary School Mathematics</a:t>
            </a:r>
          </a:p>
          <a:p>
            <a:r>
              <a:rPr lang="en-GB" dirty="0" smtClean="0"/>
              <a:t>BSRLM March 12</a:t>
            </a:r>
            <a:r>
              <a:rPr lang="en-GB" baseline="30000" dirty="0" smtClean="0"/>
              <a:t>th</a:t>
            </a:r>
            <a:r>
              <a:rPr lang="en-GB" dirty="0" smtClean="0"/>
              <a:t>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dirty="0"/>
              <a:t>One-to-one or one-to-many </a:t>
            </a:r>
            <a:r>
              <a:rPr lang="en-GB" dirty="0" smtClean="0"/>
              <a:t>mappings</a:t>
            </a:r>
            <a:endParaRPr lang="en-US" dirty="0"/>
          </a:p>
          <a:p>
            <a:pPr lvl="0"/>
            <a:r>
              <a:rPr lang="en-GB" dirty="0"/>
              <a:t>Input/output </a:t>
            </a:r>
            <a:r>
              <a:rPr lang="en-GB" dirty="0" smtClean="0"/>
              <a:t>machines</a:t>
            </a:r>
            <a:endParaRPr lang="en-US" dirty="0"/>
          </a:p>
          <a:p>
            <a:pPr lvl="0"/>
            <a:r>
              <a:rPr lang="en-GB" dirty="0"/>
              <a:t>Input/output ‘black boxes’ such as trigonometric or exponential functions</a:t>
            </a:r>
            <a:endParaRPr lang="en-US" dirty="0"/>
          </a:p>
          <a:p>
            <a:pPr lvl="0"/>
            <a:r>
              <a:rPr lang="en-GB" dirty="0" smtClean="0"/>
              <a:t>Relations </a:t>
            </a:r>
            <a:r>
              <a:rPr lang="en-GB" dirty="0"/>
              <a:t>between particular x-values and y-values</a:t>
            </a:r>
            <a:endParaRPr lang="en-US" dirty="0"/>
          </a:p>
          <a:p>
            <a:pPr lvl="0"/>
            <a:r>
              <a:rPr lang="en-GB" dirty="0"/>
              <a:t>Relations between a domain of x-values and a range of y-values</a:t>
            </a:r>
            <a:endParaRPr lang="en-US" dirty="0"/>
          </a:p>
          <a:p>
            <a:pPr lvl="0"/>
            <a:r>
              <a:rPr lang="en-GB" dirty="0"/>
              <a:t>Representations of relations between variables in ‘realistic’ situations</a:t>
            </a:r>
            <a:endParaRPr lang="en-US" dirty="0"/>
          </a:p>
          <a:p>
            <a:pPr lvl="0"/>
            <a:r>
              <a:rPr lang="en-GB" dirty="0"/>
              <a:t>Graphical objects which depict particular </a:t>
            </a:r>
            <a:r>
              <a:rPr lang="en-GB" dirty="0" smtClean="0"/>
              <a:t>values, characteristics</a:t>
            </a:r>
            <a:endParaRPr lang="en-US" dirty="0"/>
          </a:p>
          <a:p>
            <a:pPr lvl="0"/>
            <a:r>
              <a:rPr lang="en-GB" dirty="0"/>
              <a:t>Graphical objects which can be transformed by scaling, translating and so on</a:t>
            </a:r>
            <a:endParaRPr lang="en-US" dirty="0"/>
          </a:p>
          <a:p>
            <a:pPr lvl="0"/>
            <a:r>
              <a:rPr lang="en-GB" dirty="0"/>
              <a:t>Structures of variables defined by parameters and relations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goes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85000" lnSpcReduction="10000"/>
          </a:bodyPr>
          <a:lstStyle/>
          <a:p>
            <a:r>
              <a:rPr lang="en-GB" dirty="0" err="1"/>
              <a:t>pointwise</a:t>
            </a:r>
            <a:r>
              <a:rPr lang="en-GB" dirty="0"/>
              <a:t> correspondence </a:t>
            </a:r>
            <a:r>
              <a:rPr lang="en-GB" dirty="0" smtClean="0"/>
              <a:t>focuses on quantity</a:t>
            </a:r>
            <a:endParaRPr lang="en-US" dirty="0"/>
          </a:p>
          <a:p>
            <a:r>
              <a:rPr lang="en-GB" dirty="0" err="1"/>
              <a:t>covariation</a:t>
            </a:r>
            <a:r>
              <a:rPr lang="en-GB" dirty="0"/>
              <a:t> of </a:t>
            </a:r>
            <a:r>
              <a:rPr lang="en-GB" dirty="0" smtClean="0"/>
              <a:t>variables</a:t>
            </a:r>
            <a:r>
              <a:rPr lang="en-GB" dirty="0"/>
              <a:t> </a:t>
            </a:r>
            <a:r>
              <a:rPr lang="en-GB" dirty="0" smtClean="0"/>
              <a:t>focuses on change</a:t>
            </a:r>
            <a:endParaRPr lang="en-US" dirty="0"/>
          </a:p>
          <a:p>
            <a:r>
              <a:rPr lang="en-GB" dirty="0" smtClean="0"/>
              <a:t>what </a:t>
            </a:r>
            <a:r>
              <a:rPr lang="en-GB" dirty="0"/>
              <a:t>relations are </a:t>
            </a:r>
            <a:r>
              <a:rPr lang="en-GB" dirty="0" smtClean="0"/>
              <a:t>functions</a:t>
            </a:r>
            <a:r>
              <a:rPr lang="en-GB" i="1" dirty="0" smtClean="0"/>
              <a:t>? </a:t>
            </a:r>
            <a:endParaRPr lang="en-US" i="1" dirty="0"/>
          </a:p>
          <a:p>
            <a:r>
              <a:rPr lang="en-GB" dirty="0"/>
              <a:t>mappings between sets of discrete data can reinforce a view that a function is a set of discrete data </a:t>
            </a:r>
            <a:r>
              <a:rPr lang="en-GB" dirty="0" smtClean="0"/>
              <a:t>points </a:t>
            </a:r>
            <a:endParaRPr lang="en-US" dirty="0"/>
          </a:p>
          <a:p>
            <a:r>
              <a:rPr lang="en-GB" dirty="0" smtClean="0"/>
              <a:t>not </a:t>
            </a:r>
            <a:r>
              <a:rPr lang="en-GB" dirty="0"/>
              <a:t>all functions are continuous, smooth, invertible and </a:t>
            </a:r>
            <a:r>
              <a:rPr lang="en-GB" dirty="0" smtClean="0"/>
              <a:t>calculable</a:t>
            </a:r>
            <a:endParaRPr lang="en-US" dirty="0"/>
          </a:p>
          <a:p>
            <a:r>
              <a:rPr lang="en-GB" dirty="0"/>
              <a:t>t</a:t>
            </a:r>
            <a:r>
              <a:rPr lang="en-GB" dirty="0" smtClean="0"/>
              <a:t>extbooks </a:t>
            </a:r>
            <a:r>
              <a:rPr lang="en-GB" dirty="0"/>
              <a:t>do not in general offer coherent, explicit, comments about how these relate to the overarching idea of relations between variables and often use strongly prototypical examples.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Experiences students need to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Identification of functions and their properties and definitions</a:t>
            </a:r>
            <a:endParaRPr lang="en-US" dirty="0"/>
          </a:p>
          <a:p>
            <a:pPr lvl="0"/>
            <a:r>
              <a:rPr lang="en-GB" dirty="0" smtClean="0"/>
              <a:t>Tabulation </a:t>
            </a:r>
            <a:r>
              <a:rPr lang="en-GB" dirty="0"/>
              <a:t>and graphical tasks</a:t>
            </a:r>
            <a:endParaRPr lang="en-US" dirty="0"/>
          </a:p>
          <a:p>
            <a:pPr lvl="0"/>
            <a:r>
              <a:rPr lang="en-GB" dirty="0" smtClean="0"/>
              <a:t>Calculate </a:t>
            </a:r>
            <a:r>
              <a:rPr lang="en-GB" dirty="0"/>
              <a:t>value of </a:t>
            </a:r>
            <a:r>
              <a:rPr lang="en-GB" dirty="0" smtClean="0"/>
              <a:t>function </a:t>
            </a:r>
            <a:r>
              <a:rPr lang="en-GB" dirty="0"/>
              <a:t>at </a:t>
            </a:r>
            <a:r>
              <a:rPr lang="en-GB" dirty="0" smtClean="0"/>
              <a:t>a </a:t>
            </a:r>
            <a:r>
              <a:rPr lang="en-GB" dirty="0"/>
              <a:t>point</a:t>
            </a:r>
            <a:endParaRPr lang="en-US" dirty="0"/>
          </a:p>
          <a:p>
            <a:pPr lvl="0"/>
            <a:r>
              <a:rPr lang="en-GB" dirty="0" smtClean="0"/>
              <a:t>Construct </a:t>
            </a:r>
            <a:r>
              <a:rPr lang="en-GB" dirty="0"/>
              <a:t>functions with given </a:t>
            </a:r>
            <a:r>
              <a:rPr lang="en-GB" dirty="0" smtClean="0"/>
              <a:t>properties</a:t>
            </a:r>
            <a:endParaRPr lang="en-US" dirty="0"/>
          </a:p>
          <a:p>
            <a:pPr lvl="0"/>
            <a:r>
              <a:rPr lang="en-GB" dirty="0" smtClean="0"/>
              <a:t>Relate </a:t>
            </a:r>
            <a:r>
              <a:rPr lang="en-GB" dirty="0"/>
              <a:t>representations: pictorial, symbolic-algebraic and physical context</a:t>
            </a:r>
            <a:endParaRPr lang="en-US" dirty="0"/>
          </a:p>
          <a:p>
            <a:pPr lvl="0"/>
            <a:r>
              <a:rPr lang="en-GB" dirty="0" smtClean="0"/>
              <a:t>Identify </a:t>
            </a:r>
            <a:r>
              <a:rPr lang="en-GB" dirty="0"/>
              <a:t>functions which are </a:t>
            </a:r>
            <a:r>
              <a:rPr lang="en-GB" dirty="0" smtClean="0"/>
              <a:t>equal/equivalent</a:t>
            </a:r>
            <a:endParaRPr lang="en-US" dirty="0"/>
          </a:p>
          <a:p>
            <a:pPr lvl="0"/>
            <a:r>
              <a:rPr lang="en-GB" dirty="0"/>
              <a:t>Operate with functions (+, </a:t>
            </a:r>
            <a:r>
              <a:rPr lang="en-GB" dirty="0" smtClean="0"/>
              <a:t>-,x, </a:t>
            </a:r>
            <a:r>
              <a:rPr lang="en-GB" dirty="0"/>
              <a:t>o)</a:t>
            </a:r>
            <a:endParaRPr lang="en-US" dirty="0"/>
          </a:p>
          <a:p>
            <a:pPr lvl="0"/>
            <a:r>
              <a:rPr lang="en-GB" dirty="0"/>
              <a:t>Use functions </a:t>
            </a:r>
            <a:r>
              <a:rPr lang="en-GB" dirty="0" smtClean="0"/>
              <a:t>in proofs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Algebraic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formulating, </a:t>
            </a:r>
            <a:r>
              <a:rPr lang="en-GB" dirty="0"/>
              <a:t>transforming </a:t>
            </a:r>
            <a:r>
              <a:rPr lang="en-US" dirty="0"/>
              <a:t>and understanding unambiguous generalizations of numerical and spatial situations and relations; </a:t>
            </a:r>
          </a:p>
          <a:p>
            <a:pPr lvl="0"/>
            <a:r>
              <a:rPr lang="en-US" dirty="0"/>
              <a:t>understanding and using symbolic mathematical models of situations to predict and explain; </a:t>
            </a:r>
          </a:p>
          <a:p>
            <a:pPr lvl="0"/>
            <a:r>
              <a:rPr lang="en-US" dirty="0"/>
              <a:t>controlling as well as using and understanding and adapting spreadsheet, graphing, programming and database software (adapted from Mason and Sutherland)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goes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/>
              <a:t>emphasis on </a:t>
            </a:r>
            <a:r>
              <a:rPr lang="en-GB" dirty="0" smtClean="0"/>
              <a:t>manipulations can </a:t>
            </a:r>
            <a:r>
              <a:rPr lang="en-GB" dirty="0"/>
              <a:t>lead to error-prone work and </a:t>
            </a:r>
            <a:r>
              <a:rPr lang="en-GB" dirty="0" smtClean="0"/>
              <a:t>disaffection (e.g</a:t>
            </a:r>
            <a:r>
              <a:rPr lang="en-GB" dirty="0"/>
              <a:t>. </a:t>
            </a:r>
            <a:r>
              <a:rPr lang="en-GB" dirty="0" smtClean="0"/>
              <a:t>conjoining)</a:t>
            </a:r>
            <a:endParaRPr lang="en-US" dirty="0"/>
          </a:p>
          <a:p>
            <a:pPr lvl="0"/>
            <a:r>
              <a:rPr lang="en-GB" dirty="0"/>
              <a:t>students need to </a:t>
            </a:r>
            <a:r>
              <a:rPr lang="en-GB" dirty="0" smtClean="0"/>
              <a:t>understand if </a:t>
            </a:r>
            <a:r>
              <a:rPr lang="en-GB" dirty="0"/>
              <a:t>they are to progress in mathematics, control software, and apply algebraic reasoning </a:t>
            </a:r>
            <a:endParaRPr lang="en-US" dirty="0"/>
          </a:p>
          <a:p>
            <a:pPr lvl="0"/>
            <a:r>
              <a:rPr lang="en-GB" dirty="0" smtClean="0"/>
              <a:t>algebra </a:t>
            </a:r>
            <a:r>
              <a:rPr lang="en-GB" dirty="0"/>
              <a:t>notation </a:t>
            </a:r>
            <a:r>
              <a:rPr lang="en-GB" dirty="0" smtClean="0"/>
              <a:t>is ambiguous</a:t>
            </a:r>
            <a:endParaRPr lang="en-US" dirty="0"/>
          </a:p>
          <a:p>
            <a:pPr lvl="0"/>
            <a:r>
              <a:rPr lang="en-GB" dirty="0"/>
              <a:t>students often </a:t>
            </a:r>
            <a:r>
              <a:rPr lang="en-GB" dirty="0" smtClean="0"/>
              <a:t>apply </a:t>
            </a:r>
            <a:r>
              <a:rPr lang="en-GB" dirty="0"/>
              <a:t>the last thing they learnt, or respond to visual appearance</a:t>
            </a:r>
            <a:endParaRPr lang="en-US" dirty="0"/>
          </a:p>
          <a:p>
            <a:r>
              <a:rPr lang="en-GB" dirty="0" smtClean="0"/>
              <a:t>modern </a:t>
            </a:r>
            <a:r>
              <a:rPr lang="en-GB" dirty="0"/>
              <a:t>textbooks rarely draw attention to the structures, </a:t>
            </a:r>
            <a:r>
              <a:rPr lang="en-GB" dirty="0" smtClean="0"/>
              <a:t>relations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Express </a:t>
            </a:r>
            <a:r>
              <a:rPr lang="en-US" dirty="0"/>
              <a:t>relations among quantities</a:t>
            </a:r>
          </a:p>
          <a:p>
            <a:pPr lvl="0"/>
            <a:r>
              <a:rPr lang="en-US" dirty="0" smtClean="0"/>
              <a:t>Model </a:t>
            </a:r>
            <a:r>
              <a:rPr lang="en-US" dirty="0"/>
              <a:t>phenomena</a:t>
            </a:r>
          </a:p>
          <a:p>
            <a:pPr lvl="0"/>
            <a:r>
              <a:rPr lang="en-US" dirty="0"/>
              <a:t>Learn about </a:t>
            </a:r>
            <a:r>
              <a:rPr lang="en-US" dirty="0" smtClean="0"/>
              <a:t>expressions through substitution, ‘reading’, </a:t>
            </a:r>
            <a:r>
              <a:rPr lang="en-US" dirty="0" err="1" smtClean="0"/>
              <a:t>modelling</a:t>
            </a:r>
            <a:endParaRPr lang="en-US" dirty="0"/>
          </a:p>
          <a:p>
            <a:pPr lvl="0"/>
            <a:r>
              <a:rPr lang="en-US" dirty="0" smtClean="0"/>
              <a:t>Transform expressions</a:t>
            </a:r>
            <a:r>
              <a:rPr lang="en-US" dirty="0"/>
              <a:t> </a:t>
            </a:r>
            <a:r>
              <a:rPr lang="en-US" dirty="0" smtClean="0"/>
              <a:t>to generate equivalent expressions</a:t>
            </a:r>
            <a:endParaRPr lang="en-US" dirty="0"/>
          </a:p>
          <a:p>
            <a:pPr lvl="0"/>
            <a:r>
              <a:rPr lang="en-US" dirty="0"/>
              <a:t>Explore </a:t>
            </a:r>
            <a:r>
              <a:rPr lang="en-US" dirty="0" err="1"/>
              <a:t>behaviour</a:t>
            </a:r>
            <a:r>
              <a:rPr lang="en-US" dirty="0"/>
              <a:t> </a:t>
            </a:r>
            <a:r>
              <a:rPr lang="en-US" dirty="0" smtClean="0"/>
              <a:t>through </a:t>
            </a:r>
            <a:r>
              <a:rPr lang="en-US" dirty="0"/>
              <a:t>CAS or virtual models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expert sense of ratio and proportion cannot be fully pinned down by definition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a component of multiplicative relationships</a:t>
            </a:r>
            <a:endParaRPr lang="en-US" dirty="0"/>
          </a:p>
          <a:p>
            <a:pPr lvl="0"/>
            <a:r>
              <a:rPr lang="en-GB" dirty="0"/>
              <a:t>the inverse of </a:t>
            </a:r>
            <a:r>
              <a:rPr lang="en-GB" dirty="0" smtClean="0"/>
              <a:t>multiplication</a:t>
            </a:r>
            <a:endParaRPr lang="en-US" dirty="0"/>
          </a:p>
          <a:p>
            <a:pPr lvl="0"/>
            <a:r>
              <a:rPr lang="en-GB" dirty="0" smtClean="0"/>
              <a:t>algorithms: chunking, </a:t>
            </a:r>
            <a:r>
              <a:rPr lang="en-GB" dirty="0"/>
              <a:t>multiplication facts, </a:t>
            </a:r>
            <a:r>
              <a:rPr lang="en-GB" dirty="0" smtClean="0"/>
              <a:t>repeated subtraction, </a:t>
            </a:r>
            <a:r>
              <a:rPr lang="en-GB" dirty="0"/>
              <a:t>remainder, </a:t>
            </a:r>
            <a:r>
              <a:rPr lang="en-GB" dirty="0" smtClean="0"/>
              <a:t>or decimals</a:t>
            </a:r>
            <a:endParaRPr lang="en-US" dirty="0"/>
          </a:p>
          <a:p>
            <a:pPr lvl="0"/>
            <a:r>
              <a:rPr lang="en-GB" dirty="0" smtClean="0"/>
              <a:t>encapsulated </a:t>
            </a:r>
            <a:r>
              <a:rPr lang="en-GB" dirty="0"/>
              <a:t>in fraction </a:t>
            </a:r>
            <a:r>
              <a:rPr lang="en-GB" dirty="0" smtClean="0"/>
              <a:t>notation (rational number)</a:t>
            </a:r>
            <a:endParaRPr lang="en-US" dirty="0"/>
          </a:p>
          <a:p>
            <a:pPr lvl="0"/>
            <a:r>
              <a:rPr lang="en-GB" dirty="0" smtClean="0"/>
              <a:t>needs fractions </a:t>
            </a:r>
            <a:r>
              <a:rPr lang="en-GB" dirty="0"/>
              <a:t>and decimals</a:t>
            </a:r>
            <a:endParaRPr lang="en-US" dirty="0"/>
          </a:p>
          <a:p>
            <a:pPr lvl="0"/>
            <a:r>
              <a:rPr lang="en-GB" dirty="0" smtClean="0"/>
              <a:t>partitioning  (continuous </a:t>
            </a:r>
            <a:r>
              <a:rPr lang="en-GB" dirty="0"/>
              <a:t>or </a:t>
            </a:r>
            <a:r>
              <a:rPr lang="en-GB" dirty="0" smtClean="0"/>
              <a:t>discrete) or </a:t>
            </a:r>
            <a:r>
              <a:rPr lang="en-GB" dirty="0"/>
              <a:t>unit </a:t>
            </a:r>
            <a:r>
              <a:rPr lang="en-GB" dirty="0" smtClean="0"/>
              <a:t>quantities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goes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Arial"/>
                <a:ea typeface="Times New Roman"/>
              </a:rPr>
              <a:t>four variables: </a:t>
            </a:r>
            <a:r>
              <a:rPr lang="en-GB" i="1" dirty="0" smtClean="0">
                <a:latin typeface="Arial"/>
                <a:ea typeface="Times New Roman"/>
              </a:rPr>
              <a:t>a/b = c/d</a:t>
            </a:r>
            <a:r>
              <a:rPr lang="en-GB" dirty="0" smtClean="0">
                <a:latin typeface="Arial"/>
                <a:ea typeface="Times New Roman"/>
              </a:rPr>
              <a:t>.</a:t>
            </a:r>
          </a:p>
          <a:p>
            <a:r>
              <a:rPr lang="en-GB" dirty="0" smtClean="0">
                <a:latin typeface="Arial"/>
                <a:ea typeface="Times New Roman"/>
              </a:rPr>
              <a:t> an increase in </a:t>
            </a:r>
            <a:r>
              <a:rPr lang="en-GB" i="1" dirty="0" smtClean="0">
                <a:latin typeface="Arial"/>
                <a:ea typeface="Times New Roman"/>
              </a:rPr>
              <a:t>a</a:t>
            </a:r>
            <a:r>
              <a:rPr lang="en-GB" dirty="0" smtClean="0">
                <a:latin typeface="Arial"/>
                <a:ea typeface="Times New Roman"/>
              </a:rPr>
              <a:t> can be compensated by decreasing </a:t>
            </a:r>
            <a:r>
              <a:rPr lang="en-GB" i="1" dirty="0" smtClean="0">
                <a:latin typeface="Arial"/>
                <a:ea typeface="Times New Roman"/>
              </a:rPr>
              <a:t>d</a:t>
            </a:r>
            <a:r>
              <a:rPr lang="en-GB" dirty="0" smtClean="0">
                <a:latin typeface="Arial"/>
                <a:ea typeface="Times New Roman"/>
              </a:rPr>
              <a:t>, or increasing </a:t>
            </a:r>
            <a:r>
              <a:rPr lang="en-GB" i="1" dirty="0" smtClean="0">
                <a:latin typeface="Arial"/>
                <a:ea typeface="Times New Roman"/>
              </a:rPr>
              <a:t>b</a:t>
            </a:r>
            <a:r>
              <a:rPr lang="en-GB" dirty="0" smtClean="0">
                <a:latin typeface="Arial"/>
                <a:ea typeface="Times New Roman"/>
              </a:rPr>
              <a:t>, or increasing </a:t>
            </a:r>
            <a:r>
              <a:rPr lang="en-GB" i="1" dirty="0" smtClean="0">
                <a:latin typeface="Arial"/>
                <a:ea typeface="Times New Roman"/>
              </a:rPr>
              <a:t>c</a:t>
            </a:r>
            <a:r>
              <a:rPr lang="en-GB" dirty="0" smtClean="0">
                <a:latin typeface="Arial"/>
                <a:ea typeface="Times New Roman"/>
              </a:rPr>
              <a:t> as well as by decreasing </a:t>
            </a:r>
            <a:r>
              <a:rPr lang="en-GB" i="1" dirty="0" smtClean="0">
                <a:latin typeface="Arial"/>
                <a:ea typeface="Times New Roman"/>
              </a:rPr>
              <a:t>a</a:t>
            </a:r>
            <a:r>
              <a:rPr lang="en-GB" dirty="0" smtClean="0">
                <a:latin typeface="Arial"/>
                <a:ea typeface="Times New Roman"/>
              </a:rPr>
              <a:t> </a:t>
            </a:r>
          </a:p>
          <a:p>
            <a:r>
              <a:rPr lang="en-GB" dirty="0" smtClean="0">
                <a:latin typeface="Arial"/>
                <a:ea typeface="Times New Roman"/>
              </a:rPr>
              <a:t>non-integers, co-prime denominators, unfamiliar wording or contexts -&gt; additive strategies</a:t>
            </a:r>
          </a:p>
          <a:p>
            <a:r>
              <a:rPr lang="en-GB" dirty="0">
                <a:latin typeface="Arial"/>
                <a:ea typeface="Times New Roman"/>
              </a:rPr>
              <a:t>a</a:t>
            </a:r>
            <a:r>
              <a:rPr lang="en-GB" dirty="0" smtClean="0">
                <a:latin typeface="Arial"/>
                <a:ea typeface="Times New Roman"/>
              </a:rPr>
              <a:t>pplying taught methods is error-prone</a:t>
            </a:r>
          </a:p>
          <a:p>
            <a:r>
              <a:rPr lang="en-GB" dirty="0" smtClean="0">
                <a:latin typeface="Arial"/>
                <a:ea typeface="Times New Roman"/>
              </a:rPr>
              <a:t>Textbooks over-simplify to try and make RPR ‘do-able’</a:t>
            </a:r>
            <a:endParaRPr lang="en-US" dirty="0" smtClean="0"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GB" dirty="0" smtClean="0"/>
              <a:t>implicit throughout </a:t>
            </a:r>
            <a:r>
              <a:rPr lang="en-GB" dirty="0"/>
              <a:t>the </a:t>
            </a:r>
            <a:r>
              <a:rPr lang="en-GB" dirty="0" smtClean="0"/>
              <a:t>curriculum</a:t>
            </a:r>
            <a:endParaRPr lang="en-US" dirty="0"/>
          </a:p>
          <a:p>
            <a:pPr lvl="0"/>
            <a:r>
              <a:rPr lang="en-GB" dirty="0" smtClean="0"/>
              <a:t>learnt </a:t>
            </a:r>
            <a:r>
              <a:rPr lang="en-GB" dirty="0"/>
              <a:t>over time in </a:t>
            </a:r>
            <a:r>
              <a:rPr lang="en-GB" dirty="0" smtClean="0"/>
              <a:t>contexts</a:t>
            </a:r>
            <a:r>
              <a:rPr lang="en-GB" dirty="0"/>
              <a:t>.</a:t>
            </a:r>
            <a:endParaRPr lang="en-US" dirty="0"/>
          </a:p>
          <a:p>
            <a:pPr lvl="0"/>
            <a:r>
              <a:rPr lang="en-GB" dirty="0"/>
              <a:t>c</a:t>
            </a:r>
            <a:r>
              <a:rPr lang="en-GB" dirty="0" smtClean="0"/>
              <a:t>oncrete </a:t>
            </a:r>
            <a:r>
              <a:rPr lang="en-GB" dirty="0"/>
              <a:t>models can hide the abstract nature of RPR</a:t>
            </a:r>
            <a:endParaRPr lang="en-US" dirty="0"/>
          </a:p>
          <a:p>
            <a:pPr lvl="0"/>
            <a:r>
              <a:rPr lang="en-GB" dirty="0" smtClean="0"/>
              <a:t>continuous contexts need imagination</a:t>
            </a:r>
            <a:endParaRPr lang="en-US" dirty="0"/>
          </a:p>
          <a:p>
            <a:pPr lvl="0"/>
            <a:r>
              <a:rPr lang="en-GB" dirty="0" smtClean="0"/>
              <a:t>gradient </a:t>
            </a:r>
            <a:r>
              <a:rPr lang="en-GB" dirty="0"/>
              <a:t>and trigonometric ratios </a:t>
            </a:r>
            <a:r>
              <a:rPr lang="en-GB" dirty="0" smtClean="0"/>
              <a:t>are expressed </a:t>
            </a:r>
            <a:r>
              <a:rPr lang="en-GB" dirty="0"/>
              <a:t>as single numbers</a:t>
            </a:r>
            <a:endParaRPr lang="en-US" dirty="0"/>
          </a:p>
          <a:p>
            <a:pPr lvl="0"/>
            <a:r>
              <a:rPr lang="en-GB" dirty="0" smtClean="0"/>
              <a:t>students </a:t>
            </a:r>
            <a:r>
              <a:rPr lang="en-GB" dirty="0"/>
              <a:t>are more likely to use unitary methods with contextual problems where they design the </a:t>
            </a:r>
            <a:r>
              <a:rPr lang="en-GB" dirty="0" smtClean="0"/>
              <a:t>unit</a:t>
            </a:r>
            <a:endParaRPr lang="en-US" dirty="0"/>
          </a:p>
          <a:p>
            <a:pPr lvl="0"/>
            <a:r>
              <a:rPr lang="en-GB" dirty="0" smtClean="0"/>
              <a:t>many </a:t>
            </a:r>
            <a:r>
              <a:rPr lang="en-GB" dirty="0"/>
              <a:t>problems with ratio are due to lack of facility with multiplication and division facts and associated methods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Experiences learners need to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GB" dirty="0" smtClean="0"/>
              <a:t>Use </a:t>
            </a:r>
            <a:r>
              <a:rPr lang="en-GB" dirty="0"/>
              <a:t>learners’ knowledge about contexts and relative </a:t>
            </a:r>
            <a:r>
              <a:rPr lang="en-GB" dirty="0" smtClean="0"/>
              <a:t>quantities</a:t>
            </a:r>
            <a:endParaRPr lang="en-US" dirty="0"/>
          </a:p>
          <a:p>
            <a:pPr lvl="0"/>
            <a:r>
              <a:rPr lang="en-GB" dirty="0"/>
              <a:t>Build on learners’ capacity to design suitable </a:t>
            </a:r>
            <a:r>
              <a:rPr lang="en-GB" dirty="0" smtClean="0"/>
              <a:t>units </a:t>
            </a:r>
            <a:r>
              <a:rPr lang="en-GB" dirty="0"/>
              <a:t>in contexts</a:t>
            </a:r>
            <a:endParaRPr lang="en-US" dirty="0"/>
          </a:p>
          <a:p>
            <a:pPr lvl="0"/>
            <a:r>
              <a:rPr lang="en-GB" dirty="0"/>
              <a:t>Represent and carry out division in many ways, maintaining the connection between division and ratio by using simplified fraction notations.</a:t>
            </a:r>
            <a:endParaRPr lang="en-US" dirty="0"/>
          </a:p>
          <a:p>
            <a:pPr lvl="0"/>
            <a:r>
              <a:rPr lang="en-GB" dirty="0"/>
              <a:t>Represent ratio in a variety of ways: a:b, a/b, and as a single number</a:t>
            </a:r>
            <a:endParaRPr lang="en-US" dirty="0"/>
          </a:p>
          <a:p>
            <a:pPr lvl="0"/>
            <a:r>
              <a:rPr lang="en-GB" dirty="0" smtClean="0"/>
              <a:t>Use extendable models, images</a:t>
            </a:r>
            <a:r>
              <a:rPr lang="en-GB" dirty="0"/>
              <a:t>, metaphors, </a:t>
            </a:r>
            <a:r>
              <a:rPr lang="en-GB" dirty="0" smtClean="0"/>
              <a:t>diagrams (e.g. ratio tables)</a:t>
            </a:r>
            <a:endParaRPr lang="en-US" dirty="0"/>
          </a:p>
          <a:p>
            <a:pPr lvl="0"/>
            <a:r>
              <a:rPr lang="en-GB" dirty="0" smtClean="0"/>
              <a:t>Develop multiplication </a:t>
            </a:r>
            <a:r>
              <a:rPr lang="en-GB" dirty="0"/>
              <a:t>and division of non-integers</a:t>
            </a:r>
            <a:endParaRPr lang="en-US" dirty="0"/>
          </a:p>
          <a:p>
            <a:pPr lvl="0"/>
            <a:r>
              <a:rPr lang="en-GB" dirty="0"/>
              <a:t>Use </a:t>
            </a:r>
            <a:r>
              <a:rPr lang="en-GB" dirty="0" smtClean="0"/>
              <a:t>problems </a:t>
            </a:r>
            <a:r>
              <a:rPr lang="en-GB" dirty="0"/>
              <a:t>that need proportional </a:t>
            </a:r>
            <a:r>
              <a:rPr lang="en-GB" dirty="0" smtClean="0"/>
              <a:t>reasoning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655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Algebra; ratio; functions</vt:lpstr>
      <vt:lpstr>Algebraic reasoning</vt:lpstr>
      <vt:lpstr>What goes wrong</vt:lpstr>
      <vt:lpstr>Teaching methods</vt:lpstr>
      <vt:lpstr>RPR</vt:lpstr>
      <vt:lpstr>Division</vt:lpstr>
      <vt:lpstr>What goes wrong</vt:lpstr>
      <vt:lpstr>And …</vt:lpstr>
      <vt:lpstr>Experiences learners need to have</vt:lpstr>
      <vt:lpstr>Functions</vt:lpstr>
      <vt:lpstr>What goes wrong?</vt:lpstr>
      <vt:lpstr>Experiences students need to have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Algebra; ratio; functions</dc:title>
  <dc:creator>AnneW</dc:creator>
  <cp:lastModifiedBy>Anne Watson</cp:lastModifiedBy>
  <cp:revision>10</cp:revision>
  <dcterms:created xsi:type="dcterms:W3CDTF">2011-03-07T09:10:25Z</dcterms:created>
  <dcterms:modified xsi:type="dcterms:W3CDTF">2015-12-19T14:58:46Z</dcterms:modified>
</cp:coreProperties>
</file>