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7.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0" r:id="rId3"/>
  </p:sldMasterIdLst>
  <p:notesMasterIdLst>
    <p:notesMasterId r:id="rId31"/>
  </p:notesMasterIdLst>
  <p:handoutMasterIdLst>
    <p:handoutMasterId r:id="rId32"/>
  </p:handoutMasterIdLst>
  <p:sldIdLst>
    <p:sldId id="336" r:id="rId4"/>
    <p:sldId id="542" r:id="rId5"/>
    <p:sldId id="707" r:id="rId6"/>
    <p:sldId id="721" r:id="rId7"/>
    <p:sldId id="739" r:id="rId8"/>
    <p:sldId id="724" r:id="rId9"/>
    <p:sldId id="722" r:id="rId10"/>
    <p:sldId id="737" r:id="rId11"/>
    <p:sldId id="736" r:id="rId12"/>
    <p:sldId id="735" r:id="rId13"/>
    <p:sldId id="710" r:id="rId14"/>
    <p:sldId id="570" r:id="rId15"/>
    <p:sldId id="571" r:id="rId16"/>
    <p:sldId id="733" r:id="rId17"/>
    <p:sldId id="734" r:id="rId18"/>
    <p:sldId id="726" r:id="rId19"/>
    <p:sldId id="727" r:id="rId20"/>
    <p:sldId id="728" r:id="rId21"/>
    <p:sldId id="731" r:id="rId22"/>
    <p:sldId id="729" r:id="rId23"/>
    <p:sldId id="738" r:id="rId24"/>
    <p:sldId id="730" r:id="rId25"/>
    <p:sldId id="716" r:id="rId26"/>
    <p:sldId id="430" r:id="rId27"/>
    <p:sldId id="547" r:id="rId28"/>
    <p:sldId id="732" r:id="rId29"/>
    <p:sldId id="492" r:id="rId30"/>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p:defaultTextStyle>
  <p:extLst>
    <p:ext uri="{521415D9-36F7-43E2-AB2F-B90AF26B5E84}">
      <p14:sectionLst xmlns:p14="http://schemas.microsoft.com/office/powerpoint/2010/main">
        <p14:section name="Part One" id="{74451F8A-9042-8A41-8C55-BD4A25B159F1}">
          <p14:sldIdLst>
            <p14:sldId id="336"/>
            <p14:sldId id="542"/>
            <p14:sldId id="707"/>
            <p14:sldId id="721"/>
            <p14:sldId id="739"/>
            <p14:sldId id="724"/>
            <p14:sldId id="722"/>
            <p14:sldId id="737"/>
            <p14:sldId id="736"/>
            <p14:sldId id="735"/>
          </p14:sldIdLst>
        </p14:section>
        <p14:section name="Problematic Situations" id="{9A1BCE0C-495C-A447-AD9C-EEA89982A011}">
          <p14:sldIdLst>
            <p14:sldId id="710"/>
            <p14:sldId id="570"/>
            <p14:sldId id="571"/>
          </p14:sldIdLst>
        </p14:section>
        <p14:section name="Problem Posing &amp; Solving" id="{C055F780-E6DD-F043-8F95-E3E5BAF6831A}">
          <p14:sldIdLst>
            <p14:sldId id="733"/>
            <p14:sldId id="734"/>
            <p14:sldId id="726"/>
            <p14:sldId id="727"/>
            <p14:sldId id="728"/>
            <p14:sldId id="731"/>
            <p14:sldId id="729"/>
            <p14:sldId id="738"/>
            <p14:sldId id="730"/>
          </p14:sldIdLst>
        </p14:section>
        <p14:section name="Reflection" id="{8E6F4565-849B-F04C-AE4C-9C28A378A08B}">
          <p14:sldIdLst>
            <p14:sldId id="716"/>
            <p14:sldId id="430"/>
            <p14:sldId id="547"/>
            <p14:sldId id="732"/>
            <p14:sldId id="4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FFF4CB"/>
    <a:srgbClr val="F5E9BE"/>
    <a:srgbClr val="000000"/>
    <a:srgbClr val="00FFFF"/>
    <a:srgbClr val="00279F"/>
    <a:srgbClr val="3400FF"/>
    <a:srgbClr val="FFFFFF"/>
    <a:srgbClr val="666666"/>
    <a:srgbClr val="8E8E8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1" autoAdjust="0"/>
    <p:restoredTop sz="94660"/>
  </p:normalViewPr>
  <p:slideViewPr>
    <p:cSldViewPr>
      <p:cViewPr>
        <p:scale>
          <a:sx n="81" d="100"/>
          <a:sy n="81" d="100"/>
        </p:scale>
        <p:origin x="-752"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30.emf"/><Relationship Id="rId12" Type="http://schemas.openxmlformats.org/officeDocument/2006/relationships/image" Target="../media/image31.emf"/><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4.emf"/><Relationship Id="rId16" Type="http://schemas.openxmlformats.org/officeDocument/2006/relationships/image" Target="../media/image35.emf"/><Relationship Id="rId17" Type="http://schemas.openxmlformats.org/officeDocument/2006/relationships/image" Target="../media/image36.emf"/><Relationship Id="rId18" Type="http://schemas.openxmlformats.org/officeDocument/2006/relationships/image" Target="../media/image37.emf"/><Relationship Id="rId19" Type="http://schemas.openxmlformats.org/officeDocument/2006/relationships/image" Target="../media/image38.emf"/><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0"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 Id="rId3" Type="http://schemas.openxmlformats.org/officeDocument/2006/relationships/image" Target="../media/image4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7" Type="http://schemas.openxmlformats.org/officeDocument/2006/relationships/image" Target="../media/image50.emf"/><Relationship Id="rId8" Type="http://schemas.openxmlformats.org/officeDocument/2006/relationships/image" Target="../media/image51.emf"/><Relationship Id="rId1" Type="http://schemas.openxmlformats.org/officeDocument/2006/relationships/image" Target="../media/image44.emf"/><Relationship Id="rId2"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C6EA9-F035-8544-AAF2-C7382EBC22C9}" type="datetimeFigureOut">
              <a:t>04/07/16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61370-A4E2-FA4B-ACC9-505EA8ADA227}" type="slidenum">
              <a:t>‹#›</a:t>
            </a:fld>
            <a:endParaRPr lang="en-GB"/>
          </a:p>
        </p:txBody>
      </p:sp>
    </p:spTree>
    <p:extLst>
      <p:ext uri="{BB962C8B-B14F-4D97-AF65-F5344CB8AC3E}">
        <p14:creationId xmlns:p14="http://schemas.microsoft.com/office/powerpoint/2010/main" val="246655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GB"/>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GB"/>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A0FCEBD3-A582-5442-AF13-50C2B7E2B653}" type="slidenum">
              <a:rPr lang="en-US"/>
              <a:pPr>
                <a:defRPr/>
              </a:pPr>
              <a:t>‹#›</a:t>
            </a:fld>
            <a:endParaRPr lang="en-US"/>
          </a:p>
        </p:txBody>
      </p:sp>
    </p:spTree>
    <p:extLst>
      <p:ext uri="{BB962C8B-B14F-4D97-AF65-F5344CB8AC3E}">
        <p14:creationId xmlns:p14="http://schemas.microsoft.com/office/powerpoint/2010/main" val="243371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BC56F3F2-643C-DD4E-A6A5-10B6C7802342}" type="slidenum">
              <a:rPr lang="en-US" sz="1200" b="0">
                <a:latin typeface="Lucida Grande" charset="0"/>
              </a:rPr>
              <a:pPr/>
              <a:t>1</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Enabling</a:t>
            </a:r>
            <a:r>
              <a:rPr lang="en-GB" baseline="0" dirty="0" smtClean="0"/>
              <a:t> learners t </a:t>
            </a:r>
            <a:r>
              <a:rPr lang="en-GB" baseline="0" dirty="0" err="1" smtClean="0"/>
              <a:t>obe</a:t>
            </a:r>
            <a:r>
              <a:rPr lang="en-GB" baseline="0" dirty="0" smtClean="0"/>
              <a:t> immersed in and to dwell in relationships</a:t>
            </a:r>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6</a:t>
            </a:fld>
            <a:endParaRPr lang="en-US"/>
          </a:p>
        </p:txBody>
      </p:sp>
    </p:spTree>
    <p:extLst>
      <p:ext uri="{BB962C8B-B14F-4D97-AF65-F5344CB8AC3E}">
        <p14:creationId xmlns:p14="http://schemas.microsoft.com/office/powerpoint/2010/main" val="322820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Slowly unfolding the meaning</a:t>
            </a:r>
          </a:p>
          <a:p>
            <a:r>
              <a:rPr lang="en-GB" dirty="0" smtClean="0"/>
              <a:t>Recognising</a:t>
            </a:r>
            <a:r>
              <a:rPr lang="en-GB" baseline="0" dirty="0" smtClean="0"/>
              <a:t> a relationship to area calculations (varying the representation</a:t>
            </a:r>
          </a:p>
          <a:p>
            <a:r>
              <a:rPr lang="en-GB" baseline="0" dirty="0" smtClean="0"/>
              <a:t>Re-presenting the mixed fractions</a:t>
            </a:r>
          </a:p>
          <a:p>
            <a:r>
              <a:rPr lang="en-GB" baseline="0" dirty="0" smtClean="0"/>
              <a:t>Simplifying</a:t>
            </a:r>
          </a:p>
          <a:p>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8</a:t>
            </a:fld>
            <a:endParaRPr lang="en-US"/>
          </a:p>
        </p:txBody>
      </p:sp>
    </p:spTree>
    <p:extLst>
      <p:ext uri="{BB962C8B-B14F-4D97-AF65-F5344CB8AC3E}">
        <p14:creationId xmlns:p14="http://schemas.microsoft.com/office/powerpoint/2010/main" val="106398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fld id="{B41B9FEC-D022-934E-9B14-2CCA63B01497}" type="slidenum">
              <a:rPr lang="en-US" sz="1200" b="0">
                <a:latin typeface="Lucida Grande" charset="0"/>
              </a:rPr>
              <a:pPr/>
              <a:t>12</a:t>
            </a:fld>
            <a:endParaRPr lang="en-US" sz="1200" b="0">
              <a:latin typeface="Lucida Grande" charset="0"/>
            </a:endParaRPr>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ea typeface="ＭＳ Ｐゴシック" charset="0"/>
                <a:cs typeface="ＭＳ Ｐゴシック" charset="0"/>
              </a:rPr>
              <a:t>Think of all the patterns obtained like this one but with different choices of the red line and the blue line.</a:t>
            </a:r>
          </a:p>
          <a:p>
            <a:pPr eaLnBrk="1" hangingPunct="1"/>
            <a:r>
              <a:rPr lang="en-US">
                <a:latin typeface="Times" charset="0"/>
                <a:ea typeface="ＭＳ Ｐゴシック" charset="0"/>
                <a:cs typeface="ＭＳ Ｐゴシック" charset="0"/>
              </a:rPr>
              <a:t>Sketch a few</a:t>
            </a:r>
          </a:p>
          <a:p>
            <a:pPr eaLnBrk="1" hangingPunct="1"/>
            <a:r>
              <a:rPr lang="en-US">
                <a:latin typeface="Times" charset="0"/>
                <a:ea typeface="ＭＳ Ｐゴシック" charset="0"/>
                <a:cs typeface="ＭＳ Ｐゴシック" charset="0"/>
              </a:rPr>
              <a:t>Here is another reasoning</a:t>
            </a:r>
          </a:p>
          <a:p>
            <a:pPr eaLnBrk="1" hangingPunct="1"/>
            <a:r>
              <a:rPr lang="en-US">
                <a:latin typeface="Times" charset="0"/>
                <a:ea typeface="ＭＳ Ｐゴシック" charset="0"/>
                <a:cs typeface="ＭＳ Ｐゴシック" charset="0"/>
              </a:rPr>
              <a:t>What about this pattern: is it true?</a:t>
            </a:r>
          </a:p>
          <a:p>
            <a:pPr eaLnBrk="1" hangingPunct="1"/>
            <a:r>
              <a:rPr lang="en-US">
                <a:latin typeface="Times" charset="0"/>
                <a:ea typeface="ＭＳ Ｐゴシック" charset="0"/>
                <a:cs typeface="ＭＳ Ｐゴシック" charset="0"/>
              </a:rPr>
              <a:t>	did you have difficulty recognising the components?  This may be why learners find it hard to remember what they were taught recently!</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fld id="{C8A5A262-5630-A341-995B-2B6E4D152B82}" type="slidenum">
              <a:rPr lang="en-US" sz="1200" b="0">
                <a:latin typeface="Lucida Grande" charset="0"/>
              </a:rPr>
              <a:pPr/>
              <a:t>13</a:t>
            </a:fld>
            <a:endParaRPr lang="en-US" sz="1200" b="0">
              <a:latin typeface="Lucida Grande" charset="0"/>
            </a:endParaRPr>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GB">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Notion of expressing </a:t>
            </a:r>
            <a:r>
              <a:rPr lang="en-GB" dirty="0" err="1" smtClean="0"/>
              <a:t>generalty</a:t>
            </a:r>
            <a:r>
              <a:rPr lang="en-GB" dirty="0" smtClean="0"/>
              <a:t>; expressing a relationship</a:t>
            </a:r>
          </a:p>
          <a:p>
            <a:r>
              <a:rPr lang="en-GB" dirty="0" smtClean="0"/>
              <a:t>Substituting (</a:t>
            </a:r>
            <a:r>
              <a:rPr lang="en-GB" dirty="0" err="1" smtClean="0"/>
              <a:t>Pudian</a:t>
            </a:r>
            <a:r>
              <a:rPr lang="en-GB" dirty="0" smtClean="0"/>
              <a:t>)</a:t>
            </a:r>
          </a:p>
          <a:p>
            <a:r>
              <a:rPr lang="en-GB" dirty="0" smtClean="0"/>
              <a:t>If J actually</a:t>
            </a:r>
            <a:r>
              <a:rPr lang="en-GB" baseline="0" dirty="0" smtClean="0"/>
              <a:t> had 13 (one more) how many more would A have?</a:t>
            </a:r>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18</a:t>
            </a:fld>
            <a:endParaRPr lang="en-US"/>
          </a:p>
        </p:txBody>
      </p:sp>
    </p:spTree>
    <p:extLst>
      <p:ext uri="{BB962C8B-B14F-4D97-AF65-F5344CB8AC3E}">
        <p14:creationId xmlns:p14="http://schemas.microsoft.com/office/powerpoint/2010/main" val="310533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 = 11 &amp; A = 26</a:t>
            </a:r>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20</a:t>
            </a:fld>
            <a:endParaRPr lang="en-US"/>
          </a:p>
        </p:txBody>
      </p:sp>
    </p:spTree>
    <p:extLst>
      <p:ext uri="{BB962C8B-B14F-4D97-AF65-F5344CB8AC3E}">
        <p14:creationId xmlns:p14="http://schemas.microsoft.com/office/powerpoint/2010/main" val="320154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 = 11, A = 26</a:t>
            </a:r>
          </a:p>
          <a:p>
            <a:r>
              <a:rPr lang="en-GB" dirty="0" smtClean="0"/>
              <a:t>J = -9; A</a:t>
            </a:r>
            <a:r>
              <a:rPr lang="en-GB" baseline="0" dirty="0" smtClean="0"/>
              <a:t> = -22</a:t>
            </a:r>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22</a:t>
            </a:fld>
            <a:endParaRPr lang="en-US"/>
          </a:p>
        </p:txBody>
      </p:sp>
    </p:spTree>
    <p:extLst>
      <p:ext uri="{BB962C8B-B14F-4D97-AF65-F5344CB8AC3E}">
        <p14:creationId xmlns:p14="http://schemas.microsoft.com/office/powerpoint/2010/main" val="358125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 et al</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25</a:t>
            </a:fld>
            <a:endParaRPr lang="en-US" dirty="0"/>
          </a:p>
        </p:txBody>
      </p:sp>
    </p:spTree>
    <p:extLst>
      <p:ext uri="{BB962C8B-B14F-4D97-AF65-F5344CB8AC3E}">
        <p14:creationId xmlns:p14="http://schemas.microsoft.com/office/powerpoint/2010/main" val="267500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Tree>
    <p:extLst>
      <p:ext uri="{BB962C8B-B14F-4D97-AF65-F5344CB8AC3E}">
        <p14:creationId xmlns:p14="http://schemas.microsoft.com/office/powerpoint/2010/main" val="83179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836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82963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81873C-8276-E449-9733-905D3995D321}" type="slidenum">
              <a:rPr lang="en-US"/>
              <a:pPr>
                <a:defRPr/>
              </a:pPr>
              <a:t>‹#›</a:t>
            </a:fld>
            <a:endParaRPr lang="en-US"/>
          </a:p>
        </p:txBody>
      </p:sp>
    </p:spTree>
    <p:extLst>
      <p:ext uri="{BB962C8B-B14F-4D97-AF65-F5344CB8AC3E}">
        <p14:creationId xmlns:p14="http://schemas.microsoft.com/office/powerpoint/2010/main" val="21637704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A4A3CEBE-BB09-FF47-976F-58E9EA93EF95}" type="slidenum">
              <a:rPr lang="en-US"/>
              <a:pPr>
                <a:defRPr/>
              </a:pPr>
              <a:t>‹#›</a:t>
            </a:fld>
            <a:endParaRPr lang="en-US"/>
          </a:p>
        </p:txBody>
      </p:sp>
    </p:spTree>
    <p:extLst>
      <p:ext uri="{BB962C8B-B14F-4D97-AF65-F5344CB8AC3E}">
        <p14:creationId xmlns:p14="http://schemas.microsoft.com/office/powerpoint/2010/main" val="39458922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4C7E853A-A83C-3A4B-B9BD-B0175DFF883E}" type="slidenum">
              <a:rPr lang="en-US"/>
              <a:pPr>
                <a:defRPr/>
              </a:pPr>
              <a:t>‹#›</a:t>
            </a:fld>
            <a:endParaRPr lang="en-US"/>
          </a:p>
        </p:txBody>
      </p:sp>
    </p:spTree>
    <p:extLst>
      <p:ext uri="{BB962C8B-B14F-4D97-AF65-F5344CB8AC3E}">
        <p14:creationId xmlns:p14="http://schemas.microsoft.com/office/powerpoint/2010/main" val="19033842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15240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51485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Box 4"/>
          <p:cNvSpPr txBox="1">
            <a:spLocks noGrp="1" noChangeArrowheads="1"/>
          </p:cNvSpPr>
          <p:nvPr>
            <p:ph type="sldNum" sz="quarter" idx="10"/>
          </p:nvPr>
        </p:nvSpPr>
        <p:spPr>
          <a:ln/>
        </p:spPr>
        <p:txBody>
          <a:bodyPr/>
          <a:lstStyle>
            <a:lvl1pPr>
              <a:defRPr/>
            </a:lvl1pPr>
          </a:lstStyle>
          <a:p>
            <a:pPr>
              <a:defRPr/>
            </a:pPr>
            <a:fld id="{123E941A-E36A-9545-AB27-523028EFB6ED}" type="slidenum">
              <a:rPr lang="en-US"/>
              <a:pPr>
                <a:defRPr/>
              </a:pPr>
              <a:t>‹#›</a:t>
            </a:fld>
            <a:endParaRPr lang="en-US"/>
          </a:p>
        </p:txBody>
      </p:sp>
    </p:spTree>
    <p:extLst>
      <p:ext uri="{BB962C8B-B14F-4D97-AF65-F5344CB8AC3E}">
        <p14:creationId xmlns:p14="http://schemas.microsoft.com/office/powerpoint/2010/main" val="340151284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Text Box 4"/>
          <p:cNvSpPr txBox="1">
            <a:spLocks noGrp="1" noChangeArrowheads="1"/>
          </p:cNvSpPr>
          <p:nvPr>
            <p:ph type="sldNum" sz="quarter" idx="10"/>
          </p:nvPr>
        </p:nvSpPr>
        <p:spPr>
          <a:ln/>
        </p:spPr>
        <p:txBody>
          <a:bodyPr/>
          <a:lstStyle>
            <a:lvl1pPr>
              <a:defRPr/>
            </a:lvl1pPr>
          </a:lstStyle>
          <a:p>
            <a:pPr>
              <a:defRPr/>
            </a:pPr>
            <a:fld id="{F3B41067-1855-014B-96A8-DA7D0568624B}" type="slidenum">
              <a:rPr lang="en-US"/>
              <a:pPr>
                <a:defRPr/>
              </a:pPr>
              <a:t>‹#›</a:t>
            </a:fld>
            <a:endParaRPr lang="en-US"/>
          </a:p>
        </p:txBody>
      </p:sp>
    </p:spTree>
    <p:extLst>
      <p:ext uri="{BB962C8B-B14F-4D97-AF65-F5344CB8AC3E}">
        <p14:creationId xmlns:p14="http://schemas.microsoft.com/office/powerpoint/2010/main" val="92642131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Text Box 4"/>
          <p:cNvSpPr txBox="1">
            <a:spLocks noGrp="1" noChangeArrowheads="1"/>
          </p:cNvSpPr>
          <p:nvPr>
            <p:ph type="sldNum" sz="quarter" idx="10"/>
          </p:nvPr>
        </p:nvSpPr>
        <p:spPr>
          <a:ln/>
        </p:spPr>
        <p:txBody>
          <a:bodyPr/>
          <a:lstStyle>
            <a:lvl1pPr>
              <a:defRPr/>
            </a:lvl1pPr>
          </a:lstStyle>
          <a:p>
            <a:pPr>
              <a:defRPr/>
            </a:pPr>
            <a:fld id="{765B661D-C418-414D-A709-C47B17498711}" type="slidenum">
              <a:rPr lang="en-US"/>
              <a:pPr>
                <a:defRPr/>
              </a:pPr>
              <a:t>‹#›</a:t>
            </a:fld>
            <a:endParaRPr lang="en-US"/>
          </a:p>
        </p:txBody>
      </p:sp>
    </p:spTree>
    <p:extLst>
      <p:ext uri="{BB962C8B-B14F-4D97-AF65-F5344CB8AC3E}">
        <p14:creationId xmlns:p14="http://schemas.microsoft.com/office/powerpoint/2010/main" val="3494518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FA53DA9F-FC11-0346-B46B-99C4D4ADA3FA}" type="slidenum">
              <a:rPr lang="en-US"/>
              <a:pPr>
                <a:defRPr/>
              </a:pPr>
              <a:t>‹#›</a:t>
            </a:fld>
            <a:endParaRPr lang="en-US"/>
          </a:p>
        </p:txBody>
      </p:sp>
    </p:spTree>
    <p:extLst>
      <p:ext uri="{BB962C8B-B14F-4D97-AF65-F5344CB8AC3E}">
        <p14:creationId xmlns:p14="http://schemas.microsoft.com/office/powerpoint/2010/main" val="281994557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8C45D6CA-AA83-214C-8B87-02FEE1D522B6}" type="slidenum">
              <a:rPr lang="en-US"/>
              <a:pPr>
                <a:defRPr/>
              </a:pPr>
              <a:t>‹#›</a:t>
            </a:fld>
            <a:endParaRPr lang="en-US"/>
          </a:p>
        </p:txBody>
      </p:sp>
    </p:spTree>
    <p:extLst>
      <p:ext uri="{BB962C8B-B14F-4D97-AF65-F5344CB8AC3E}">
        <p14:creationId xmlns:p14="http://schemas.microsoft.com/office/powerpoint/2010/main" val="205225412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05844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Chalkboard" pitchFamily="-111"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9EFA7021-EC8E-6A47-AB51-F5F6BA5D744A}" type="slidenum">
              <a:rPr lang="en-US"/>
              <a:pPr>
                <a:defRPr/>
              </a:pPr>
              <a:t>‹#›</a:t>
            </a:fld>
            <a:endParaRPr lang="en-US"/>
          </a:p>
        </p:txBody>
      </p:sp>
    </p:spTree>
    <p:extLst>
      <p:ext uri="{BB962C8B-B14F-4D97-AF65-F5344CB8AC3E}">
        <p14:creationId xmlns:p14="http://schemas.microsoft.com/office/powerpoint/2010/main" val="57504430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4C98BB-B838-7A4D-9242-708A09D67F66}" type="slidenum">
              <a:rPr lang="en-US"/>
              <a:pPr>
                <a:defRPr/>
              </a:pPr>
              <a:t>‹#›</a:t>
            </a:fld>
            <a:endParaRPr lang="en-US"/>
          </a:p>
        </p:txBody>
      </p:sp>
    </p:spTree>
    <p:extLst>
      <p:ext uri="{BB962C8B-B14F-4D97-AF65-F5344CB8AC3E}">
        <p14:creationId xmlns:p14="http://schemas.microsoft.com/office/powerpoint/2010/main" val="138410428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88900"/>
            <a:ext cx="2143125" cy="60833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152400" y="88900"/>
            <a:ext cx="6276975" cy="6083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05C8A354-DBA1-1A43-AFD3-900AA1A89573}" type="slidenum">
              <a:rPr lang="en-US"/>
              <a:pPr>
                <a:defRPr/>
              </a:pPr>
              <a:t>‹#›</a:t>
            </a:fld>
            <a:endParaRPr lang="en-US"/>
          </a:p>
        </p:txBody>
      </p:sp>
    </p:spTree>
    <p:extLst>
      <p:ext uri="{BB962C8B-B14F-4D97-AF65-F5344CB8AC3E}">
        <p14:creationId xmlns:p14="http://schemas.microsoft.com/office/powerpoint/2010/main" val="254361015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4D2DC9C9-3A70-9C45-8395-5050EA22361D}" type="slidenum">
              <a:rPr lang="en-US"/>
              <a:pPr>
                <a:defRPr/>
              </a:pPr>
              <a:t>‹#›</a:t>
            </a:fld>
            <a:endParaRPr lang="en-US"/>
          </a:p>
        </p:txBody>
      </p:sp>
    </p:spTree>
    <p:extLst>
      <p:ext uri="{BB962C8B-B14F-4D97-AF65-F5344CB8AC3E}">
        <p14:creationId xmlns:p14="http://schemas.microsoft.com/office/powerpoint/2010/main" val="2881832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C1D1D25-E0D1-E74C-BB85-8721036A4BC1}" type="slidenum">
              <a:rPr lang="en-US"/>
              <a:pPr>
                <a:defRPr/>
              </a:pPr>
              <a:t>‹#›</a:t>
            </a:fld>
            <a:endParaRPr lang="en-US"/>
          </a:p>
        </p:txBody>
      </p:sp>
    </p:spTree>
    <p:extLst>
      <p:ext uri="{BB962C8B-B14F-4D97-AF65-F5344CB8AC3E}">
        <p14:creationId xmlns:p14="http://schemas.microsoft.com/office/powerpoint/2010/main" val="2190021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EB9001D-2FE4-5243-99A1-1B469F76BFB8}" type="slidenum">
              <a:rPr lang="en-US"/>
              <a:pPr>
                <a:defRPr/>
              </a:pPr>
              <a:t>‹#›</a:t>
            </a:fld>
            <a:endParaRPr lang="en-US"/>
          </a:p>
        </p:txBody>
      </p:sp>
    </p:spTree>
    <p:extLst>
      <p:ext uri="{BB962C8B-B14F-4D97-AF65-F5344CB8AC3E}">
        <p14:creationId xmlns:p14="http://schemas.microsoft.com/office/powerpoint/2010/main" val="3717124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048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244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76444C5-5C26-4241-8CDE-74AAD7DB01BD}" type="slidenum">
              <a:rPr lang="en-US"/>
              <a:pPr>
                <a:defRPr/>
              </a:pPr>
              <a:t>‹#›</a:t>
            </a:fld>
            <a:endParaRPr lang="en-US"/>
          </a:p>
        </p:txBody>
      </p:sp>
    </p:spTree>
    <p:extLst>
      <p:ext uri="{BB962C8B-B14F-4D97-AF65-F5344CB8AC3E}">
        <p14:creationId xmlns:p14="http://schemas.microsoft.com/office/powerpoint/2010/main" val="2365869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52E9DEB5-E6EF-8C42-A07C-852754A27EFF}" type="slidenum">
              <a:rPr lang="en-US"/>
              <a:pPr>
                <a:defRPr/>
              </a:pPr>
              <a:t>‹#›</a:t>
            </a:fld>
            <a:endParaRPr lang="en-US"/>
          </a:p>
        </p:txBody>
      </p:sp>
    </p:spTree>
    <p:extLst>
      <p:ext uri="{BB962C8B-B14F-4D97-AF65-F5344CB8AC3E}">
        <p14:creationId xmlns:p14="http://schemas.microsoft.com/office/powerpoint/2010/main" val="705041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C1F6DF07-0A07-D94B-817B-336108EDC8EC}" type="slidenum">
              <a:rPr lang="en-US"/>
              <a:pPr>
                <a:defRPr/>
              </a:pPr>
              <a:t>‹#›</a:t>
            </a:fld>
            <a:endParaRPr lang="en-US"/>
          </a:p>
        </p:txBody>
      </p:sp>
    </p:spTree>
    <p:extLst>
      <p:ext uri="{BB962C8B-B14F-4D97-AF65-F5344CB8AC3E}">
        <p14:creationId xmlns:p14="http://schemas.microsoft.com/office/powerpoint/2010/main" val="2045301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96F7F89-9AB1-234F-B8D1-DB51C2E6627D}" type="slidenum">
              <a:rPr lang="en-US"/>
              <a:pPr>
                <a:defRPr/>
              </a:pPr>
              <a:t>‹#›</a:t>
            </a:fld>
            <a:endParaRPr lang="en-US"/>
          </a:p>
        </p:txBody>
      </p:sp>
    </p:spTree>
    <p:extLst>
      <p:ext uri="{BB962C8B-B14F-4D97-AF65-F5344CB8AC3E}">
        <p14:creationId xmlns:p14="http://schemas.microsoft.com/office/powerpoint/2010/main" val="39709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19743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03FF962-821A-2E49-8A24-F01D3C78EDF4}" type="slidenum">
              <a:rPr lang="en-US"/>
              <a:pPr>
                <a:defRPr/>
              </a:pPr>
              <a:t>‹#›</a:t>
            </a:fld>
            <a:endParaRPr lang="en-US"/>
          </a:p>
        </p:txBody>
      </p:sp>
    </p:spTree>
    <p:extLst>
      <p:ext uri="{BB962C8B-B14F-4D97-AF65-F5344CB8AC3E}">
        <p14:creationId xmlns:p14="http://schemas.microsoft.com/office/powerpoint/2010/main" val="353897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6D8B277-0E2F-AC4C-8BC7-5C1A10E8F5C1}" type="slidenum">
              <a:rPr lang="en-US"/>
              <a:pPr>
                <a:defRPr/>
              </a:pPr>
              <a:t>‹#›</a:t>
            </a:fld>
            <a:endParaRPr lang="en-US"/>
          </a:p>
        </p:txBody>
      </p:sp>
    </p:spTree>
    <p:extLst>
      <p:ext uri="{BB962C8B-B14F-4D97-AF65-F5344CB8AC3E}">
        <p14:creationId xmlns:p14="http://schemas.microsoft.com/office/powerpoint/2010/main" val="21597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9B749F9-BB89-964D-9BB0-EB0C1764E316}" type="slidenum">
              <a:rPr lang="en-US"/>
              <a:pPr>
                <a:defRPr/>
              </a:pPr>
              <a:t>‹#›</a:t>
            </a:fld>
            <a:endParaRPr lang="en-US"/>
          </a:p>
        </p:txBody>
      </p:sp>
    </p:spTree>
    <p:extLst>
      <p:ext uri="{BB962C8B-B14F-4D97-AF65-F5344CB8AC3E}">
        <p14:creationId xmlns:p14="http://schemas.microsoft.com/office/powerpoint/2010/main" val="3856679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171700" cy="6400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228600"/>
            <a:ext cx="6362700" cy="6400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BCA0568-EE28-1144-BF90-979F2E93A0B0}" type="slidenum">
              <a:rPr lang="en-US"/>
              <a:pPr>
                <a:defRPr/>
              </a:pPr>
              <a:t>‹#›</a:t>
            </a:fld>
            <a:endParaRPr lang="en-US"/>
          </a:p>
        </p:txBody>
      </p:sp>
    </p:spTree>
    <p:extLst>
      <p:ext uri="{BB962C8B-B14F-4D97-AF65-F5344CB8AC3E}">
        <p14:creationId xmlns:p14="http://schemas.microsoft.com/office/powerpoint/2010/main" val="6688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4082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09843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50489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4332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59841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323528" y="1052736"/>
            <a:ext cx="8424936" cy="504056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77" name="Text Box 5"/>
          <p:cNvSpPr txBox="1">
            <a:spLocks noChangeArrowheads="1"/>
          </p:cNvSpPr>
          <p:nvPr userDrawn="1"/>
        </p:nvSpPr>
        <p:spPr bwMode="auto">
          <a:xfrm>
            <a:off x="76200" y="6505599"/>
            <a:ext cx="685800" cy="307777"/>
          </a:xfrm>
          <a:prstGeom prst="rect">
            <a:avLst/>
          </a:prstGeom>
          <a:noFill/>
          <a:ln w="9525">
            <a:noFill/>
            <a:miter lim="800000"/>
            <a:headEnd/>
            <a:tailEnd/>
          </a:ln>
          <a:effec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defRPr/>
            </a:pPr>
            <a:fld id="{81FB3A04-3DDA-6D4B-B419-E64C2CC61434}" type="slidenum">
              <a:rPr lang="en-US" sz="1400" b="0" smtClean="0">
                <a:solidFill>
                  <a:srgbClr val="000000"/>
                </a:solidFill>
                <a:latin typeface="Lucida Grande" charset="0"/>
              </a:rPr>
              <a:pPr>
                <a:spcBef>
                  <a:spcPct val="50000"/>
                </a:spcBef>
                <a:defRPr/>
              </a:pPr>
              <a:t>‹#›</a:t>
            </a:fld>
            <a:endParaRPr lang="en-US" sz="1400" b="0" dirty="0" smtClean="0">
              <a:solidFill>
                <a:srgbClr val="000000"/>
              </a:solidFill>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p:titleStyle>
    <p:body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55600" y="88900"/>
            <a:ext cx="6680200" cy="749300"/>
          </a:xfrm>
          <a:prstGeom prst="rect">
            <a:avLst/>
          </a:prstGeom>
          <a:noFill/>
          <a:ln w="12700">
            <a:noFill/>
            <a:miter lim="800000"/>
            <a:headEnd/>
            <a:tailEnd/>
          </a:ln>
          <a:effectLst>
            <a:outerShdw blurRad="25400" dist="63500"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8067" name="Rectangle 3"/>
          <p:cNvSpPr>
            <a:spLocks noGrp="1" noChangeArrowheads="1"/>
          </p:cNvSpPr>
          <p:nvPr>
            <p:ph type="body" idx="1"/>
          </p:nvPr>
        </p:nvSpPr>
        <p:spPr bwMode="auto">
          <a:xfrm>
            <a:off x="152400" y="1016000"/>
            <a:ext cx="8572500" cy="5156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square" lIns="0" tIns="0" rIns="0" bIns="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Hoefler Text" charset="0"/>
              </a:rPr>
              <a:t>Fourth level</a:t>
            </a:r>
          </a:p>
          <a:p>
            <a:pPr lvl="4"/>
            <a:r>
              <a:rPr lang="en-US">
                <a:sym typeface="Hoefler Text" charset="0"/>
              </a:rPr>
              <a:t>Fifth level</a:t>
            </a:r>
          </a:p>
        </p:txBody>
      </p:sp>
      <p:sp>
        <p:nvSpPr>
          <p:cNvPr id="88068" name="Text Box 4"/>
          <p:cNvSpPr txBox="1">
            <a:spLocks noGrp="1" noChangeArrowheads="1"/>
          </p:cNvSpPr>
          <p:nvPr>
            <p:ph type="sldNum" sz="quarter" idx="4"/>
          </p:nvPr>
        </p:nvSpPr>
        <p:spPr bwMode="auto">
          <a:xfrm>
            <a:off x="146050" y="6280150"/>
            <a:ext cx="469900" cy="584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none" lIns="91440" tIns="45720" rIns="91440" bIns="45720" numCol="1" anchor="t" anchorCtr="0" compatLnSpc="1">
            <a:prstTxWarp prst="textNoShape">
              <a:avLst/>
            </a:prstTxWarp>
          </a:bodyPr>
          <a:lstStyle>
            <a:lvl1pPr algn="ctr" eaLnBrk="1" hangingPunct="1">
              <a:defRPr sz="3200" b="0">
                <a:cs typeface="Chalkboard" charset="0"/>
                <a:sym typeface="Chalkboard" charset="0"/>
              </a:defRPr>
            </a:lvl1pPr>
          </a:lstStyle>
          <a:p>
            <a:pPr>
              <a:defRPr/>
            </a:pPr>
            <a:fld id="{F9BEE6A6-C067-B541-8D44-9DCE806829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txStyles>
    <p:titleStyle>
      <a:lvl1pPr algn="l" rtl="0" eaLnBrk="0" fontAlgn="base" hangingPunct="0">
        <a:spcBef>
          <a:spcPct val="0"/>
        </a:spcBef>
        <a:spcAft>
          <a:spcPct val="0"/>
        </a:spcAft>
        <a:defRPr sz="3600">
          <a:solidFill>
            <a:srgbClr val="110086"/>
          </a:solidFill>
          <a:latin typeface="+mj-lt"/>
          <a:ea typeface="+mj-ea"/>
          <a:cs typeface="+mj-cs"/>
          <a:sym typeface="Chalkboard" charset="0"/>
        </a:defRPr>
      </a:lvl1pPr>
      <a:lvl2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2pPr>
      <a:lvl3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3pPr>
      <a:lvl4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4pPr>
      <a:lvl5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5pPr>
      <a:lvl6pPr marL="4572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6pPr>
      <a:lvl7pPr marL="9144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7pPr>
      <a:lvl8pPr marL="13716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8pPr>
      <a:lvl9pPr marL="18288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9pPr>
    </p:titleStyle>
    <p:bodyStyle>
      <a:lvl1pPr marL="381000" indent="-381000" algn="l" rtl="0" eaLnBrk="0" fontAlgn="base" hangingPunct="0">
        <a:spcBef>
          <a:spcPts val="1000"/>
        </a:spcBef>
        <a:spcAft>
          <a:spcPct val="0"/>
        </a:spcAft>
        <a:buSzPct val="116000"/>
        <a:buChar char="•"/>
        <a:defRPr sz="3200">
          <a:solidFill>
            <a:srgbClr val="2300FF"/>
          </a:solidFill>
          <a:effectLst>
            <a:outerShdw blurRad="38100" dist="38100" dir="2700000" algn="tl">
              <a:srgbClr val="000000"/>
            </a:outerShdw>
          </a:effectLst>
          <a:latin typeface="+mn-lt"/>
          <a:ea typeface="+mn-ea"/>
          <a:cs typeface="+mn-cs"/>
          <a:sym typeface="Chalkboard" charset="0"/>
        </a:defRPr>
      </a:lvl1pPr>
      <a:lvl2pPr marL="769938" indent="-401638" algn="l" rtl="0" eaLnBrk="0" fontAlgn="base" hangingPunct="0">
        <a:spcBef>
          <a:spcPts val="900"/>
        </a:spcBef>
        <a:spcAft>
          <a:spcPct val="0"/>
        </a:spcAft>
        <a:buSzPct val="77000"/>
        <a:buChar char="•"/>
        <a:defRPr sz="2400">
          <a:solidFill>
            <a:srgbClr val="008400"/>
          </a:solidFill>
          <a:effectLst>
            <a:outerShdw blurRad="38100" dist="38100" dir="2700000" algn="tl">
              <a:srgbClr val="000000"/>
            </a:outerShdw>
          </a:effectLst>
          <a:latin typeface="+mn-lt"/>
          <a:ea typeface="+mn-ea"/>
          <a:cs typeface="+mn-cs"/>
          <a:sym typeface="Chalkboard" charset="0"/>
        </a:defRPr>
      </a:lvl2pPr>
      <a:lvl3pPr marL="1176338" indent="-249238" algn="l" rtl="0" eaLnBrk="0" fontAlgn="base" hangingPunct="0">
        <a:spcBef>
          <a:spcPts val="900"/>
        </a:spcBef>
        <a:spcAft>
          <a:spcPct val="0"/>
        </a:spcAft>
        <a:buClr>
          <a:srgbClr val="444229"/>
        </a:buClr>
        <a:buSzPct val="125000"/>
        <a:buFont typeface="Hoefler Text" charset="0"/>
        <a:buChar char="•"/>
        <a:defRPr sz="2400">
          <a:solidFill>
            <a:srgbClr val="940000"/>
          </a:solidFill>
          <a:effectLst>
            <a:outerShdw blurRad="38100" dist="38100" dir="2700000" algn="tl">
              <a:srgbClr val="000000"/>
            </a:outerShdw>
          </a:effectLst>
          <a:latin typeface="+mn-lt"/>
          <a:ea typeface="+mn-ea"/>
          <a:cs typeface="+mn-cs"/>
          <a:sym typeface="Chalkboard" charset="0"/>
        </a:defRPr>
      </a:lvl3pPr>
      <a:lvl4pPr marL="15446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4pPr>
      <a:lvl5pPr marL="19129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5pPr>
      <a:lvl6pPr marL="23701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6pPr>
      <a:lvl7pPr marL="28273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7pPr>
      <a:lvl8pPr marL="32845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8pPr>
      <a:lvl9pPr marL="37417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AutoShape 3"/>
          <p:cNvSpPr>
            <a:spLocks noGrp="1" noChangeArrowheads="1"/>
          </p:cNvSpPr>
          <p:nvPr>
            <p:ph type="body" idx="1"/>
          </p:nvPr>
        </p:nvSpPr>
        <p:spPr bwMode="auto">
          <a:xfrm>
            <a:off x="304800" y="1524000"/>
            <a:ext cx="8686800" cy="5105400"/>
          </a:xfrm>
          <a:prstGeom prst="roundRect">
            <a:avLst>
              <a:gd name="adj" fmla="val 34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Times" charset="0"/>
              </a:defRPr>
            </a:lvl1pPr>
          </a:lstStyle>
          <a:p>
            <a:pPr>
              <a:defRPr/>
            </a:pPr>
            <a:fld id="{EDDDA3EC-EAA5-0E44-83EC-F204EA7B18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1" end="1"/>
                                            </p:txEl>
                                          </p:spTgt>
                                        </p:tgtEl>
                                        <p:attrNameLst>
                                          <p:attrName>ppt_c</p:attrName>
                                        </p:attrNameLst>
                                      </p:cBhvr>
                                      <p:to>
                                        <a:srgbClr val="66CC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rgbClr val="66CC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3" end="3"/>
                                            </p:txEl>
                                          </p:spTgt>
                                        </p:tgtEl>
                                        <p:attrNameLst>
                                          <p:attrName>ppt_c</p:attrName>
                                        </p:attrNameLst>
                                      </p:cBhvr>
                                      <p:to>
                                        <a:srgbClr val="66CC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rgbClr val="66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4">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5">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Lst>
      </p:bldP>
    </p:bldLst>
  </p:timing>
  <p:txStyles>
    <p:titleStyle>
      <a:lvl1pPr algn="ctr" rtl="0" eaLnBrk="0" fontAlgn="base" hangingPunct="0">
        <a:spcBef>
          <a:spcPct val="0"/>
        </a:spcBef>
        <a:spcAft>
          <a:spcPct val="0"/>
        </a:spcAft>
        <a:defRPr sz="3600" b="1">
          <a:solidFill>
            <a:srgbClr val="CC99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2pPr>
      <a:lvl3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3pPr>
      <a:lvl4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4pPr>
      <a:lvl5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b="1">
          <a:solidFill>
            <a:srgbClr val="CC99FF"/>
          </a:solidFill>
          <a:latin typeface="Comic Sans MS" pitchFamily="-111" charset="0"/>
        </a:defRPr>
      </a:lvl6pPr>
      <a:lvl7pPr marL="914400" algn="ctr" rtl="0" eaLnBrk="0" fontAlgn="base" hangingPunct="0">
        <a:spcBef>
          <a:spcPct val="0"/>
        </a:spcBef>
        <a:spcAft>
          <a:spcPct val="0"/>
        </a:spcAft>
        <a:defRPr sz="3600" b="1">
          <a:solidFill>
            <a:srgbClr val="CC99FF"/>
          </a:solidFill>
          <a:latin typeface="Comic Sans MS" pitchFamily="-111" charset="0"/>
        </a:defRPr>
      </a:lvl7pPr>
      <a:lvl8pPr marL="1371600" algn="ctr" rtl="0" eaLnBrk="0" fontAlgn="base" hangingPunct="0">
        <a:spcBef>
          <a:spcPct val="0"/>
        </a:spcBef>
        <a:spcAft>
          <a:spcPct val="0"/>
        </a:spcAft>
        <a:defRPr sz="3600" b="1">
          <a:solidFill>
            <a:srgbClr val="CC99FF"/>
          </a:solidFill>
          <a:latin typeface="Comic Sans MS" pitchFamily="-111" charset="0"/>
        </a:defRPr>
      </a:lvl8pPr>
      <a:lvl9pPr marL="1828800" algn="ctr" rtl="0" eaLnBrk="0" fontAlgn="base" hangingPunct="0">
        <a:spcBef>
          <a:spcPct val="0"/>
        </a:spcBef>
        <a:spcAft>
          <a:spcPct val="0"/>
        </a:spcAft>
        <a:defRPr sz="3600" b="1">
          <a:solidFill>
            <a:srgbClr val="CC99FF"/>
          </a:solidFill>
          <a:latin typeface="Comic Sans MS" pitchFamily="-111" charset="0"/>
        </a:defRPr>
      </a:lvl9pPr>
    </p:titleStyle>
    <p:bodyStyle>
      <a:lvl1pPr marL="342900" indent="-342900" algn="l" rtl="0" eaLnBrk="0" fontAlgn="base" hangingPunct="0">
        <a:spcBef>
          <a:spcPct val="20000"/>
        </a:spcBef>
        <a:spcAft>
          <a:spcPct val="0"/>
        </a:spcAft>
        <a:buClr>
          <a:schemeClr val="bg1"/>
        </a:buClr>
        <a:buFont typeface="Webdings" charset="0"/>
        <a:buChar char="&quot;"/>
        <a:defRPr sz="3200" b="1">
          <a:solidFill>
            <a:srgbClr val="FFFF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bg1"/>
        </a:buClr>
        <a:buFont typeface="Wingdings" charset="0"/>
        <a:buChar char="z"/>
        <a:defRPr sz="3200" b="1">
          <a:solidFill>
            <a:srgbClr val="FFCC66"/>
          </a:solidFill>
          <a:latin typeface="Arial Narrow" pitchFamily="-111" charset="0"/>
          <a:ea typeface="ＭＳ Ｐゴシック" pitchFamily="-111" charset="-128"/>
        </a:defRPr>
      </a:lvl2pPr>
      <a:lvl3pPr marL="1143000" indent="-228600" algn="l" rtl="0" eaLnBrk="0" fontAlgn="base" hangingPunct="0">
        <a:spcBef>
          <a:spcPct val="20000"/>
        </a:spcBef>
        <a:spcAft>
          <a:spcPct val="0"/>
        </a:spcAft>
        <a:buChar char="•"/>
        <a:defRPr sz="3200" b="1" i="1">
          <a:solidFill>
            <a:srgbClr val="FFCC66"/>
          </a:solidFill>
          <a:latin typeface="Arial Narrow" pitchFamily="-111" charset="0"/>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4.emf"/><Relationship Id="rId5" Type="http://schemas.openxmlformats.org/officeDocument/2006/relationships/oleObject" Target="../embeddings/oleObject25.bin"/><Relationship Id="rId6" Type="http://schemas.openxmlformats.org/officeDocument/2006/relationships/image" Target="../media/image41.emf"/><Relationship Id="rId7" Type="http://schemas.openxmlformats.org/officeDocument/2006/relationships/oleObject" Target="../embeddings/oleObject26.bin"/><Relationship Id="rId8" Type="http://schemas.openxmlformats.org/officeDocument/2006/relationships/image" Target="../media/image42.emf"/><Relationship Id="rId9" Type="http://schemas.openxmlformats.org/officeDocument/2006/relationships/oleObject" Target="../embeddings/oleObject27.bin"/><Relationship Id="rId10" Type="http://schemas.openxmlformats.org/officeDocument/2006/relationships/image" Target="../media/image4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oleObject" Target="../embeddings/oleObject32.bin"/><Relationship Id="rId13" Type="http://schemas.openxmlformats.org/officeDocument/2006/relationships/image" Target="../media/image48.emf"/><Relationship Id="rId14" Type="http://schemas.openxmlformats.org/officeDocument/2006/relationships/oleObject" Target="../embeddings/oleObject33.bin"/><Relationship Id="rId15" Type="http://schemas.openxmlformats.org/officeDocument/2006/relationships/image" Target="../media/image49.emf"/><Relationship Id="rId16" Type="http://schemas.openxmlformats.org/officeDocument/2006/relationships/oleObject" Target="../embeddings/oleObject34.bin"/><Relationship Id="rId17" Type="http://schemas.openxmlformats.org/officeDocument/2006/relationships/image" Target="../media/image50.emf"/><Relationship Id="rId18" Type="http://schemas.openxmlformats.org/officeDocument/2006/relationships/oleObject" Target="../embeddings/oleObject35.bin"/><Relationship Id="rId19" Type="http://schemas.openxmlformats.org/officeDocument/2006/relationships/image" Target="../media/image51.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oleObject" Target="../embeddings/oleObject28.bin"/><Relationship Id="rId5" Type="http://schemas.openxmlformats.org/officeDocument/2006/relationships/image" Target="../media/image44.emf"/><Relationship Id="rId6" Type="http://schemas.openxmlformats.org/officeDocument/2006/relationships/oleObject" Target="../embeddings/oleObject29.bin"/><Relationship Id="rId7" Type="http://schemas.openxmlformats.org/officeDocument/2006/relationships/image" Target="../media/image45.emf"/><Relationship Id="rId8" Type="http://schemas.openxmlformats.org/officeDocument/2006/relationships/oleObject" Target="../embeddings/oleObject30.bin"/><Relationship Id="rId9" Type="http://schemas.openxmlformats.org/officeDocument/2006/relationships/image" Target="../media/image46.emf"/><Relationship Id="rId10"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5" Type="http://schemas.openxmlformats.org/officeDocument/2006/relationships/oleObject" Target="../embeddings/oleObject1.bin"/><Relationship Id="rId6" Type="http://schemas.openxmlformats.org/officeDocument/2006/relationships/image" Target="../media/image13.emf"/><Relationship Id="rId7" Type="http://schemas.openxmlformats.org/officeDocument/2006/relationships/oleObject" Target="../embeddings/oleObject2.bin"/><Relationship Id="rId8" Type="http://schemas.openxmlformats.org/officeDocument/2006/relationships/image" Target="../media/image14.emf"/><Relationship Id="rId9" Type="http://schemas.openxmlformats.org/officeDocument/2006/relationships/oleObject" Target="../embeddings/oleObject3.bin"/><Relationship Id="rId10"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20" Type="http://schemas.openxmlformats.org/officeDocument/2006/relationships/oleObject" Target="../embeddings/oleObject12.bin"/><Relationship Id="rId21" Type="http://schemas.openxmlformats.org/officeDocument/2006/relationships/image" Target="../media/image28.emf"/><Relationship Id="rId22" Type="http://schemas.openxmlformats.org/officeDocument/2006/relationships/oleObject" Target="../embeddings/oleObject13.bin"/><Relationship Id="rId23" Type="http://schemas.openxmlformats.org/officeDocument/2006/relationships/image" Target="../media/image29.emf"/><Relationship Id="rId24" Type="http://schemas.openxmlformats.org/officeDocument/2006/relationships/oleObject" Target="../embeddings/oleObject14.bin"/><Relationship Id="rId25" Type="http://schemas.openxmlformats.org/officeDocument/2006/relationships/image" Target="../media/image30.emf"/><Relationship Id="rId26" Type="http://schemas.openxmlformats.org/officeDocument/2006/relationships/oleObject" Target="../embeddings/oleObject15.bin"/><Relationship Id="rId27" Type="http://schemas.openxmlformats.org/officeDocument/2006/relationships/image" Target="../media/image31.emf"/><Relationship Id="rId28" Type="http://schemas.openxmlformats.org/officeDocument/2006/relationships/oleObject" Target="../embeddings/oleObject16.bin"/><Relationship Id="rId29" Type="http://schemas.openxmlformats.org/officeDocument/2006/relationships/image" Target="../media/image32.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4.bin"/><Relationship Id="rId5" Type="http://schemas.openxmlformats.org/officeDocument/2006/relationships/image" Target="../media/image20.emf"/><Relationship Id="rId30" Type="http://schemas.openxmlformats.org/officeDocument/2006/relationships/oleObject" Target="../embeddings/oleObject17.bin"/><Relationship Id="rId31" Type="http://schemas.openxmlformats.org/officeDocument/2006/relationships/image" Target="../media/image33.emf"/><Relationship Id="rId32" Type="http://schemas.openxmlformats.org/officeDocument/2006/relationships/oleObject" Target="../embeddings/oleObject18.bin"/><Relationship Id="rId9" Type="http://schemas.openxmlformats.org/officeDocument/2006/relationships/image" Target="../media/image22.emf"/><Relationship Id="rId6" Type="http://schemas.openxmlformats.org/officeDocument/2006/relationships/oleObject" Target="../embeddings/oleObject5.bin"/><Relationship Id="rId7" Type="http://schemas.openxmlformats.org/officeDocument/2006/relationships/image" Target="../media/image21.emf"/><Relationship Id="rId8" Type="http://schemas.openxmlformats.org/officeDocument/2006/relationships/oleObject" Target="../embeddings/oleObject6.bin"/><Relationship Id="rId33" Type="http://schemas.openxmlformats.org/officeDocument/2006/relationships/image" Target="../media/image34.emf"/><Relationship Id="rId34" Type="http://schemas.openxmlformats.org/officeDocument/2006/relationships/oleObject" Target="../embeddings/oleObject19.bin"/><Relationship Id="rId35" Type="http://schemas.openxmlformats.org/officeDocument/2006/relationships/image" Target="../media/image35.emf"/><Relationship Id="rId36" Type="http://schemas.openxmlformats.org/officeDocument/2006/relationships/oleObject" Target="../embeddings/oleObject20.bin"/><Relationship Id="rId10" Type="http://schemas.openxmlformats.org/officeDocument/2006/relationships/oleObject" Target="../embeddings/oleObject7.bin"/><Relationship Id="rId11" Type="http://schemas.openxmlformats.org/officeDocument/2006/relationships/image" Target="../media/image23.emf"/><Relationship Id="rId12" Type="http://schemas.openxmlformats.org/officeDocument/2006/relationships/oleObject" Target="../embeddings/oleObject8.bin"/><Relationship Id="rId13" Type="http://schemas.openxmlformats.org/officeDocument/2006/relationships/image" Target="../media/image24.emf"/><Relationship Id="rId14" Type="http://schemas.openxmlformats.org/officeDocument/2006/relationships/oleObject" Target="../embeddings/oleObject9.bin"/><Relationship Id="rId15" Type="http://schemas.openxmlformats.org/officeDocument/2006/relationships/image" Target="../media/image25.emf"/><Relationship Id="rId16" Type="http://schemas.openxmlformats.org/officeDocument/2006/relationships/oleObject" Target="../embeddings/oleObject10.bin"/><Relationship Id="rId17" Type="http://schemas.openxmlformats.org/officeDocument/2006/relationships/image" Target="../media/image26.emf"/><Relationship Id="rId18" Type="http://schemas.openxmlformats.org/officeDocument/2006/relationships/oleObject" Target="../embeddings/oleObject11.bin"/><Relationship Id="rId19" Type="http://schemas.openxmlformats.org/officeDocument/2006/relationships/image" Target="../media/image27.emf"/><Relationship Id="rId37" Type="http://schemas.openxmlformats.org/officeDocument/2006/relationships/image" Target="../media/image36.emf"/><Relationship Id="rId38" Type="http://schemas.openxmlformats.org/officeDocument/2006/relationships/oleObject" Target="../embeddings/oleObject21.bin"/><Relationship Id="rId39" Type="http://schemas.openxmlformats.org/officeDocument/2006/relationships/image" Target="../media/image37.emf"/><Relationship Id="rId40" Type="http://schemas.openxmlformats.org/officeDocument/2006/relationships/oleObject" Target="../embeddings/oleObject22.bin"/><Relationship Id="rId41" Type="http://schemas.openxmlformats.org/officeDocument/2006/relationships/image" Target="../media/image38.emf"/><Relationship Id="rId42"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79512" y="1772816"/>
            <a:ext cx="8712968" cy="1368152"/>
          </a:xfrm>
        </p:spPr>
        <p:txBody>
          <a:bodyPr anchor="t"/>
          <a:lstStyle/>
          <a:p>
            <a:pPr algn="ctr">
              <a:defRPr/>
            </a:pPr>
            <a:r>
              <a:rPr lang="en-US" sz="3200" dirty="0">
                <a:latin typeface="Chalkboard" charset="0"/>
                <a:ea typeface="ＭＳ Ｐゴシック" charset="0"/>
                <a:cs typeface="ＭＳ Ｐゴシック" charset="0"/>
              </a:rPr>
              <a:t>R</a:t>
            </a:r>
            <a:r>
              <a:rPr lang="en-US" sz="3200" dirty="0" smtClean="0">
                <a:latin typeface="Chalkboard" charset="0"/>
                <a:ea typeface="ＭＳ Ｐゴシック" charset="0"/>
                <a:cs typeface="ＭＳ Ｐゴシック" charset="0"/>
              </a:rPr>
              <a:t>eaching for Mastery:</a:t>
            </a:r>
            <a:br>
              <a:rPr lang="en-US" sz="3200" dirty="0" smtClean="0">
                <a:latin typeface="Chalkboard" charset="0"/>
                <a:ea typeface="ＭＳ Ｐゴシック" charset="0"/>
                <a:cs typeface="ＭＳ Ｐゴシック" charset="0"/>
              </a:rPr>
            </a:br>
            <a:r>
              <a:rPr lang="en-US" sz="3200" dirty="0" smtClean="0">
                <a:latin typeface="Chalkboard" charset="0"/>
                <a:ea typeface="ＭＳ Ｐゴシック" charset="0"/>
                <a:cs typeface="ＭＳ Ｐゴシック" charset="0"/>
              </a:rPr>
              <a:t>Achievement for All</a:t>
            </a:r>
            <a:endParaRPr lang="en-US" sz="3200" dirty="0">
              <a:latin typeface="Chalkboard" charset="0"/>
              <a:ea typeface="ＭＳ Ｐゴシック" charset="0"/>
              <a:cs typeface="ＭＳ Ｐゴシック" charset="0"/>
            </a:endParaRPr>
          </a:p>
        </p:txBody>
      </p:sp>
      <p:sp>
        <p:nvSpPr>
          <p:cNvPr id="18436" name="Rectangle 4"/>
          <p:cNvSpPr>
            <a:spLocks noChangeArrowheads="1"/>
          </p:cNvSpPr>
          <p:nvPr/>
        </p:nvSpPr>
        <p:spPr bwMode="auto">
          <a:xfrm>
            <a:off x="2123728" y="3573016"/>
            <a:ext cx="4852610" cy="3046988"/>
          </a:xfrm>
          <a:prstGeom prst="rect">
            <a:avLst/>
          </a:prstGeom>
          <a:noFill/>
          <a:ln w="9525">
            <a:noFill/>
            <a:miter lim="800000"/>
            <a:headEnd/>
            <a:tailEnd/>
          </a:ln>
          <a:effectLst/>
        </p:spPr>
        <p:txBody>
          <a:bodyPr wrap="none">
            <a:spAutoFit/>
          </a:bodyPr>
          <a:lstStyle/>
          <a:p>
            <a:pPr algn="ctr" eaLnBrk="0" hangingPunct="0">
              <a:spcBef>
                <a:spcPct val="20000"/>
              </a:spcBef>
              <a:buClr>
                <a:schemeClr val="tx2"/>
              </a:buClr>
              <a:buSzPct val="75000"/>
              <a:buFont typeface="Monotype Sorts" charset="0"/>
              <a:buNone/>
              <a:defRPr/>
            </a:pPr>
            <a:r>
              <a:rPr lang="en-US" sz="2400" b="0" dirty="0" smtClean="0">
                <a:solidFill>
                  <a:srgbClr val="00002A"/>
                </a:solidFill>
              </a:rPr>
              <a:t>John Mason</a:t>
            </a:r>
          </a:p>
          <a:p>
            <a:pPr algn="ctr" eaLnBrk="0" hangingPunct="0">
              <a:spcBef>
                <a:spcPct val="20000"/>
              </a:spcBef>
              <a:buClr>
                <a:schemeClr val="tx2"/>
              </a:buClr>
              <a:buSzPct val="75000"/>
              <a:buFont typeface="Monotype Sorts" charset="0"/>
              <a:buNone/>
              <a:defRPr/>
            </a:pPr>
            <a:endParaRPr lang="en-US" sz="2400" b="0" dirty="0" smtClean="0">
              <a:solidFill>
                <a:srgbClr val="00002A"/>
              </a:solidFill>
            </a:endParaRPr>
          </a:p>
          <a:p>
            <a:pPr algn="ctr">
              <a:spcBef>
                <a:spcPct val="20000"/>
              </a:spcBef>
              <a:buClr>
                <a:schemeClr val="tx2"/>
              </a:buClr>
              <a:buSzPct val="75000"/>
              <a:defRPr/>
            </a:pPr>
            <a:r>
              <a:rPr lang="en-US" sz="2400" b="0" dirty="0">
                <a:solidFill>
                  <a:srgbClr val="00002A"/>
                </a:solidFill>
              </a:rPr>
              <a:t>Meeting the Challenge of Change</a:t>
            </a:r>
          </a:p>
          <a:p>
            <a:pPr algn="ctr">
              <a:spcBef>
                <a:spcPct val="20000"/>
              </a:spcBef>
              <a:buClr>
                <a:schemeClr val="tx2"/>
              </a:buClr>
              <a:buSzPct val="75000"/>
              <a:defRPr/>
            </a:pPr>
            <a:r>
              <a:rPr lang="en-US" sz="2400" b="0" dirty="0">
                <a:solidFill>
                  <a:srgbClr val="00002A"/>
                </a:solidFill>
              </a:rPr>
              <a:t>in Mathematics Education</a:t>
            </a:r>
          </a:p>
          <a:p>
            <a:pPr algn="ctr">
              <a:spcBef>
                <a:spcPct val="20000"/>
              </a:spcBef>
              <a:buClr>
                <a:schemeClr val="tx2"/>
              </a:buClr>
              <a:buSzPct val="75000"/>
              <a:defRPr/>
            </a:pPr>
            <a:r>
              <a:rPr lang="en-US" sz="2400" b="0" dirty="0" smtClean="0">
                <a:solidFill>
                  <a:srgbClr val="00002A"/>
                </a:solidFill>
              </a:rPr>
              <a:t>Kent &amp; Medway </a:t>
            </a:r>
            <a:r>
              <a:rPr lang="en-US" sz="2400" b="0" dirty="0" err="1" smtClean="0">
                <a:solidFill>
                  <a:srgbClr val="00002A"/>
                </a:solidFill>
              </a:rPr>
              <a:t>Maths</a:t>
            </a:r>
            <a:r>
              <a:rPr lang="en-US" sz="2400" b="0" dirty="0" smtClean="0">
                <a:solidFill>
                  <a:srgbClr val="00002A"/>
                </a:solidFill>
              </a:rPr>
              <a:t> Hub</a:t>
            </a:r>
          </a:p>
          <a:p>
            <a:pPr algn="ctr">
              <a:spcBef>
                <a:spcPct val="20000"/>
              </a:spcBef>
              <a:buClr>
                <a:schemeClr val="tx2"/>
              </a:buClr>
              <a:buSzPct val="75000"/>
              <a:defRPr/>
            </a:pPr>
            <a:r>
              <a:rPr lang="en-US" sz="2400" b="0" dirty="0" err="1" smtClean="0">
                <a:solidFill>
                  <a:srgbClr val="00002A"/>
                </a:solidFill>
              </a:rPr>
              <a:t>Maidstone</a:t>
            </a:r>
            <a:r>
              <a:rPr lang="en-US" sz="2400" b="0" dirty="0" smtClean="0">
                <a:solidFill>
                  <a:srgbClr val="00002A"/>
                </a:solidFill>
              </a:rPr>
              <a:t>, </a:t>
            </a:r>
            <a:r>
              <a:rPr lang="en-US" sz="2400" b="0" dirty="0" smtClean="0">
                <a:solidFill>
                  <a:srgbClr val="00002A"/>
                </a:solidFill>
              </a:rPr>
              <a:t>Kent</a:t>
            </a:r>
            <a:br>
              <a:rPr lang="en-US" sz="2400" b="0" dirty="0" smtClean="0">
                <a:solidFill>
                  <a:srgbClr val="00002A"/>
                </a:solidFill>
              </a:rPr>
            </a:br>
            <a:r>
              <a:rPr lang="en-US" sz="2400" b="0" dirty="0" smtClean="0">
                <a:solidFill>
                  <a:srgbClr val="00002A"/>
                </a:solidFill>
              </a:rPr>
              <a:t>July 2016</a:t>
            </a:r>
            <a:endParaRPr lang="en-US" sz="2400" b="0" dirty="0">
              <a:solidFill>
                <a:srgbClr val="00002A"/>
              </a:solidFill>
            </a:endParaRPr>
          </a:p>
        </p:txBody>
      </p:sp>
      <p:grpSp>
        <p:nvGrpSpPr>
          <p:cNvPr id="28675" name="Group 13"/>
          <p:cNvGrpSpPr>
            <a:grpSpLocks/>
          </p:cNvGrpSpPr>
          <p:nvPr/>
        </p:nvGrpSpPr>
        <p:grpSpPr bwMode="auto">
          <a:xfrm>
            <a:off x="403225" y="4953000"/>
            <a:ext cx="8740775" cy="1708150"/>
            <a:chOff x="110" y="96"/>
            <a:chExt cx="5506" cy="1076"/>
          </a:xfrm>
        </p:grpSpPr>
        <p:grpSp>
          <p:nvGrpSpPr>
            <p:cNvPr id="28679" name="Group 11"/>
            <p:cNvGrpSpPr>
              <a:grpSpLocks/>
            </p:cNvGrpSpPr>
            <p:nvPr/>
          </p:nvGrpSpPr>
          <p:grpSpPr bwMode="auto">
            <a:xfrm>
              <a:off x="110" y="96"/>
              <a:ext cx="1457" cy="983"/>
              <a:chOff x="38" y="96"/>
              <a:chExt cx="1457" cy="983"/>
            </a:xfrm>
          </p:grpSpPr>
          <p:pic>
            <p:nvPicPr>
              <p:cNvPr id="2" name="Picture 6" descr="OUPowerPoint18mm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 y="96"/>
                <a:ext cx="46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8"/>
              <p:cNvSpPr txBox="1">
                <a:spLocks noChangeArrowheads="1"/>
              </p:cNvSpPr>
              <p:nvPr/>
            </p:nvSpPr>
            <p:spPr bwMode="auto">
              <a:xfrm>
                <a:off x="38" y="672"/>
                <a:ext cx="1457" cy="40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dirty="0">
                    <a:solidFill>
                      <a:schemeClr val="accent3">
                        <a:lumMod val="10000"/>
                      </a:schemeClr>
                    </a:solidFill>
                  </a:rPr>
                  <a:t>The Open University</a:t>
                </a:r>
              </a:p>
              <a:p>
                <a:pPr algn="ctr" eaLnBrk="0" hangingPunct="0">
                  <a:defRPr/>
                </a:pPr>
                <a:r>
                  <a:rPr lang="en-GB" sz="1800" b="0" dirty="0">
                    <a:solidFill>
                      <a:schemeClr val="accent3">
                        <a:lumMod val="10000"/>
                      </a:schemeClr>
                    </a:solidFill>
                  </a:rPr>
                  <a:t>Maths </a:t>
                </a:r>
                <a:r>
                  <a:rPr lang="en-GB" sz="1800" b="0" dirty="0" err="1">
                    <a:solidFill>
                      <a:schemeClr val="accent3">
                        <a:lumMod val="10000"/>
                      </a:schemeClr>
                    </a:solidFill>
                  </a:rPr>
                  <a:t>Dept</a:t>
                </a:r>
                <a:endParaRPr lang="en-GB" sz="1800" b="0" dirty="0">
                  <a:solidFill>
                    <a:schemeClr val="accent3">
                      <a:lumMod val="10000"/>
                    </a:schemeClr>
                  </a:solidFill>
                </a:endParaRPr>
              </a:p>
            </p:txBody>
          </p:sp>
        </p:grpSp>
        <p:grpSp>
          <p:nvGrpSpPr>
            <p:cNvPr id="28680" name="Group 12"/>
            <p:cNvGrpSpPr>
              <a:grpSpLocks/>
            </p:cNvGrpSpPr>
            <p:nvPr/>
          </p:nvGrpSpPr>
          <p:grpSpPr bwMode="auto">
            <a:xfrm>
              <a:off x="4152" y="144"/>
              <a:ext cx="1464" cy="1028"/>
              <a:chOff x="4080" y="144"/>
              <a:chExt cx="1464" cy="1028"/>
            </a:xfrm>
          </p:grpSpPr>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0"/>
              <p:cNvSpPr txBox="1">
                <a:spLocks noChangeArrowheads="1"/>
              </p:cNvSpPr>
              <p:nvPr/>
            </p:nvSpPr>
            <p:spPr bwMode="auto">
              <a:xfrm>
                <a:off x="4080" y="768"/>
                <a:ext cx="1464" cy="404"/>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University of Oxford</a:t>
                </a:r>
              </a:p>
              <a:p>
                <a:pPr algn="ctr" eaLnBrk="0" hangingPunct="0">
                  <a:defRPr/>
                </a:pPr>
                <a:r>
                  <a:rPr lang="en-GB" sz="1800" b="0">
                    <a:solidFill>
                      <a:schemeClr val="accent3">
                        <a:lumMod val="10000"/>
                      </a:schemeClr>
                    </a:solidFill>
                  </a:rPr>
                  <a:t>Dept of Education</a:t>
                </a:r>
              </a:p>
            </p:txBody>
          </p:sp>
        </p:grpSp>
      </p:grpSp>
      <p:pic>
        <p:nvPicPr>
          <p:cNvPr id="2867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9"/>
          <p:cNvSpPr txBox="1">
            <a:spLocks noChangeArrowheads="1"/>
          </p:cNvSpPr>
          <p:nvPr/>
        </p:nvSpPr>
        <p:spPr bwMode="auto">
          <a:xfrm>
            <a:off x="0" y="1219200"/>
            <a:ext cx="2865438" cy="307975"/>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a:solidFill>
                  <a:srgbClr val="00002A"/>
                </a:solidFill>
              </a:rPr>
              <a:t>Promoting Mathematical Thinking</a:t>
            </a:r>
          </a:p>
        </p:txBody>
      </p:sp>
      <p:pic>
        <p:nvPicPr>
          <p:cNvPr id="28678" name="Picture 12" descr="NCETM_CPD_Standard_Logo FINAL 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2338" y="0"/>
            <a:ext cx="1871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56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 y="260648"/>
            <a:ext cx="7772400" cy="684312"/>
          </a:xfrm>
        </p:spPr>
        <p:txBody>
          <a:bodyPr/>
          <a:lstStyle/>
          <a:p>
            <a:r>
              <a:rPr lang="en-GB" dirty="0" smtClean="0"/>
              <a:t>Multiplying Fractions:</a:t>
            </a:r>
            <a:r>
              <a:rPr lang="en-GB" dirty="0"/>
              <a:t> </a:t>
            </a:r>
            <a:r>
              <a:rPr lang="en-GB" dirty="0" smtClean="0"/>
              <a:t>Revision</a:t>
            </a:r>
            <a:endParaRPr lang="en-GB" dirty="0"/>
          </a:p>
        </p:txBody>
      </p:sp>
      <p:sp>
        <p:nvSpPr>
          <p:cNvPr id="13" name="Content Placeholder 12"/>
          <p:cNvSpPr>
            <a:spLocks noGrp="1"/>
          </p:cNvSpPr>
          <p:nvPr>
            <p:ph idx="1"/>
          </p:nvPr>
        </p:nvSpPr>
        <p:spPr>
          <a:xfrm>
            <a:off x="179512" y="1150502"/>
            <a:ext cx="8424936" cy="4464496"/>
          </a:xfrm>
        </p:spPr>
        <p:txBody>
          <a:bodyPr/>
          <a:lstStyle/>
          <a:p>
            <a:r>
              <a:rPr lang="en-GB" dirty="0" smtClean="0"/>
              <a:t>Make up an easy fraction multiplication</a:t>
            </a:r>
          </a:p>
          <a:p>
            <a:pPr lvl="1"/>
            <a:r>
              <a:rPr lang="en-GB" dirty="0" smtClean="0"/>
              <a:t>What makes it easy?</a:t>
            </a:r>
          </a:p>
          <a:p>
            <a:r>
              <a:rPr lang="en-GB" dirty="0" smtClean="0"/>
              <a:t>Make up a hard fraction multiplication</a:t>
            </a:r>
          </a:p>
          <a:p>
            <a:pPr lvl="1"/>
            <a:r>
              <a:rPr lang="en-GB" dirty="0" smtClean="0"/>
              <a:t>What makes it hard?</a:t>
            </a:r>
          </a:p>
          <a:p>
            <a:r>
              <a:rPr lang="en-GB" dirty="0" smtClean="0"/>
              <a:t>Make up a difficult fraction multiplication</a:t>
            </a:r>
          </a:p>
          <a:p>
            <a:pPr lvl="1"/>
            <a:r>
              <a:rPr lang="en-GB" dirty="0" smtClean="0"/>
              <a:t>What makes it difficult?</a:t>
            </a:r>
          </a:p>
          <a:p>
            <a:r>
              <a:rPr lang="en-GB" dirty="0" smtClean="0"/>
              <a:t>Make </a:t>
            </a:r>
            <a:r>
              <a:rPr lang="en-GB" dirty="0"/>
              <a:t>up three of your own fraction multiplication tasks in which </a:t>
            </a:r>
            <a:r>
              <a:rPr lang="en-GB" dirty="0" smtClean="0"/>
              <a:t>none of your fractions reduce, </a:t>
            </a:r>
            <a:r>
              <a:rPr lang="en-GB" dirty="0"/>
              <a:t>but the product does reduce, in different </a:t>
            </a:r>
            <a:r>
              <a:rPr lang="en-GB" dirty="0" smtClean="0"/>
              <a:t>ways.</a:t>
            </a:r>
          </a:p>
          <a:p>
            <a:r>
              <a:rPr lang="en-GB" dirty="0" smtClean="0"/>
              <a:t>Make up a fraction multiplication for which the answer is </a:t>
            </a:r>
            <a:endParaRPr lang="en-GB" dirty="0"/>
          </a:p>
        </p:txBody>
      </p:sp>
      <p:graphicFrame>
        <p:nvGraphicFramePr>
          <p:cNvPr id="14" name="Object 13"/>
          <p:cNvGraphicFramePr>
            <a:graphicFrameLocks noChangeAspect="1"/>
          </p:cNvGraphicFramePr>
          <p:nvPr>
            <p:extLst>
              <p:ext uri="{D42A27DB-BD31-4B8C-83A1-F6EECF244321}">
                <p14:modId xmlns:p14="http://schemas.microsoft.com/office/powerpoint/2010/main" val="1031078614"/>
              </p:ext>
            </p:extLst>
          </p:nvPr>
        </p:nvGraphicFramePr>
        <p:xfrm>
          <a:off x="1112143" y="5182950"/>
          <a:ext cx="1731665" cy="910346"/>
        </p:xfrm>
        <a:graphic>
          <a:graphicData uri="http://schemas.openxmlformats.org/presentationml/2006/ole">
            <mc:AlternateContent xmlns:mc="http://schemas.openxmlformats.org/markup-compatibility/2006">
              <mc:Choice xmlns:v="urn:schemas-microsoft-com:vml" Requires="v">
                <p:oleObj spid="_x0000_s7234" name="Equation" r:id="rId3" imgW="749300" imgH="393700" progId="Equation.DSMT4">
                  <p:embed/>
                </p:oleObj>
              </mc:Choice>
              <mc:Fallback>
                <p:oleObj name="Equation" r:id="rId3" imgW="749300" imgH="393700" progId="Equation.DSMT4">
                  <p:embed/>
                  <p:pic>
                    <p:nvPicPr>
                      <p:cNvPr id="0" name=""/>
                      <p:cNvPicPr/>
                      <p:nvPr/>
                    </p:nvPicPr>
                    <p:blipFill>
                      <a:blip r:embed="rId4"/>
                      <a:stretch>
                        <a:fillRect/>
                      </a:stretch>
                    </p:blipFill>
                    <p:spPr>
                      <a:xfrm>
                        <a:off x="1112143" y="5182950"/>
                        <a:ext cx="1731665" cy="910346"/>
                      </a:xfrm>
                      <a:prstGeom prst="rect">
                        <a:avLst/>
                      </a:prstGeom>
                      <a:solidFill>
                        <a:srgbClr val="FFF2C0"/>
                      </a:solidFill>
                    </p:spPr>
                  </p:pic>
                </p:oleObj>
              </mc:Fallback>
            </mc:AlternateContent>
          </a:graphicData>
        </a:graphic>
      </p:graphicFrame>
      <p:sp>
        <p:nvSpPr>
          <p:cNvPr id="15" name="Rectangle 14"/>
          <p:cNvSpPr/>
          <p:nvPr/>
        </p:nvSpPr>
        <p:spPr bwMode="auto">
          <a:xfrm>
            <a:off x="1043608" y="5276927"/>
            <a:ext cx="504056" cy="744361"/>
          </a:xfrm>
          <a:prstGeom prst="rect">
            <a:avLst/>
          </a:prstGeom>
          <a:solidFill>
            <a:srgbClr val="FFF4C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6" name="Rectangle 15"/>
          <p:cNvSpPr/>
          <p:nvPr/>
        </p:nvSpPr>
        <p:spPr bwMode="auto">
          <a:xfrm>
            <a:off x="1619672" y="5276927"/>
            <a:ext cx="597666" cy="744361"/>
          </a:xfrm>
          <a:prstGeom prst="rect">
            <a:avLst/>
          </a:prstGeom>
          <a:solidFill>
            <a:srgbClr val="FFF4C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7" name="Rectangle 16"/>
          <p:cNvSpPr/>
          <p:nvPr/>
        </p:nvSpPr>
        <p:spPr bwMode="auto">
          <a:xfrm>
            <a:off x="2267744" y="5276927"/>
            <a:ext cx="792088" cy="744361"/>
          </a:xfrm>
          <a:prstGeom prst="rect">
            <a:avLst/>
          </a:prstGeom>
          <a:solidFill>
            <a:srgbClr val="FFF4C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Tree>
    <p:extLst>
      <p:ext uri="{BB962C8B-B14F-4D97-AF65-F5344CB8AC3E}">
        <p14:creationId xmlns:p14="http://schemas.microsoft.com/office/powerpoint/2010/main" val="1806176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Queuing</a:t>
            </a:r>
            <a:endParaRPr lang="en-GB"/>
          </a:p>
        </p:txBody>
      </p:sp>
      <p:pic>
        <p:nvPicPr>
          <p:cNvPr id="4" name="Picture 3"/>
          <p:cNvPicPr>
            <a:picLocks noChangeAspect="1"/>
          </p:cNvPicPr>
          <p:nvPr/>
        </p:nvPicPr>
        <p:blipFill>
          <a:blip r:embed="rId2"/>
          <a:stretch>
            <a:fillRect/>
          </a:stretch>
        </p:blipFill>
        <p:spPr>
          <a:xfrm>
            <a:off x="539552" y="1196752"/>
            <a:ext cx="6608734" cy="4248472"/>
          </a:xfrm>
          <a:prstGeom prst="rect">
            <a:avLst/>
          </a:prstGeom>
        </p:spPr>
      </p:pic>
      <p:sp>
        <p:nvSpPr>
          <p:cNvPr id="3" name="Rectangle 2"/>
          <p:cNvSpPr/>
          <p:nvPr/>
        </p:nvSpPr>
        <p:spPr bwMode="auto">
          <a:xfrm>
            <a:off x="467544" y="4653136"/>
            <a:ext cx="6696744" cy="864096"/>
          </a:xfrm>
          <a:prstGeom prst="rect">
            <a:avLst/>
          </a:prstGeom>
          <a:solidFill>
            <a:srgbClr val="FFF2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5" name="Rectangle 4"/>
          <p:cNvSpPr/>
          <p:nvPr/>
        </p:nvSpPr>
        <p:spPr bwMode="auto">
          <a:xfrm>
            <a:off x="467544" y="4005064"/>
            <a:ext cx="6696744" cy="1512168"/>
          </a:xfrm>
          <a:prstGeom prst="rect">
            <a:avLst/>
          </a:prstGeom>
          <a:solidFill>
            <a:srgbClr val="FFF2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6" name="Rectangle 5"/>
          <p:cNvSpPr/>
          <p:nvPr/>
        </p:nvSpPr>
        <p:spPr bwMode="auto">
          <a:xfrm>
            <a:off x="467544" y="3356992"/>
            <a:ext cx="6696744" cy="2160240"/>
          </a:xfrm>
          <a:prstGeom prst="rect">
            <a:avLst/>
          </a:prstGeom>
          <a:solidFill>
            <a:srgbClr val="FFF2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7" name="Rectangle 6"/>
          <p:cNvSpPr/>
          <p:nvPr/>
        </p:nvSpPr>
        <p:spPr bwMode="auto">
          <a:xfrm>
            <a:off x="467544" y="2708920"/>
            <a:ext cx="6696744" cy="2808312"/>
          </a:xfrm>
          <a:prstGeom prst="rect">
            <a:avLst/>
          </a:prstGeom>
          <a:solidFill>
            <a:srgbClr val="FFF2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8" name="Rectangle 7"/>
          <p:cNvSpPr/>
          <p:nvPr/>
        </p:nvSpPr>
        <p:spPr bwMode="auto">
          <a:xfrm>
            <a:off x="467544" y="2060848"/>
            <a:ext cx="6696744" cy="3456384"/>
          </a:xfrm>
          <a:prstGeom prst="rect">
            <a:avLst/>
          </a:prstGeom>
          <a:solidFill>
            <a:srgbClr val="FFF2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9" name="TextBox 8"/>
          <p:cNvSpPr txBox="1"/>
          <p:nvPr/>
        </p:nvSpPr>
        <p:spPr>
          <a:xfrm>
            <a:off x="7956376" y="1988840"/>
            <a:ext cx="389395" cy="523220"/>
          </a:xfrm>
          <a:prstGeom prst="rect">
            <a:avLst/>
          </a:prstGeom>
          <a:noFill/>
        </p:spPr>
        <p:txBody>
          <a:bodyPr wrap="none" rtlCol="0">
            <a:spAutoFit/>
          </a:bodyPr>
          <a:lstStyle/>
          <a:p>
            <a:r>
              <a:rPr lang="en-GB" b="0" dirty="0" smtClean="0">
                <a:solidFill>
                  <a:srgbClr val="000000"/>
                </a:solidFill>
              </a:rPr>
              <a:t>B</a:t>
            </a:r>
            <a:endParaRPr lang="en-GB" b="0" dirty="0">
              <a:solidFill>
                <a:srgbClr val="000000"/>
              </a:solidFill>
            </a:endParaRPr>
          </a:p>
        </p:txBody>
      </p:sp>
      <p:sp>
        <p:nvSpPr>
          <p:cNvPr id="10" name="TextBox 9"/>
          <p:cNvSpPr txBox="1"/>
          <p:nvPr/>
        </p:nvSpPr>
        <p:spPr>
          <a:xfrm>
            <a:off x="7956376" y="2492896"/>
            <a:ext cx="416373" cy="523220"/>
          </a:xfrm>
          <a:prstGeom prst="rect">
            <a:avLst/>
          </a:prstGeom>
          <a:noFill/>
        </p:spPr>
        <p:txBody>
          <a:bodyPr wrap="none" rtlCol="0">
            <a:spAutoFit/>
          </a:bodyPr>
          <a:lstStyle/>
          <a:p>
            <a:r>
              <a:rPr lang="en-GB" b="0" dirty="0">
                <a:solidFill>
                  <a:srgbClr val="000000"/>
                </a:solidFill>
              </a:rPr>
              <a:t>A</a:t>
            </a:r>
          </a:p>
        </p:txBody>
      </p:sp>
      <p:sp>
        <p:nvSpPr>
          <p:cNvPr id="11" name="TextBox 10"/>
          <p:cNvSpPr txBox="1"/>
          <p:nvPr/>
        </p:nvSpPr>
        <p:spPr>
          <a:xfrm>
            <a:off x="7956376" y="2996952"/>
            <a:ext cx="395345" cy="523220"/>
          </a:xfrm>
          <a:prstGeom prst="rect">
            <a:avLst/>
          </a:prstGeom>
          <a:noFill/>
        </p:spPr>
        <p:txBody>
          <a:bodyPr wrap="none" rtlCol="0">
            <a:spAutoFit/>
          </a:bodyPr>
          <a:lstStyle/>
          <a:p>
            <a:r>
              <a:rPr lang="en-GB" b="0" dirty="0" smtClean="0">
                <a:solidFill>
                  <a:srgbClr val="000000"/>
                </a:solidFill>
              </a:rPr>
              <a:t>C</a:t>
            </a:r>
            <a:endParaRPr lang="en-GB" b="0" dirty="0">
              <a:solidFill>
                <a:srgbClr val="000000"/>
              </a:solidFill>
            </a:endParaRPr>
          </a:p>
        </p:txBody>
      </p:sp>
      <p:sp>
        <p:nvSpPr>
          <p:cNvPr id="12" name="TextBox 11"/>
          <p:cNvSpPr txBox="1"/>
          <p:nvPr/>
        </p:nvSpPr>
        <p:spPr>
          <a:xfrm>
            <a:off x="7956376" y="3501008"/>
            <a:ext cx="413201" cy="523220"/>
          </a:xfrm>
          <a:prstGeom prst="rect">
            <a:avLst/>
          </a:prstGeom>
          <a:noFill/>
        </p:spPr>
        <p:txBody>
          <a:bodyPr wrap="none" rtlCol="0">
            <a:spAutoFit/>
          </a:bodyPr>
          <a:lstStyle/>
          <a:p>
            <a:r>
              <a:rPr lang="en-GB" b="0" dirty="0">
                <a:solidFill>
                  <a:srgbClr val="000000"/>
                </a:solidFill>
              </a:rPr>
              <a:t>D</a:t>
            </a:r>
          </a:p>
        </p:txBody>
      </p:sp>
    </p:spTree>
    <p:extLst>
      <p:ext uri="{BB962C8B-B14F-4D97-AF65-F5344CB8AC3E}">
        <p14:creationId xmlns:p14="http://schemas.microsoft.com/office/powerpoint/2010/main" val="3720075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chor="t"/>
          <a:lstStyle/>
          <a:p>
            <a:r>
              <a:rPr lang="en-US">
                <a:latin typeface="Chalkboard" charset="0"/>
                <a:ea typeface="ＭＳ Ｐゴシック" charset="0"/>
                <a:cs typeface="ＭＳ Ｐゴシック" charset="0"/>
              </a:rPr>
              <a:t>Magic Square Reasoning</a:t>
            </a:r>
          </a:p>
        </p:txBody>
      </p:sp>
      <p:grpSp>
        <p:nvGrpSpPr>
          <p:cNvPr id="38915" name="Group 3"/>
          <p:cNvGrpSpPr>
            <a:grpSpLocks/>
          </p:cNvGrpSpPr>
          <p:nvPr/>
        </p:nvGrpSpPr>
        <p:grpSpPr bwMode="auto">
          <a:xfrm>
            <a:off x="2836912" y="2060848"/>
            <a:ext cx="2743200" cy="2743200"/>
            <a:chOff x="336" y="1296"/>
            <a:chExt cx="1728" cy="1728"/>
          </a:xfrm>
        </p:grpSpPr>
        <p:sp>
          <p:nvSpPr>
            <p:cNvPr id="38975" name="Line 4"/>
            <p:cNvSpPr>
              <a:spLocks noChangeShapeType="1"/>
            </p:cNvSpPr>
            <p:nvPr/>
          </p:nvSpPr>
          <p:spPr bwMode="auto">
            <a:xfrm>
              <a:off x="2064"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grpSp>
          <p:nvGrpSpPr>
            <p:cNvPr id="38976" name="Group 5"/>
            <p:cNvGrpSpPr>
              <a:grpSpLocks/>
            </p:cNvGrpSpPr>
            <p:nvPr/>
          </p:nvGrpSpPr>
          <p:grpSpPr bwMode="auto">
            <a:xfrm>
              <a:off x="336" y="1296"/>
              <a:ext cx="1728" cy="1728"/>
              <a:chOff x="336" y="1296"/>
              <a:chExt cx="1728" cy="1728"/>
            </a:xfrm>
          </p:grpSpPr>
          <p:sp>
            <p:nvSpPr>
              <p:cNvPr id="38977" name="Line 6"/>
              <p:cNvSpPr>
                <a:spLocks noChangeShapeType="1"/>
              </p:cNvSpPr>
              <p:nvPr/>
            </p:nvSpPr>
            <p:spPr bwMode="auto">
              <a:xfrm>
                <a:off x="336"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sp>
            <p:nvSpPr>
              <p:cNvPr id="38978" name="Line 7"/>
              <p:cNvSpPr>
                <a:spLocks noChangeShapeType="1"/>
              </p:cNvSpPr>
              <p:nvPr/>
            </p:nvSpPr>
            <p:spPr bwMode="auto">
              <a:xfrm>
                <a:off x="912"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sp>
            <p:nvSpPr>
              <p:cNvPr id="38979" name="Line 8"/>
              <p:cNvSpPr>
                <a:spLocks noChangeShapeType="1"/>
              </p:cNvSpPr>
              <p:nvPr/>
            </p:nvSpPr>
            <p:spPr bwMode="auto">
              <a:xfrm>
                <a:off x="1488"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sp>
            <p:nvSpPr>
              <p:cNvPr id="38980" name="Line 9"/>
              <p:cNvSpPr>
                <a:spLocks noChangeShapeType="1"/>
              </p:cNvSpPr>
              <p:nvPr/>
            </p:nvSpPr>
            <p:spPr bwMode="auto">
              <a:xfrm>
                <a:off x="336" y="1296"/>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sp>
            <p:nvSpPr>
              <p:cNvPr id="38981" name="Line 10"/>
              <p:cNvSpPr>
                <a:spLocks noChangeShapeType="1"/>
              </p:cNvSpPr>
              <p:nvPr/>
            </p:nvSpPr>
            <p:spPr bwMode="auto">
              <a:xfrm>
                <a:off x="336" y="1872"/>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sp>
            <p:nvSpPr>
              <p:cNvPr id="38982" name="Line 11"/>
              <p:cNvSpPr>
                <a:spLocks noChangeShapeType="1"/>
              </p:cNvSpPr>
              <p:nvPr/>
            </p:nvSpPr>
            <p:spPr bwMode="auto">
              <a:xfrm>
                <a:off x="336" y="2448"/>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sp>
            <p:nvSpPr>
              <p:cNvPr id="38983" name="Line 12"/>
              <p:cNvSpPr>
                <a:spLocks noChangeShapeType="1"/>
              </p:cNvSpPr>
              <p:nvPr/>
            </p:nvSpPr>
            <p:spPr bwMode="auto">
              <a:xfrm>
                <a:off x="336" y="3024"/>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grpSp>
      </p:grpSp>
      <p:grpSp>
        <p:nvGrpSpPr>
          <p:cNvPr id="4" name="Group 13"/>
          <p:cNvGrpSpPr>
            <a:grpSpLocks/>
          </p:cNvGrpSpPr>
          <p:nvPr/>
        </p:nvGrpSpPr>
        <p:grpSpPr bwMode="auto">
          <a:xfrm>
            <a:off x="3124200" y="2209800"/>
            <a:ext cx="2438400" cy="2408238"/>
            <a:chOff x="1872" y="1392"/>
            <a:chExt cx="1536" cy="1517"/>
          </a:xfrm>
        </p:grpSpPr>
        <p:sp>
          <p:nvSpPr>
            <p:cNvPr id="38966" name="Text Box 14"/>
            <p:cNvSpPr txBox="1">
              <a:spLocks noChangeArrowheads="1"/>
            </p:cNvSpPr>
            <p:nvPr/>
          </p:nvSpPr>
          <p:spPr bwMode="auto">
            <a:xfrm>
              <a:off x="2448" y="1968"/>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chemeClr val="bg1"/>
                  </a:solidFill>
                  <a:latin typeface="Arial Narrow" charset="0"/>
                </a:rPr>
                <a:t>5</a:t>
              </a:r>
            </a:p>
          </p:txBody>
        </p:sp>
        <p:sp>
          <p:nvSpPr>
            <p:cNvPr id="38967" name="Text Box 15"/>
            <p:cNvSpPr txBox="1">
              <a:spLocks noChangeArrowheads="1"/>
            </p:cNvSpPr>
            <p:nvPr/>
          </p:nvSpPr>
          <p:spPr bwMode="auto">
            <a:xfrm>
              <a:off x="1872" y="1968"/>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chemeClr val="bg1"/>
                  </a:solidFill>
                  <a:latin typeface="Arial Narrow" charset="0"/>
                </a:rPr>
                <a:t>1</a:t>
              </a:r>
            </a:p>
          </p:txBody>
        </p:sp>
        <p:sp>
          <p:nvSpPr>
            <p:cNvPr id="38968" name="Text Box 16"/>
            <p:cNvSpPr txBox="1">
              <a:spLocks noChangeArrowheads="1"/>
            </p:cNvSpPr>
            <p:nvPr/>
          </p:nvSpPr>
          <p:spPr bwMode="auto">
            <a:xfrm>
              <a:off x="2976" y="1968"/>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chemeClr val="bg1"/>
                  </a:solidFill>
                  <a:latin typeface="Arial Narrow" charset="0"/>
                </a:rPr>
                <a:t>9</a:t>
              </a:r>
            </a:p>
          </p:txBody>
        </p:sp>
        <p:sp>
          <p:nvSpPr>
            <p:cNvPr id="38969" name="Text Box 17"/>
            <p:cNvSpPr txBox="1">
              <a:spLocks noChangeArrowheads="1"/>
            </p:cNvSpPr>
            <p:nvPr/>
          </p:nvSpPr>
          <p:spPr bwMode="auto">
            <a:xfrm>
              <a:off x="2976" y="1392"/>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chemeClr val="bg1"/>
                  </a:solidFill>
                  <a:latin typeface="Arial Narrow" charset="0"/>
                </a:rPr>
                <a:t>2</a:t>
              </a:r>
            </a:p>
          </p:txBody>
        </p:sp>
        <p:sp>
          <p:nvSpPr>
            <p:cNvPr id="38970" name="Text Box 18"/>
            <p:cNvSpPr txBox="1">
              <a:spLocks noChangeArrowheads="1"/>
            </p:cNvSpPr>
            <p:nvPr/>
          </p:nvSpPr>
          <p:spPr bwMode="auto">
            <a:xfrm>
              <a:off x="2976" y="2544"/>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chemeClr val="bg1"/>
                  </a:solidFill>
                  <a:latin typeface="Arial Narrow" charset="0"/>
                </a:rPr>
                <a:t>4</a:t>
              </a:r>
            </a:p>
          </p:txBody>
        </p:sp>
        <p:sp>
          <p:nvSpPr>
            <p:cNvPr id="38971" name="Text Box 19"/>
            <p:cNvSpPr txBox="1">
              <a:spLocks noChangeArrowheads="1"/>
            </p:cNvSpPr>
            <p:nvPr/>
          </p:nvSpPr>
          <p:spPr bwMode="auto">
            <a:xfrm>
              <a:off x="1872" y="1392"/>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chemeClr val="bg1"/>
                  </a:solidFill>
                  <a:latin typeface="Arial Narrow" charset="0"/>
                </a:rPr>
                <a:t>6</a:t>
              </a:r>
            </a:p>
          </p:txBody>
        </p:sp>
        <p:sp>
          <p:nvSpPr>
            <p:cNvPr id="38972" name="Text Box 20"/>
            <p:cNvSpPr txBox="1">
              <a:spLocks noChangeArrowheads="1"/>
            </p:cNvSpPr>
            <p:nvPr/>
          </p:nvSpPr>
          <p:spPr bwMode="auto">
            <a:xfrm>
              <a:off x="1872" y="254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chemeClr val="bg1"/>
                  </a:solidFill>
                  <a:latin typeface="Arial Narrow" charset="0"/>
                </a:rPr>
                <a:t>8</a:t>
              </a:r>
            </a:p>
          </p:txBody>
        </p:sp>
        <p:sp>
          <p:nvSpPr>
            <p:cNvPr id="38973" name="Text Box 21"/>
            <p:cNvSpPr txBox="1">
              <a:spLocks noChangeArrowheads="1"/>
            </p:cNvSpPr>
            <p:nvPr/>
          </p:nvSpPr>
          <p:spPr bwMode="auto">
            <a:xfrm>
              <a:off x="2448" y="254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chemeClr val="bg1"/>
                  </a:solidFill>
                  <a:latin typeface="Arial Narrow" charset="0"/>
                </a:rPr>
                <a:t>3</a:t>
              </a:r>
            </a:p>
          </p:txBody>
        </p:sp>
        <p:sp>
          <p:nvSpPr>
            <p:cNvPr id="38974" name="Text Box 22"/>
            <p:cNvSpPr txBox="1">
              <a:spLocks noChangeArrowheads="1"/>
            </p:cNvSpPr>
            <p:nvPr/>
          </p:nvSpPr>
          <p:spPr bwMode="auto">
            <a:xfrm>
              <a:off x="2448" y="1392"/>
              <a:ext cx="4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chemeClr val="bg1"/>
                  </a:solidFill>
                  <a:latin typeface="Arial Narrow" charset="0"/>
                </a:rPr>
                <a:t>7</a:t>
              </a:r>
            </a:p>
          </p:txBody>
        </p:sp>
      </p:grpSp>
      <p:grpSp>
        <p:nvGrpSpPr>
          <p:cNvPr id="5" name="Group 23"/>
          <p:cNvGrpSpPr>
            <a:grpSpLocks/>
          </p:cNvGrpSpPr>
          <p:nvPr/>
        </p:nvGrpSpPr>
        <p:grpSpPr bwMode="auto">
          <a:xfrm>
            <a:off x="2895600" y="2133600"/>
            <a:ext cx="2590800" cy="2590800"/>
            <a:chOff x="2160" y="1344"/>
            <a:chExt cx="1632" cy="1632"/>
          </a:xfrm>
        </p:grpSpPr>
        <p:sp>
          <p:nvSpPr>
            <p:cNvPr id="38962" name="Rectangle 24"/>
            <p:cNvSpPr>
              <a:spLocks noChangeArrowheads="1"/>
            </p:cNvSpPr>
            <p:nvPr/>
          </p:nvSpPr>
          <p:spPr bwMode="auto">
            <a:xfrm>
              <a:off x="2160" y="1920"/>
              <a:ext cx="480" cy="480"/>
            </a:xfrm>
            <a:prstGeom prst="rect">
              <a:avLst/>
            </a:prstGeom>
            <a:solidFill>
              <a:srgbClr val="00FFFF"/>
            </a:solidFill>
            <a:ln w="57150">
              <a:solidFill>
                <a:srgbClr val="00FFFF"/>
              </a:solidFill>
              <a:miter lim="800000"/>
              <a:headEnd/>
              <a:tailEnd/>
            </a:ln>
          </p:spPr>
          <p:txBody>
            <a:bodyPr wrap="none" anchor="ctr"/>
            <a:lstStyle/>
            <a:p>
              <a:endParaRPr lang="en-GB" b="0">
                <a:solidFill>
                  <a:schemeClr val="bg1"/>
                </a:solidFill>
              </a:endParaRPr>
            </a:p>
          </p:txBody>
        </p:sp>
        <p:sp>
          <p:nvSpPr>
            <p:cNvPr id="38963" name="Rectangle 25"/>
            <p:cNvSpPr>
              <a:spLocks noChangeArrowheads="1"/>
            </p:cNvSpPr>
            <p:nvPr/>
          </p:nvSpPr>
          <p:spPr bwMode="auto">
            <a:xfrm>
              <a:off x="2160" y="2496"/>
              <a:ext cx="480" cy="480"/>
            </a:xfrm>
            <a:prstGeom prst="rect">
              <a:avLst/>
            </a:prstGeom>
            <a:solidFill>
              <a:srgbClr val="00FFFF"/>
            </a:solidFill>
            <a:ln w="57150">
              <a:solidFill>
                <a:srgbClr val="00FFFF"/>
              </a:solidFill>
              <a:miter lim="800000"/>
              <a:headEnd/>
              <a:tailEnd/>
            </a:ln>
          </p:spPr>
          <p:txBody>
            <a:bodyPr wrap="none" anchor="ctr"/>
            <a:lstStyle/>
            <a:p>
              <a:endParaRPr lang="en-GB" b="0">
                <a:solidFill>
                  <a:schemeClr val="bg1"/>
                </a:solidFill>
              </a:endParaRPr>
            </a:p>
          </p:txBody>
        </p:sp>
        <p:sp>
          <p:nvSpPr>
            <p:cNvPr id="38964" name="Rectangle 26"/>
            <p:cNvSpPr>
              <a:spLocks noChangeArrowheads="1"/>
            </p:cNvSpPr>
            <p:nvPr/>
          </p:nvSpPr>
          <p:spPr bwMode="auto">
            <a:xfrm>
              <a:off x="2736" y="1344"/>
              <a:ext cx="480" cy="480"/>
            </a:xfrm>
            <a:prstGeom prst="rect">
              <a:avLst/>
            </a:prstGeom>
            <a:solidFill>
              <a:schemeClr val="hlink"/>
            </a:solidFill>
            <a:ln w="57150">
              <a:solidFill>
                <a:schemeClr val="hlink"/>
              </a:solidFill>
              <a:miter lim="800000"/>
              <a:headEnd/>
              <a:tailEnd/>
            </a:ln>
          </p:spPr>
          <p:txBody>
            <a:bodyPr wrap="none" anchor="ctr"/>
            <a:lstStyle/>
            <a:p>
              <a:endParaRPr lang="en-GB" b="0">
                <a:solidFill>
                  <a:schemeClr val="bg1"/>
                </a:solidFill>
              </a:endParaRPr>
            </a:p>
          </p:txBody>
        </p:sp>
        <p:sp>
          <p:nvSpPr>
            <p:cNvPr id="38965" name="Rectangle 27"/>
            <p:cNvSpPr>
              <a:spLocks noChangeArrowheads="1"/>
            </p:cNvSpPr>
            <p:nvPr/>
          </p:nvSpPr>
          <p:spPr bwMode="auto">
            <a:xfrm>
              <a:off x="3312" y="1344"/>
              <a:ext cx="480" cy="480"/>
            </a:xfrm>
            <a:prstGeom prst="rect">
              <a:avLst/>
            </a:prstGeom>
            <a:solidFill>
              <a:schemeClr val="hlink"/>
            </a:solidFill>
            <a:ln w="57150">
              <a:solidFill>
                <a:schemeClr val="hlink"/>
              </a:solidFill>
              <a:miter lim="800000"/>
              <a:headEnd/>
              <a:tailEnd/>
            </a:ln>
          </p:spPr>
          <p:txBody>
            <a:bodyPr wrap="none" anchor="ctr"/>
            <a:lstStyle/>
            <a:p>
              <a:endParaRPr lang="en-GB" b="0">
                <a:solidFill>
                  <a:schemeClr val="bg1"/>
                </a:solidFill>
              </a:endParaRPr>
            </a:p>
          </p:txBody>
        </p:sp>
      </p:grpSp>
      <p:grpSp>
        <p:nvGrpSpPr>
          <p:cNvPr id="6" name="Group 33"/>
          <p:cNvGrpSpPr>
            <a:grpSpLocks/>
          </p:cNvGrpSpPr>
          <p:nvPr/>
        </p:nvGrpSpPr>
        <p:grpSpPr bwMode="auto">
          <a:xfrm>
            <a:off x="2971800" y="2209800"/>
            <a:ext cx="2438400" cy="2362200"/>
            <a:chOff x="1872" y="1392"/>
            <a:chExt cx="1536" cy="1488"/>
          </a:xfrm>
        </p:grpSpPr>
        <p:sp>
          <p:nvSpPr>
            <p:cNvPr id="38960" name="Line 34"/>
            <p:cNvSpPr>
              <a:spLocks noChangeShapeType="1"/>
            </p:cNvSpPr>
            <p:nvPr/>
          </p:nvSpPr>
          <p:spPr bwMode="auto">
            <a:xfrm>
              <a:off x="1872" y="1584"/>
              <a:ext cx="1536"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sp>
          <p:nvSpPr>
            <p:cNvPr id="38961" name="Line 35"/>
            <p:cNvSpPr>
              <a:spLocks noChangeShapeType="1"/>
            </p:cNvSpPr>
            <p:nvPr/>
          </p:nvSpPr>
          <p:spPr bwMode="auto">
            <a:xfrm>
              <a:off x="2064" y="1392"/>
              <a:ext cx="0" cy="1488"/>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b="0">
                <a:solidFill>
                  <a:schemeClr val="bg1"/>
                </a:solidFill>
              </a:endParaRPr>
            </a:p>
          </p:txBody>
        </p:sp>
      </p:grpSp>
      <p:grpSp>
        <p:nvGrpSpPr>
          <p:cNvPr id="7" name="Group 39"/>
          <p:cNvGrpSpPr>
            <a:grpSpLocks/>
          </p:cNvGrpSpPr>
          <p:nvPr/>
        </p:nvGrpSpPr>
        <p:grpSpPr bwMode="auto">
          <a:xfrm>
            <a:off x="2195513" y="5661021"/>
            <a:ext cx="4662488" cy="587374"/>
            <a:chOff x="1383" y="3421"/>
            <a:chExt cx="2937" cy="370"/>
          </a:xfrm>
        </p:grpSpPr>
        <p:sp>
          <p:nvSpPr>
            <p:cNvPr id="110634" name="Rectangle 40"/>
            <p:cNvSpPr>
              <a:spLocks noChangeArrowheads="1"/>
            </p:cNvSpPr>
            <p:nvPr/>
          </p:nvSpPr>
          <p:spPr bwMode="auto">
            <a:xfrm>
              <a:off x="1900" y="3435"/>
              <a:ext cx="356" cy="356"/>
            </a:xfrm>
            <a:prstGeom prst="rect">
              <a:avLst/>
            </a:prstGeom>
            <a:solidFill>
              <a:schemeClr val="hlink"/>
            </a:solidFill>
            <a:ln w="9525">
              <a:noFill/>
              <a:miter lim="800000"/>
              <a:headEnd/>
              <a:tailEnd/>
            </a:ln>
          </p:spPr>
          <p:txBody>
            <a:bodyPr wrap="none" anchor="ctr"/>
            <a:lstStyle/>
            <a:p>
              <a:endParaRPr lang="en-GB" sz="2400"/>
            </a:p>
          </p:txBody>
        </p:sp>
        <p:sp>
          <p:nvSpPr>
            <p:cNvPr id="110635" name="Rectangle 41"/>
            <p:cNvSpPr>
              <a:spLocks noChangeArrowheads="1"/>
            </p:cNvSpPr>
            <p:nvPr/>
          </p:nvSpPr>
          <p:spPr bwMode="auto">
            <a:xfrm>
              <a:off x="3100" y="3435"/>
              <a:ext cx="356" cy="356"/>
            </a:xfrm>
            <a:prstGeom prst="rect">
              <a:avLst/>
            </a:prstGeom>
            <a:solidFill>
              <a:srgbClr val="00FFFF"/>
            </a:solidFill>
            <a:ln w="9525">
              <a:noFill/>
              <a:miter lim="800000"/>
              <a:headEnd/>
              <a:tailEnd/>
            </a:ln>
          </p:spPr>
          <p:txBody>
            <a:bodyPr wrap="none" anchor="ctr"/>
            <a:lstStyle/>
            <a:p>
              <a:endParaRPr lang="en-GB" sz="2400"/>
            </a:p>
          </p:txBody>
        </p:sp>
        <p:sp>
          <p:nvSpPr>
            <p:cNvPr id="110636" name="Text Box 42"/>
            <p:cNvSpPr txBox="1">
              <a:spLocks noChangeArrowheads="1"/>
            </p:cNvSpPr>
            <p:nvPr/>
          </p:nvSpPr>
          <p:spPr bwMode="auto">
            <a:xfrm>
              <a:off x="2324" y="3430"/>
              <a:ext cx="355"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dirty="0">
                  <a:solidFill>
                    <a:srgbClr val="000000"/>
                  </a:solidFill>
                </a:rPr>
                <a:t>–</a:t>
              </a:r>
            </a:p>
          </p:txBody>
        </p:sp>
        <p:sp>
          <p:nvSpPr>
            <p:cNvPr id="110637" name="Text Box 43"/>
            <p:cNvSpPr txBox="1">
              <a:spLocks noChangeArrowheads="1"/>
            </p:cNvSpPr>
            <p:nvPr/>
          </p:nvSpPr>
          <p:spPr bwMode="auto">
            <a:xfrm>
              <a:off x="3680" y="3430"/>
              <a:ext cx="640"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dirty="0">
                  <a:solidFill>
                    <a:srgbClr val="000000"/>
                  </a:solidFill>
                </a:rPr>
                <a:t>= 0</a:t>
              </a:r>
            </a:p>
          </p:txBody>
        </p:sp>
        <p:sp>
          <p:nvSpPr>
            <p:cNvPr id="110638" name="Text Box 44"/>
            <p:cNvSpPr txBox="1">
              <a:spLocks noChangeArrowheads="1"/>
            </p:cNvSpPr>
            <p:nvPr/>
          </p:nvSpPr>
          <p:spPr bwMode="auto">
            <a:xfrm>
              <a:off x="1383" y="3430"/>
              <a:ext cx="864"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dirty="0">
                  <a:solidFill>
                    <a:srgbClr val="000000"/>
                  </a:solidFill>
                </a:rPr>
                <a:t>Sum(</a:t>
              </a:r>
            </a:p>
          </p:txBody>
        </p:sp>
        <p:sp>
          <p:nvSpPr>
            <p:cNvPr id="38958" name="Text Box 45"/>
            <p:cNvSpPr txBox="1">
              <a:spLocks noChangeArrowheads="1"/>
            </p:cNvSpPr>
            <p:nvPr/>
          </p:nvSpPr>
          <p:spPr bwMode="auto">
            <a:xfrm>
              <a:off x="1685" y="3421"/>
              <a:ext cx="7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2400" dirty="0" smtClean="0">
                  <a:solidFill>
                    <a:srgbClr val="000000"/>
                  </a:solidFill>
                </a:rPr>
                <a:t>    </a:t>
              </a:r>
              <a:r>
                <a:rPr lang="en-US" sz="2400" b="0" dirty="0" smtClean="0">
                  <a:solidFill>
                    <a:srgbClr val="000000"/>
                  </a:solidFill>
                </a:rPr>
                <a:t>   ) </a:t>
              </a:r>
              <a:endParaRPr lang="en-US" sz="2400" b="0" dirty="0">
                <a:solidFill>
                  <a:srgbClr val="000000"/>
                </a:solidFill>
              </a:endParaRPr>
            </a:p>
          </p:txBody>
        </p:sp>
        <p:sp>
          <p:nvSpPr>
            <p:cNvPr id="38959" name="Text Box 46"/>
            <p:cNvSpPr txBox="1">
              <a:spLocks noChangeArrowheads="1"/>
            </p:cNvSpPr>
            <p:nvPr/>
          </p:nvSpPr>
          <p:spPr bwMode="auto">
            <a:xfrm>
              <a:off x="2496" y="3430"/>
              <a:ext cx="12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dirty="0" smtClean="0">
                  <a:solidFill>
                    <a:srgbClr val="000000"/>
                  </a:solidFill>
                </a:rPr>
                <a:t>Sum (       </a:t>
              </a:r>
              <a:r>
                <a:rPr lang="en-US" sz="2400" b="0" dirty="0">
                  <a:solidFill>
                    <a:srgbClr val="000000"/>
                  </a:solidFill>
                </a:rPr>
                <a:t>)</a:t>
              </a:r>
            </a:p>
          </p:txBody>
        </p:sp>
      </p:grpSp>
      <p:grpSp>
        <p:nvGrpSpPr>
          <p:cNvPr id="8" name="Group 47"/>
          <p:cNvGrpSpPr>
            <a:grpSpLocks/>
          </p:cNvGrpSpPr>
          <p:nvPr/>
        </p:nvGrpSpPr>
        <p:grpSpPr bwMode="auto">
          <a:xfrm>
            <a:off x="2895600" y="2133600"/>
            <a:ext cx="2590800" cy="2590800"/>
            <a:chOff x="3696" y="1344"/>
            <a:chExt cx="1632" cy="1632"/>
          </a:xfrm>
        </p:grpSpPr>
        <p:sp>
          <p:nvSpPr>
            <p:cNvPr id="38945" name="Rectangle 48"/>
            <p:cNvSpPr>
              <a:spLocks noChangeArrowheads="1"/>
            </p:cNvSpPr>
            <p:nvPr/>
          </p:nvSpPr>
          <p:spPr bwMode="auto">
            <a:xfrm>
              <a:off x="3696" y="1344"/>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chemeClr val="bg1"/>
                </a:solidFill>
              </a:endParaRPr>
            </a:p>
          </p:txBody>
        </p:sp>
        <p:sp>
          <p:nvSpPr>
            <p:cNvPr id="38946" name="Rectangle 49"/>
            <p:cNvSpPr>
              <a:spLocks noChangeArrowheads="1"/>
            </p:cNvSpPr>
            <p:nvPr/>
          </p:nvSpPr>
          <p:spPr bwMode="auto">
            <a:xfrm>
              <a:off x="3696"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chemeClr val="bg1"/>
                </a:solidFill>
              </a:endParaRPr>
            </a:p>
          </p:txBody>
        </p:sp>
        <p:sp>
          <p:nvSpPr>
            <p:cNvPr id="38947" name="Rectangle 50"/>
            <p:cNvSpPr>
              <a:spLocks noChangeArrowheads="1"/>
            </p:cNvSpPr>
            <p:nvPr/>
          </p:nvSpPr>
          <p:spPr bwMode="auto">
            <a:xfrm>
              <a:off x="4848" y="2496"/>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chemeClr val="bg1"/>
                </a:solidFill>
              </a:endParaRPr>
            </a:p>
          </p:txBody>
        </p:sp>
        <p:sp>
          <p:nvSpPr>
            <p:cNvPr id="38948" name="Rectangle 51"/>
            <p:cNvSpPr>
              <a:spLocks noChangeArrowheads="1"/>
            </p:cNvSpPr>
            <p:nvPr/>
          </p:nvSpPr>
          <p:spPr bwMode="auto">
            <a:xfrm>
              <a:off x="4848"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chemeClr val="bg1"/>
                </a:solidFill>
              </a:endParaRPr>
            </a:p>
          </p:txBody>
        </p:sp>
        <p:sp>
          <p:nvSpPr>
            <p:cNvPr id="38949" name="Rectangle 52"/>
            <p:cNvSpPr>
              <a:spLocks noChangeArrowheads="1"/>
            </p:cNvSpPr>
            <p:nvPr/>
          </p:nvSpPr>
          <p:spPr bwMode="auto">
            <a:xfrm>
              <a:off x="4848" y="1344"/>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chemeClr val="bg1"/>
                </a:solidFill>
              </a:endParaRPr>
            </a:p>
          </p:txBody>
        </p:sp>
        <p:sp>
          <p:nvSpPr>
            <p:cNvPr id="38950" name="Rectangle 53"/>
            <p:cNvSpPr>
              <a:spLocks noChangeArrowheads="1"/>
            </p:cNvSpPr>
            <p:nvPr/>
          </p:nvSpPr>
          <p:spPr bwMode="auto">
            <a:xfrm>
              <a:off x="4272" y="1344"/>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chemeClr val="bg1"/>
                </a:solidFill>
              </a:endParaRPr>
            </a:p>
          </p:txBody>
        </p:sp>
        <p:sp>
          <p:nvSpPr>
            <p:cNvPr id="38951" name="Rectangle 54"/>
            <p:cNvSpPr>
              <a:spLocks noChangeArrowheads="1"/>
            </p:cNvSpPr>
            <p:nvPr/>
          </p:nvSpPr>
          <p:spPr bwMode="auto">
            <a:xfrm>
              <a:off x="3696"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chemeClr val="bg1"/>
                </a:solidFill>
              </a:endParaRPr>
            </a:p>
          </p:txBody>
        </p:sp>
        <p:sp>
          <p:nvSpPr>
            <p:cNvPr id="38952" name="Rectangle 55"/>
            <p:cNvSpPr>
              <a:spLocks noChangeArrowheads="1"/>
            </p:cNvSpPr>
            <p:nvPr/>
          </p:nvSpPr>
          <p:spPr bwMode="auto">
            <a:xfrm>
              <a:off x="4272"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chemeClr val="bg1"/>
                </a:solidFill>
              </a:endParaRPr>
            </a:p>
          </p:txBody>
        </p:sp>
      </p:grpSp>
      <p:grpSp>
        <p:nvGrpSpPr>
          <p:cNvPr id="9" name="Group 56"/>
          <p:cNvGrpSpPr>
            <a:grpSpLocks/>
          </p:cNvGrpSpPr>
          <p:nvPr/>
        </p:nvGrpSpPr>
        <p:grpSpPr bwMode="auto">
          <a:xfrm>
            <a:off x="2895600" y="3048000"/>
            <a:ext cx="2590800" cy="1676400"/>
            <a:chOff x="3696" y="1920"/>
            <a:chExt cx="1632" cy="1056"/>
          </a:xfrm>
        </p:grpSpPr>
        <p:sp>
          <p:nvSpPr>
            <p:cNvPr id="38941" name="Rectangle 57"/>
            <p:cNvSpPr>
              <a:spLocks noChangeArrowheads="1"/>
            </p:cNvSpPr>
            <p:nvPr/>
          </p:nvSpPr>
          <p:spPr bwMode="auto">
            <a:xfrm>
              <a:off x="4848" y="2496"/>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chemeClr val="bg1"/>
                </a:solidFill>
              </a:endParaRPr>
            </a:p>
          </p:txBody>
        </p:sp>
        <p:sp>
          <p:nvSpPr>
            <p:cNvPr id="38942" name="Rectangle 58"/>
            <p:cNvSpPr>
              <a:spLocks noChangeArrowheads="1"/>
            </p:cNvSpPr>
            <p:nvPr/>
          </p:nvSpPr>
          <p:spPr bwMode="auto">
            <a:xfrm>
              <a:off x="4848"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chemeClr val="bg1"/>
                </a:solidFill>
              </a:endParaRPr>
            </a:p>
          </p:txBody>
        </p:sp>
        <p:sp>
          <p:nvSpPr>
            <p:cNvPr id="38943" name="Rectangle 59"/>
            <p:cNvSpPr>
              <a:spLocks noChangeArrowheads="1"/>
            </p:cNvSpPr>
            <p:nvPr/>
          </p:nvSpPr>
          <p:spPr bwMode="auto">
            <a:xfrm>
              <a:off x="3696"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chemeClr val="bg1"/>
                </a:solidFill>
              </a:endParaRPr>
            </a:p>
          </p:txBody>
        </p:sp>
        <p:sp>
          <p:nvSpPr>
            <p:cNvPr id="38944" name="Rectangle 60"/>
            <p:cNvSpPr>
              <a:spLocks noChangeArrowheads="1"/>
            </p:cNvSpPr>
            <p:nvPr/>
          </p:nvSpPr>
          <p:spPr bwMode="auto">
            <a:xfrm>
              <a:off x="4272" y="1920"/>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chemeClr val="bg1"/>
                </a:solidFill>
              </a:endParaRPr>
            </a:p>
          </p:txBody>
        </p:sp>
      </p:grpSp>
      <p:sp>
        <p:nvSpPr>
          <p:cNvPr id="12349" name="AutoShape 61"/>
          <p:cNvSpPr>
            <a:spLocks noChangeArrowheads="1"/>
          </p:cNvSpPr>
          <p:nvPr/>
        </p:nvSpPr>
        <p:spPr bwMode="auto">
          <a:xfrm>
            <a:off x="6324600" y="3657600"/>
            <a:ext cx="2536825" cy="914400"/>
          </a:xfrm>
          <a:prstGeom prst="wedgeRoundRectCallout">
            <a:avLst>
              <a:gd name="adj1" fmla="val 3005"/>
              <a:gd name="adj2" fmla="val -151389"/>
              <a:gd name="adj3" fmla="val 16667"/>
            </a:avLst>
          </a:prstGeom>
          <a:solidFill>
            <a:schemeClr val="accent1">
              <a:lumMod val="60000"/>
              <a:lumOff val="40000"/>
            </a:schemeClr>
          </a:solidFill>
          <a:ln w="9525">
            <a:solidFill>
              <a:schemeClr val="tx1"/>
            </a:solidFill>
            <a:miter lim="800000"/>
            <a:headEnd/>
            <a:tailEnd/>
          </a:ln>
        </p:spPr>
        <p:txBody>
          <a:bodyPr wrap="none" anchor="ctr"/>
          <a:lstStyle/>
          <a:p>
            <a:pPr algn="ctr"/>
            <a:r>
              <a:rPr lang="en-US" sz="2000" b="0">
                <a:solidFill>
                  <a:srgbClr val="800000"/>
                </a:solidFill>
              </a:rPr>
              <a:t>Try to describe</a:t>
            </a:r>
            <a:br>
              <a:rPr lang="en-US" sz="2000" b="0">
                <a:solidFill>
                  <a:srgbClr val="800000"/>
                </a:solidFill>
              </a:rPr>
            </a:br>
            <a:r>
              <a:rPr lang="en-US" sz="2000" b="0">
                <a:solidFill>
                  <a:srgbClr val="800000"/>
                </a:solidFill>
              </a:rPr>
              <a:t>them in words</a:t>
            </a:r>
          </a:p>
        </p:txBody>
      </p:sp>
      <p:sp>
        <p:nvSpPr>
          <p:cNvPr id="12350" name="AutoShape 62"/>
          <p:cNvSpPr>
            <a:spLocks noChangeArrowheads="1"/>
          </p:cNvSpPr>
          <p:nvPr/>
        </p:nvSpPr>
        <p:spPr bwMode="auto">
          <a:xfrm>
            <a:off x="6172200" y="1219200"/>
            <a:ext cx="2743200" cy="1752600"/>
          </a:xfrm>
          <a:prstGeom prst="wedgeRoundRectCallout">
            <a:avLst>
              <a:gd name="adj1" fmla="val -73148"/>
              <a:gd name="adj2" fmla="val 71194"/>
              <a:gd name="adj3" fmla="val 16667"/>
            </a:avLst>
          </a:prstGeom>
          <a:solidFill>
            <a:srgbClr val="CCFF66"/>
          </a:solidFill>
          <a:ln w="9525">
            <a:solidFill>
              <a:schemeClr val="tx1"/>
            </a:solidFill>
            <a:miter lim="800000"/>
            <a:headEnd/>
            <a:tailEnd/>
          </a:ln>
        </p:spPr>
        <p:txBody>
          <a:bodyPr wrap="none" anchor="ctr"/>
          <a:lstStyle/>
          <a:p>
            <a:pPr algn="ctr">
              <a:lnSpc>
                <a:spcPct val="80000"/>
              </a:lnSpc>
            </a:pPr>
            <a:r>
              <a:rPr lang="en-US" sz="2000" b="0" dirty="0">
                <a:solidFill>
                  <a:srgbClr val="800000"/>
                </a:solidFill>
              </a:rPr>
              <a:t>What other </a:t>
            </a:r>
            <a:br>
              <a:rPr lang="en-US" sz="2000" b="0" dirty="0">
                <a:solidFill>
                  <a:srgbClr val="800000"/>
                </a:solidFill>
              </a:rPr>
            </a:br>
            <a:r>
              <a:rPr lang="en-US" sz="2000" b="0" dirty="0">
                <a:solidFill>
                  <a:srgbClr val="800000"/>
                </a:solidFill>
              </a:rPr>
              <a:t>configurations</a:t>
            </a:r>
            <a:br>
              <a:rPr lang="en-US" sz="2000" b="0" dirty="0">
                <a:solidFill>
                  <a:srgbClr val="800000"/>
                </a:solidFill>
              </a:rPr>
            </a:br>
            <a:r>
              <a:rPr lang="en-US" sz="2000" b="0" dirty="0">
                <a:solidFill>
                  <a:srgbClr val="800000"/>
                </a:solidFill>
              </a:rPr>
              <a:t>like this</a:t>
            </a:r>
            <a:br>
              <a:rPr lang="en-US" sz="2000" b="0" dirty="0">
                <a:solidFill>
                  <a:srgbClr val="800000"/>
                </a:solidFill>
              </a:rPr>
            </a:br>
            <a:r>
              <a:rPr lang="en-US" sz="2000" b="0" dirty="0">
                <a:solidFill>
                  <a:srgbClr val="800000"/>
                </a:solidFill>
              </a:rPr>
              <a:t>give one sum</a:t>
            </a:r>
            <a:br>
              <a:rPr lang="en-US" sz="2000" b="0" dirty="0">
                <a:solidFill>
                  <a:srgbClr val="800000"/>
                </a:solidFill>
              </a:rPr>
            </a:br>
            <a:r>
              <a:rPr lang="en-US" sz="2000" b="0" dirty="0">
                <a:solidFill>
                  <a:srgbClr val="800000"/>
                </a:solidFill>
              </a:rPr>
              <a:t>equal to another?</a:t>
            </a:r>
          </a:p>
        </p:txBody>
      </p:sp>
      <p:grpSp>
        <p:nvGrpSpPr>
          <p:cNvPr id="10" name="Group 85"/>
          <p:cNvGrpSpPr>
            <a:grpSpLocks/>
          </p:cNvGrpSpPr>
          <p:nvPr/>
        </p:nvGrpSpPr>
        <p:grpSpPr bwMode="auto">
          <a:xfrm>
            <a:off x="990600" y="3657600"/>
            <a:ext cx="319088" cy="1143000"/>
            <a:chOff x="990600" y="3657600"/>
            <a:chExt cx="318755" cy="1143000"/>
          </a:xfrm>
        </p:grpSpPr>
        <p:sp>
          <p:nvSpPr>
            <p:cNvPr id="38938" name="Rectangle 67"/>
            <p:cNvSpPr>
              <a:spLocks noChangeArrowheads="1"/>
            </p:cNvSpPr>
            <p:nvPr/>
          </p:nvSpPr>
          <p:spPr bwMode="auto">
            <a:xfrm>
              <a:off x="1004555" y="4086886"/>
              <a:ext cx="304800" cy="304800"/>
            </a:xfrm>
            <a:prstGeom prst="rect">
              <a:avLst/>
            </a:prstGeom>
            <a:solidFill>
              <a:srgbClr val="00FFFF"/>
            </a:solidFill>
            <a:ln w="9525">
              <a:solidFill>
                <a:srgbClr val="66FFCC"/>
              </a:solidFill>
              <a:miter lim="800000"/>
              <a:headEnd/>
              <a:tailEnd/>
            </a:ln>
          </p:spPr>
          <p:txBody>
            <a:bodyPr wrap="none" anchor="ctr"/>
            <a:lstStyle/>
            <a:p>
              <a:pPr algn="ctr"/>
              <a:endParaRPr lang="en-GB"/>
            </a:p>
          </p:txBody>
        </p:sp>
        <p:sp>
          <p:nvSpPr>
            <p:cNvPr id="38939" name="Rectangle 76"/>
            <p:cNvSpPr>
              <a:spLocks noChangeArrowheads="1"/>
            </p:cNvSpPr>
            <p:nvPr/>
          </p:nvSpPr>
          <p:spPr bwMode="auto">
            <a:xfrm>
              <a:off x="1004555" y="3657600"/>
              <a:ext cx="304800" cy="304800"/>
            </a:xfrm>
            <a:prstGeom prst="rect">
              <a:avLst/>
            </a:prstGeom>
            <a:solidFill>
              <a:srgbClr val="00FFFF"/>
            </a:solidFill>
            <a:ln w="9525">
              <a:solidFill>
                <a:srgbClr val="66FFCC"/>
              </a:solidFill>
              <a:miter lim="800000"/>
              <a:headEnd/>
              <a:tailEnd/>
            </a:ln>
          </p:spPr>
          <p:txBody>
            <a:bodyPr wrap="none" anchor="ctr"/>
            <a:lstStyle/>
            <a:p>
              <a:endParaRPr lang="en-GB"/>
            </a:p>
          </p:txBody>
        </p:sp>
        <p:sp>
          <p:nvSpPr>
            <p:cNvPr id="38940" name="Rectangle 80"/>
            <p:cNvSpPr>
              <a:spLocks noChangeArrowheads="1"/>
            </p:cNvSpPr>
            <p:nvPr/>
          </p:nvSpPr>
          <p:spPr bwMode="auto">
            <a:xfrm>
              <a:off x="990600" y="4495800"/>
              <a:ext cx="304800" cy="304800"/>
            </a:xfrm>
            <a:prstGeom prst="rect">
              <a:avLst/>
            </a:prstGeom>
            <a:solidFill>
              <a:srgbClr val="00FFFF"/>
            </a:solidFill>
            <a:ln w="9525">
              <a:solidFill>
                <a:srgbClr val="66FFCC"/>
              </a:solidFill>
              <a:miter lim="800000"/>
              <a:headEnd/>
              <a:tailEnd/>
            </a:ln>
          </p:spPr>
          <p:txBody>
            <a:bodyPr wrap="none" anchor="ctr"/>
            <a:lstStyle/>
            <a:p>
              <a:pPr algn="ctr"/>
              <a:endParaRPr lang="en-GB"/>
            </a:p>
          </p:txBody>
        </p:sp>
      </p:grpSp>
      <p:grpSp>
        <p:nvGrpSpPr>
          <p:cNvPr id="11" name="Group 82"/>
          <p:cNvGrpSpPr>
            <a:grpSpLocks/>
          </p:cNvGrpSpPr>
          <p:nvPr/>
        </p:nvGrpSpPr>
        <p:grpSpPr bwMode="auto">
          <a:xfrm>
            <a:off x="609600" y="2514600"/>
            <a:ext cx="1066800" cy="304800"/>
            <a:chOff x="685800" y="2514600"/>
            <a:chExt cx="1066800" cy="304800"/>
          </a:xfrm>
        </p:grpSpPr>
        <p:sp>
          <p:nvSpPr>
            <p:cNvPr id="38935" name="Rectangle 64"/>
            <p:cNvSpPr>
              <a:spLocks noChangeArrowheads="1"/>
            </p:cNvSpPr>
            <p:nvPr/>
          </p:nvSpPr>
          <p:spPr bwMode="auto">
            <a:xfrm>
              <a:off x="1447800" y="2514600"/>
              <a:ext cx="304800" cy="304800"/>
            </a:xfrm>
            <a:prstGeom prst="rect">
              <a:avLst/>
            </a:prstGeom>
            <a:solidFill>
              <a:schemeClr val="hlink"/>
            </a:solidFill>
            <a:ln w="9525">
              <a:solidFill>
                <a:schemeClr val="hlink"/>
              </a:solidFill>
              <a:miter lim="800000"/>
              <a:headEnd/>
              <a:tailEnd/>
            </a:ln>
          </p:spPr>
          <p:txBody>
            <a:bodyPr wrap="none" anchor="ctr"/>
            <a:lstStyle/>
            <a:p>
              <a:endParaRPr lang="en-GB"/>
            </a:p>
          </p:txBody>
        </p:sp>
        <p:sp>
          <p:nvSpPr>
            <p:cNvPr id="38936" name="Rectangle 70"/>
            <p:cNvSpPr>
              <a:spLocks noChangeArrowheads="1"/>
            </p:cNvSpPr>
            <p:nvPr/>
          </p:nvSpPr>
          <p:spPr bwMode="auto">
            <a:xfrm>
              <a:off x="685800" y="2514600"/>
              <a:ext cx="304800" cy="304800"/>
            </a:xfrm>
            <a:prstGeom prst="rect">
              <a:avLst/>
            </a:prstGeom>
            <a:solidFill>
              <a:schemeClr val="hlink"/>
            </a:solidFill>
            <a:ln w="9525">
              <a:solidFill>
                <a:schemeClr val="hlink"/>
              </a:solidFill>
              <a:miter lim="800000"/>
              <a:headEnd/>
              <a:tailEnd/>
            </a:ln>
          </p:spPr>
          <p:txBody>
            <a:bodyPr wrap="none" anchor="ctr"/>
            <a:lstStyle/>
            <a:p>
              <a:endParaRPr lang="en-GB"/>
            </a:p>
          </p:txBody>
        </p:sp>
        <p:sp>
          <p:nvSpPr>
            <p:cNvPr id="38937" name="Rectangle 81"/>
            <p:cNvSpPr>
              <a:spLocks noChangeArrowheads="1"/>
            </p:cNvSpPr>
            <p:nvPr/>
          </p:nvSpPr>
          <p:spPr bwMode="auto">
            <a:xfrm>
              <a:off x="1066800" y="2514600"/>
              <a:ext cx="304800" cy="304800"/>
            </a:xfrm>
            <a:prstGeom prst="rect">
              <a:avLst/>
            </a:prstGeom>
            <a:solidFill>
              <a:schemeClr val="hlink"/>
            </a:solidFill>
            <a:ln w="9525">
              <a:solidFill>
                <a:schemeClr val="hlink"/>
              </a:solidFill>
              <a:miter lim="800000"/>
              <a:headEnd/>
              <a:tailEnd/>
            </a:ln>
          </p:spPr>
          <p:txBody>
            <a:bodyPr wrap="none" anchor="ctr"/>
            <a:lstStyle/>
            <a:p>
              <a:endParaRPr lang="en-GB"/>
            </a:p>
          </p:txBody>
        </p:sp>
      </p:grpSp>
      <p:grpSp>
        <p:nvGrpSpPr>
          <p:cNvPr id="12" name="Group 84"/>
          <p:cNvGrpSpPr>
            <a:grpSpLocks/>
          </p:cNvGrpSpPr>
          <p:nvPr/>
        </p:nvGrpSpPr>
        <p:grpSpPr bwMode="auto">
          <a:xfrm>
            <a:off x="609600" y="3654425"/>
            <a:ext cx="1081088" cy="1146175"/>
            <a:chOff x="609600" y="3654095"/>
            <a:chExt cx="1080755" cy="1146505"/>
          </a:xfrm>
        </p:grpSpPr>
        <p:sp>
          <p:nvSpPr>
            <p:cNvPr id="38932" name="Rectangle 77"/>
            <p:cNvSpPr>
              <a:spLocks noChangeArrowheads="1"/>
            </p:cNvSpPr>
            <p:nvPr/>
          </p:nvSpPr>
          <p:spPr bwMode="auto">
            <a:xfrm>
              <a:off x="1385555" y="3654095"/>
              <a:ext cx="304800" cy="304800"/>
            </a:xfrm>
            <a:prstGeom prst="rect">
              <a:avLst/>
            </a:prstGeom>
            <a:solidFill>
              <a:srgbClr val="00FFFF"/>
            </a:solidFill>
            <a:ln w="9525">
              <a:solidFill>
                <a:srgbClr val="66FFCC"/>
              </a:solidFill>
              <a:miter lim="800000"/>
              <a:headEnd/>
              <a:tailEnd/>
            </a:ln>
          </p:spPr>
          <p:txBody>
            <a:bodyPr wrap="none" anchor="ctr"/>
            <a:lstStyle/>
            <a:p>
              <a:endParaRPr lang="en-GB" b="0">
                <a:solidFill>
                  <a:srgbClr val="000000"/>
                </a:solidFill>
              </a:endParaRPr>
            </a:p>
          </p:txBody>
        </p:sp>
        <p:sp>
          <p:nvSpPr>
            <p:cNvPr id="38933" name="Rectangle 79"/>
            <p:cNvSpPr>
              <a:spLocks noChangeArrowheads="1"/>
            </p:cNvSpPr>
            <p:nvPr/>
          </p:nvSpPr>
          <p:spPr bwMode="auto">
            <a:xfrm>
              <a:off x="609600" y="4495800"/>
              <a:ext cx="304800" cy="304800"/>
            </a:xfrm>
            <a:prstGeom prst="rect">
              <a:avLst/>
            </a:prstGeom>
            <a:solidFill>
              <a:srgbClr val="00FFFF"/>
            </a:solidFill>
            <a:ln w="9525">
              <a:solidFill>
                <a:srgbClr val="66FFCC"/>
              </a:solidFill>
              <a:miter lim="800000"/>
              <a:headEnd/>
              <a:tailEnd/>
            </a:ln>
          </p:spPr>
          <p:txBody>
            <a:bodyPr wrap="none" anchor="ctr"/>
            <a:lstStyle/>
            <a:p>
              <a:endParaRPr lang="en-GB" b="0">
                <a:solidFill>
                  <a:srgbClr val="000000"/>
                </a:solidFill>
              </a:endParaRPr>
            </a:p>
          </p:txBody>
        </p:sp>
      </p:grpSp>
      <p:grpSp>
        <p:nvGrpSpPr>
          <p:cNvPr id="13" name="Group 83"/>
          <p:cNvGrpSpPr>
            <a:grpSpLocks/>
          </p:cNvGrpSpPr>
          <p:nvPr/>
        </p:nvGrpSpPr>
        <p:grpSpPr bwMode="auto">
          <a:xfrm>
            <a:off x="609600" y="2133600"/>
            <a:ext cx="1066800" cy="1066800"/>
            <a:chOff x="685800" y="2133600"/>
            <a:chExt cx="1066800" cy="1066800"/>
          </a:xfrm>
        </p:grpSpPr>
        <p:sp>
          <p:nvSpPr>
            <p:cNvPr id="38929" name="Rectangle 65"/>
            <p:cNvSpPr>
              <a:spLocks noChangeArrowheads="1"/>
            </p:cNvSpPr>
            <p:nvPr/>
          </p:nvSpPr>
          <p:spPr bwMode="auto">
            <a:xfrm>
              <a:off x="1447800" y="2895600"/>
              <a:ext cx="304800" cy="304800"/>
            </a:xfrm>
            <a:prstGeom prst="rect">
              <a:avLst/>
            </a:prstGeom>
            <a:solidFill>
              <a:schemeClr val="hlink"/>
            </a:solidFill>
            <a:ln w="9525">
              <a:solidFill>
                <a:schemeClr val="hlink"/>
              </a:solidFill>
              <a:miter lim="800000"/>
              <a:headEnd/>
              <a:tailEnd/>
            </a:ln>
          </p:spPr>
          <p:txBody>
            <a:bodyPr wrap="none" anchor="ctr"/>
            <a:lstStyle/>
            <a:p>
              <a:endParaRPr lang="en-GB"/>
            </a:p>
          </p:txBody>
        </p:sp>
        <p:sp>
          <p:nvSpPr>
            <p:cNvPr id="38930" name="Rectangle 69"/>
            <p:cNvSpPr>
              <a:spLocks noChangeArrowheads="1"/>
            </p:cNvSpPr>
            <p:nvPr/>
          </p:nvSpPr>
          <p:spPr bwMode="auto">
            <a:xfrm>
              <a:off x="685800" y="2133600"/>
              <a:ext cx="304800" cy="304800"/>
            </a:xfrm>
            <a:prstGeom prst="rect">
              <a:avLst/>
            </a:prstGeom>
            <a:solidFill>
              <a:schemeClr val="hlink"/>
            </a:solidFill>
            <a:ln w="9525">
              <a:solidFill>
                <a:schemeClr val="hlink"/>
              </a:solidFill>
              <a:miter lim="800000"/>
              <a:headEnd/>
              <a:tailEnd/>
            </a:ln>
          </p:spPr>
          <p:txBody>
            <a:bodyPr wrap="none" anchor="ctr"/>
            <a:lstStyle/>
            <a:p>
              <a:endParaRPr lang="en-GB"/>
            </a:p>
          </p:txBody>
        </p:sp>
        <p:sp>
          <p:nvSpPr>
            <p:cNvPr id="38931" name="Text Box 72"/>
            <p:cNvSpPr txBox="1">
              <a:spLocks noChangeArrowheads="1"/>
            </p:cNvSpPr>
            <p:nvPr/>
          </p:nvSpPr>
          <p:spPr bwMode="auto">
            <a:xfrm>
              <a:off x="1066800" y="2438400"/>
              <a:ext cx="38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dirty="0">
                  <a:solidFill>
                    <a:srgbClr val="000000"/>
                  </a:solidFill>
                  <a:latin typeface="Arial Narrow" charset="0"/>
                </a:rPr>
                <a:t>2</a:t>
              </a:r>
              <a:endParaRPr lang="en-US" b="0" dirty="0">
                <a:solidFill>
                  <a:srgbClr val="000000"/>
                </a:solidFill>
              </a:endParaRPr>
            </a:p>
          </p:txBody>
        </p:sp>
      </p:grpSp>
      <p:sp>
        <p:nvSpPr>
          <p:cNvPr id="79" name="Rounded Rectangular Callout 78"/>
          <p:cNvSpPr/>
          <p:nvPr/>
        </p:nvSpPr>
        <p:spPr bwMode="auto">
          <a:xfrm>
            <a:off x="6019800" y="4648200"/>
            <a:ext cx="2895600" cy="838200"/>
          </a:xfrm>
          <a:prstGeom prst="wedgeRoundRectCallout">
            <a:avLst>
              <a:gd name="adj1" fmla="val -36258"/>
              <a:gd name="adj2" fmla="val 87723"/>
              <a:gd name="adj3" fmla="val 16667"/>
            </a:avLst>
          </a:prstGeom>
          <a:solidFill>
            <a:srgbClr val="B9CAFF"/>
          </a:solidFill>
          <a:ln w="9525" cap="flat" cmpd="sng" algn="ctr">
            <a:solidFill>
              <a:schemeClr val="tx1"/>
            </a:solidFill>
            <a:prstDash val="solid"/>
            <a:round/>
            <a:headEnd type="none" w="med" len="med"/>
            <a:tailEnd type="none" w="med" len="med"/>
          </a:ln>
          <a:effectLst/>
        </p:spPr>
        <p:txBody>
          <a:bodyPr/>
          <a:lstStyle/>
          <a:p>
            <a:pPr algn="ctr"/>
            <a:r>
              <a:rPr lang="en-GB" sz="2000" b="0">
                <a:solidFill>
                  <a:srgbClr val="0000BF"/>
                </a:solidFill>
              </a:rPr>
              <a:t>Any colour-symmetric </a:t>
            </a:r>
            <a:br>
              <a:rPr lang="en-GB" sz="2000" b="0">
                <a:solidFill>
                  <a:srgbClr val="0000BF"/>
                </a:solidFill>
              </a:rPr>
            </a:br>
            <a:r>
              <a:rPr lang="en-GB" sz="2000" b="0">
                <a:solidFill>
                  <a:srgbClr val="0000BF"/>
                </a:solidFill>
              </a:rPr>
              <a:t>arrangement?</a:t>
            </a:r>
          </a:p>
        </p:txBody>
      </p:sp>
      <p:sp>
        <p:nvSpPr>
          <p:cNvPr id="2" name="TextBox 1"/>
          <p:cNvSpPr txBox="1"/>
          <p:nvPr/>
        </p:nvSpPr>
        <p:spPr>
          <a:xfrm>
            <a:off x="971600" y="4029368"/>
            <a:ext cx="288032" cy="369332"/>
          </a:xfrm>
          <a:prstGeom prst="rect">
            <a:avLst/>
          </a:prstGeom>
          <a:noFill/>
        </p:spPr>
        <p:txBody>
          <a:bodyPr wrap="square" rtlCol="0">
            <a:spAutoFit/>
          </a:bodyPr>
          <a:lstStyle/>
          <a:p>
            <a:pPr algn="ctr"/>
            <a:r>
              <a:rPr lang="en-GB" sz="1800" b="0" dirty="0" smtClean="0">
                <a:solidFill>
                  <a:srgbClr val="000000"/>
                </a:solidFill>
              </a:rPr>
              <a:t>2</a:t>
            </a:r>
            <a:endParaRPr lang="en-GB" sz="1800" b="0" dirty="0">
              <a:solidFill>
                <a:srgbClr val="000000"/>
              </a:solidFill>
            </a:endParaRPr>
          </a:p>
        </p:txBody>
      </p:sp>
    </p:spTree>
    <p:extLst>
      <p:ext uri="{BB962C8B-B14F-4D97-AF65-F5344CB8AC3E}">
        <p14:creationId xmlns:p14="http://schemas.microsoft.com/office/powerpoint/2010/main" val="71869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35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23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34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35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 grpId="0" animBg="1" autoUpdateAnimBg="0"/>
      <p:bldP spid="12349" grpId="1" animBg="1"/>
      <p:bldP spid="12350" grpId="0" animBg="1" autoUpdateAnimBg="0"/>
      <p:bldP spid="12350" grpId="1" animBg="1"/>
      <p:bldP spid="79"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66700"/>
            <a:ext cx="8305800" cy="1104900"/>
          </a:xfrm>
        </p:spPr>
        <p:txBody>
          <a:bodyPr anchor="t"/>
          <a:lstStyle/>
          <a:p>
            <a:r>
              <a:rPr lang="en-US">
                <a:latin typeface="Chalkboard" charset="0"/>
                <a:ea typeface="ＭＳ Ｐゴシック" charset="0"/>
                <a:cs typeface="ＭＳ Ｐゴシック" charset="0"/>
              </a:rPr>
              <a:t>More Magic Square Reasoning</a:t>
            </a:r>
          </a:p>
        </p:txBody>
      </p:sp>
      <p:grpSp>
        <p:nvGrpSpPr>
          <p:cNvPr id="40963" name="Group 3"/>
          <p:cNvGrpSpPr>
            <a:grpSpLocks/>
          </p:cNvGrpSpPr>
          <p:nvPr/>
        </p:nvGrpSpPr>
        <p:grpSpPr bwMode="auto">
          <a:xfrm>
            <a:off x="2812452" y="1525432"/>
            <a:ext cx="3657600" cy="3657600"/>
            <a:chOff x="2832" y="1104"/>
            <a:chExt cx="2304" cy="2304"/>
          </a:xfrm>
        </p:grpSpPr>
        <p:sp>
          <p:nvSpPr>
            <p:cNvPr id="41005" name="Rectangle 4"/>
            <p:cNvSpPr>
              <a:spLocks noChangeArrowheads="1"/>
            </p:cNvSpPr>
            <p:nvPr/>
          </p:nvSpPr>
          <p:spPr bwMode="auto">
            <a:xfrm>
              <a:off x="2832"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6" name="Rectangle 5"/>
            <p:cNvSpPr>
              <a:spLocks noChangeArrowheads="1"/>
            </p:cNvSpPr>
            <p:nvPr/>
          </p:nvSpPr>
          <p:spPr bwMode="auto">
            <a:xfrm>
              <a:off x="3408"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7" name="Rectangle 6"/>
            <p:cNvSpPr>
              <a:spLocks noChangeArrowheads="1"/>
            </p:cNvSpPr>
            <p:nvPr/>
          </p:nvSpPr>
          <p:spPr bwMode="auto">
            <a:xfrm>
              <a:off x="3984"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8" name="Rectangle 7"/>
            <p:cNvSpPr>
              <a:spLocks noChangeArrowheads="1"/>
            </p:cNvSpPr>
            <p:nvPr/>
          </p:nvSpPr>
          <p:spPr bwMode="auto">
            <a:xfrm>
              <a:off x="4560"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9" name="Rectangle 8"/>
            <p:cNvSpPr>
              <a:spLocks noChangeArrowheads="1"/>
            </p:cNvSpPr>
            <p:nvPr/>
          </p:nvSpPr>
          <p:spPr bwMode="auto">
            <a:xfrm>
              <a:off x="2832"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0" name="Rectangle 9"/>
            <p:cNvSpPr>
              <a:spLocks noChangeArrowheads="1"/>
            </p:cNvSpPr>
            <p:nvPr/>
          </p:nvSpPr>
          <p:spPr bwMode="auto">
            <a:xfrm>
              <a:off x="3408"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1" name="Rectangle 10"/>
            <p:cNvSpPr>
              <a:spLocks noChangeArrowheads="1"/>
            </p:cNvSpPr>
            <p:nvPr/>
          </p:nvSpPr>
          <p:spPr bwMode="auto">
            <a:xfrm>
              <a:off x="3984"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2" name="Rectangle 11"/>
            <p:cNvSpPr>
              <a:spLocks noChangeArrowheads="1"/>
            </p:cNvSpPr>
            <p:nvPr/>
          </p:nvSpPr>
          <p:spPr bwMode="auto">
            <a:xfrm>
              <a:off x="4560"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3" name="Rectangle 12"/>
            <p:cNvSpPr>
              <a:spLocks noChangeArrowheads="1"/>
            </p:cNvSpPr>
            <p:nvPr/>
          </p:nvSpPr>
          <p:spPr bwMode="auto">
            <a:xfrm>
              <a:off x="2832"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4" name="Rectangle 13"/>
            <p:cNvSpPr>
              <a:spLocks noChangeArrowheads="1"/>
            </p:cNvSpPr>
            <p:nvPr/>
          </p:nvSpPr>
          <p:spPr bwMode="auto">
            <a:xfrm>
              <a:off x="3408"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5" name="Rectangle 14"/>
            <p:cNvSpPr>
              <a:spLocks noChangeArrowheads="1"/>
            </p:cNvSpPr>
            <p:nvPr/>
          </p:nvSpPr>
          <p:spPr bwMode="auto">
            <a:xfrm>
              <a:off x="3984"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6" name="Rectangle 15"/>
            <p:cNvSpPr>
              <a:spLocks noChangeArrowheads="1"/>
            </p:cNvSpPr>
            <p:nvPr/>
          </p:nvSpPr>
          <p:spPr bwMode="auto">
            <a:xfrm>
              <a:off x="4560"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7" name="Rectangle 16"/>
            <p:cNvSpPr>
              <a:spLocks noChangeArrowheads="1"/>
            </p:cNvSpPr>
            <p:nvPr/>
          </p:nvSpPr>
          <p:spPr bwMode="auto">
            <a:xfrm>
              <a:off x="2832"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8" name="Rectangle 17"/>
            <p:cNvSpPr>
              <a:spLocks noChangeArrowheads="1"/>
            </p:cNvSpPr>
            <p:nvPr/>
          </p:nvSpPr>
          <p:spPr bwMode="auto">
            <a:xfrm>
              <a:off x="3408"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9" name="Rectangle 18"/>
            <p:cNvSpPr>
              <a:spLocks noChangeArrowheads="1"/>
            </p:cNvSpPr>
            <p:nvPr/>
          </p:nvSpPr>
          <p:spPr bwMode="auto">
            <a:xfrm>
              <a:off x="3984"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20" name="Rectangle 19"/>
            <p:cNvSpPr>
              <a:spLocks noChangeArrowheads="1"/>
            </p:cNvSpPr>
            <p:nvPr/>
          </p:nvSpPr>
          <p:spPr bwMode="auto">
            <a:xfrm>
              <a:off x="4560"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 name="Group 20"/>
          <p:cNvGrpSpPr>
            <a:grpSpLocks/>
          </p:cNvGrpSpPr>
          <p:nvPr/>
        </p:nvGrpSpPr>
        <p:grpSpPr bwMode="auto">
          <a:xfrm>
            <a:off x="2895600" y="1600200"/>
            <a:ext cx="3505200" cy="3505200"/>
            <a:chOff x="2880" y="1152"/>
            <a:chExt cx="2208" cy="2208"/>
          </a:xfrm>
        </p:grpSpPr>
        <p:sp>
          <p:nvSpPr>
            <p:cNvPr id="40999" name="Rectangle 21"/>
            <p:cNvSpPr>
              <a:spLocks noChangeArrowheads="1"/>
            </p:cNvSpPr>
            <p:nvPr/>
          </p:nvSpPr>
          <p:spPr bwMode="auto">
            <a:xfrm>
              <a:off x="3456" y="1152"/>
              <a:ext cx="480"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1000" name="Rectangle 22"/>
            <p:cNvSpPr>
              <a:spLocks noChangeArrowheads="1"/>
            </p:cNvSpPr>
            <p:nvPr/>
          </p:nvSpPr>
          <p:spPr bwMode="auto">
            <a:xfrm>
              <a:off x="4032" y="1152"/>
              <a:ext cx="480"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1001" name="Rectangle 23"/>
            <p:cNvSpPr>
              <a:spLocks noChangeArrowheads="1"/>
            </p:cNvSpPr>
            <p:nvPr/>
          </p:nvSpPr>
          <p:spPr bwMode="auto">
            <a:xfrm>
              <a:off x="4608" y="1152"/>
              <a:ext cx="480"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1002" name="Rectangle 24"/>
            <p:cNvSpPr>
              <a:spLocks noChangeArrowheads="1"/>
            </p:cNvSpPr>
            <p:nvPr/>
          </p:nvSpPr>
          <p:spPr bwMode="auto">
            <a:xfrm>
              <a:off x="2880" y="1728"/>
              <a:ext cx="480" cy="4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1003" name="Rectangle 25"/>
            <p:cNvSpPr>
              <a:spLocks noChangeArrowheads="1"/>
            </p:cNvSpPr>
            <p:nvPr/>
          </p:nvSpPr>
          <p:spPr bwMode="auto">
            <a:xfrm>
              <a:off x="2880" y="2304"/>
              <a:ext cx="480" cy="4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1004" name="Rectangle 26"/>
            <p:cNvSpPr>
              <a:spLocks noChangeArrowheads="1"/>
            </p:cNvSpPr>
            <p:nvPr/>
          </p:nvSpPr>
          <p:spPr bwMode="auto">
            <a:xfrm>
              <a:off x="2880" y="2880"/>
              <a:ext cx="480" cy="4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grpSp>
        <p:nvGrpSpPr>
          <p:cNvPr id="4" name="Group 27"/>
          <p:cNvGrpSpPr>
            <a:grpSpLocks/>
          </p:cNvGrpSpPr>
          <p:nvPr/>
        </p:nvGrpSpPr>
        <p:grpSpPr bwMode="auto">
          <a:xfrm>
            <a:off x="2895600" y="1600200"/>
            <a:ext cx="3505200" cy="3505200"/>
            <a:chOff x="2880" y="1152"/>
            <a:chExt cx="2208" cy="2208"/>
          </a:xfrm>
        </p:grpSpPr>
        <p:sp>
          <p:nvSpPr>
            <p:cNvPr id="40991" name="Rectangle 28"/>
            <p:cNvSpPr>
              <a:spLocks noChangeArrowheads="1"/>
            </p:cNvSpPr>
            <p:nvPr/>
          </p:nvSpPr>
          <p:spPr bwMode="auto">
            <a:xfrm>
              <a:off x="3456" y="1728"/>
              <a:ext cx="480"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92" name="Rectangle 29"/>
            <p:cNvSpPr>
              <a:spLocks noChangeArrowheads="1"/>
            </p:cNvSpPr>
            <p:nvPr/>
          </p:nvSpPr>
          <p:spPr bwMode="auto">
            <a:xfrm>
              <a:off x="4032" y="1728"/>
              <a:ext cx="480"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93" name="Rectangle 30"/>
            <p:cNvSpPr>
              <a:spLocks noChangeArrowheads="1"/>
            </p:cNvSpPr>
            <p:nvPr/>
          </p:nvSpPr>
          <p:spPr bwMode="auto">
            <a:xfrm>
              <a:off x="4032" y="2304"/>
              <a:ext cx="480"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94" name="Rectangle 31"/>
            <p:cNvSpPr>
              <a:spLocks noChangeArrowheads="1"/>
            </p:cNvSpPr>
            <p:nvPr/>
          </p:nvSpPr>
          <p:spPr bwMode="auto">
            <a:xfrm>
              <a:off x="2880" y="1152"/>
              <a:ext cx="480" cy="4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95" name="Rectangle 32"/>
            <p:cNvSpPr>
              <a:spLocks noChangeArrowheads="1"/>
            </p:cNvSpPr>
            <p:nvPr/>
          </p:nvSpPr>
          <p:spPr bwMode="auto">
            <a:xfrm>
              <a:off x="4608" y="2880"/>
              <a:ext cx="480" cy="4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96" name="Rectangle 33"/>
            <p:cNvSpPr>
              <a:spLocks noChangeArrowheads="1"/>
            </p:cNvSpPr>
            <p:nvPr/>
          </p:nvSpPr>
          <p:spPr bwMode="auto">
            <a:xfrm>
              <a:off x="4608" y="1152"/>
              <a:ext cx="480" cy="4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97" name="Rectangle 34"/>
            <p:cNvSpPr>
              <a:spLocks noChangeArrowheads="1"/>
            </p:cNvSpPr>
            <p:nvPr/>
          </p:nvSpPr>
          <p:spPr bwMode="auto">
            <a:xfrm>
              <a:off x="3456" y="2304"/>
              <a:ext cx="480"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98" name="Rectangle 35"/>
            <p:cNvSpPr>
              <a:spLocks noChangeArrowheads="1"/>
            </p:cNvSpPr>
            <p:nvPr/>
          </p:nvSpPr>
          <p:spPr bwMode="auto">
            <a:xfrm>
              <a:off x="2880" y="2880"/>
              <a:ext cx="480" cy="4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grpSp>
        <p:nvGrpSpPr>
          <p:cNvPr id="5" name="Group 36"/>
          <p:cNvGrpSpPr>
            <a:grpSpLocks/>
          </p:cNvGrpSpPr>
          <p:nvPr/>
        </p:nvGrpSpPr>
        <p:grpSpPr bwMode="auto">
          <a:xfrm>
            <a:off x="2895600" y="1600200"/>
            <a:ext cx="3505200" cy="3505200"/>
            <a:chOff x="3888" y="1248"/>
            <a:chExt cx="2208" cy="2208"/>
          </a:xfrm>
        </p:grpSpPr>
        <p:sp>
          <p:nvSpPr>
            <p:cNvPr id="40987" name="Rectangle 37"/>
            <p:cNvSpPr>
              <a:spLocks noChangeArrowheads="1"/>
            </p:cNvSpPr>
            <p:nvPr/>
          </p:nvSpPr>
          <p:spPr bwMode="auto">
            <a:xfrm>
              <a:off x="5616" y="1248"/>
              <a:ext cx="480" cy="4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88" name="Rectangle 38"/>
            <p:cNvSpPr>
              <a:spLocks noChangeArrowheads="1"/>
            </p:cNvSpPr>
            <p:nvPr/>
          </p:nvSpPr>
          <p:spPr bwMode="auto">
            <a:xfrm>
              <a:off x="4464" y="1824"/>
              <a:ext cx="480"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89" name="Rectangle 39"/>
            <p:cNvSpPr>
              <a:spLocks noChangeArrowheads="1"/>
            </p:cNvSpPr>
            <p:nvPr/>
          </p:nvSpPr>
          <p:spPr bwMode="auto">
            <a:xfrm>
              <a:off x="5040" y="2400"/>
              <a:ext cx="480"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990" name="Rectangle 40"/>
            <p:cNvSpPr>
              <a:spLocks noChangeArrowheads="1"/>
            </p:cNvSpPr>
            <p:nvPr/>
          </p:nvSpPr>
          <p:spPr bwMode="auto">
            <a:xfrm>
              <a:off x="3888" y="2976"/>
              <a:ext cx="480" cy="4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grpSp>
        <p:nvGrpSpPr>
          <p:cNvPr id="6" name="Group 41"/>
          <p:cNvGrpSpPr>
            <a:grpSpLocks/>
          </p:cNvGrpSpPr>
          <p:nvPr/>
        </p:nvGrpSpPr>
        <p:grpSpPr bwMode="auto">
          <a:xfrm>
            <a:off x="2971800" y="1752600"/>
            <a:ext cx="3352800" cy="3200400"/>
            <a:chOff x="1872" y="1248"/>
            <a:chExt cx="2112" cy="2016"/>
          </a:xfrm>
        </p:grpSpPr>
        <p:sp>
          <p:nvSpPr>
            <p:cNvPr id="40983" name="Line 42"/>
            <p:cNvSpPr>
              <a:spLocks noChangeShapeType="1"/>
            </p:cNvSpPr>
            <p:nvPr/>
          </p:nvSpPr>
          <p:spPr bwMode="auto">
            <a:xfrm>
              <a:off x="1872" y="1968"/>
              <a:ext cx="2064"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4" name="Line 43"/>
            <p:cNvSpPr>
              <a:spLocks noChangeShapeType="1"/>
            </p:cNvSpPr>
            <p:nvPr/>
          </p:nvSpPr>
          <p:spPr bwMode="auto">
            <a:xfrm>
              <a:off x="1872" y="2544"/>
              <a:ext cx="2112"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5" name="Line 44"/>
            <p:cNvSpPr>
              <a:spLocks noChangeShapeType="1"/>
            </p:cNvSpPr>
            <p:nvPr/>
          </p:nvSpPr>
          <p:spPr bwMode="auto">
            <a:xfrm flipV="1">
              <a:off x="2064" y="1248"/>
              <a:ext cx="0" cy="2016"/>
            </a:xfrm>
            <a:prstGeom prst="line">
              <a:avLst/>
            </a:prstGeom>
            <a:noFill/>
            <a:ln w="127000">
              <a:solidFill>
                <a:srgbClr val="66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6" name="Line 45"/>
            <p:cNvSpPr>
              <a:spLocks noChangeShapeType="1"/>
            </p:cNvSpPr>
            <p:nvPr/>
          </p:nvSpPr>
          <p:spPr bwMode="auto">
            <a:xfrm flipV="1">
              <a:off x="3792" y="1248"/>
              <a:ext cx="0" cy="2016"/>
            </a:xfrm>
            <a:prstGeom prst="line">
              <a:avLst/>
            </a:prstGeom>
            <a:noFill/>
            <a:ln w="127000">
              <a:solidFill>
                <a:srgbClr val="66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46"/>
          <p:cNvGrpSpPr>
            <a:grpSpLocks/>
          </p:cNvGrpSpPr>
          <p:nvPr/>
        </p:nvGrpSpPr>
        <p:grpSpPr bwMode="auto">
          <a:xfrm>
            <a:off x="3048000" y="1676400"/>
            <a:ext cx="3352800" cy="3276600"/>
            <a:chOff x="288" y="1104"/>
            <a:chExt cx="2112" cy="2064"/>
          </a:xfrm>
        </p:grpSpPr>
        <p:sp>
          <p:nvSpPr>
            <p:cNvPr id="40977" name="Line 47"/>
            <p:cNvSpPr>
              <a:spLocks noChangeShapeType="1"/>
            </p:cNvSpPr>
            <p:nvPr/>
          </p:nvSpPr>
          <p:spPr bwMode="auto">
            <a:xfrm flipH="1" flipV="1">
              <a:off x="432" y="1152"/>
              <a:ext cx="1776" cy="2016"/>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8" name="Line 48"/>
            <p:cNvSpPr>
              <a:spLocks noChangeShapeType="1"/>
            </p:cNvSpPr>
            <p:nvPr/>
          </p:nvSpPr>
          <p:spPr bwMode="auto">
            <a:xfrm>
              <a:off x="288" y="1872"/>
              <a:ext cx="2064"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9" name="Line 49"/>
            <p:cNvSpPr>
              <a:spLocks noChangeShapeType="1"/>
            </p:cNvSpPr>
            <p:nvPr/>
          </p:nvSpPr>
          <p:spPr bwMode="auto">
            <a:xfrm>
              <a:off x="288" y="2448"/>
              <a:ext cx="2112"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50"/>
            <p:cNvSpPr>
              <a:spLocks noChangeShapeType="1"/>
            </p:cNvSpPr>
            <p:nvPr/>
          </p:nvSpPr>
          <p:spPr bwMode="auto">
            <a:xfrm flipV="1">
              <a:off x="2208" y="1152"/>
              <a:ext cx="0" cy="2016"/>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51"/>
            <p:cNvSpPr>
              <a:spLocks noChangeShapeType="1"/>
            </p:cNvSpPr>
            <p:nvPr/>
          </p:nvSpPr>
          <p:spPr bwMode="auto">
            <a:xfrm flipV="1">
              <a:off x="432" y="1152"/>
              <a:ext cx="1824" cy="1920"/>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2" name="Line 52"/>
            <p:cNvSpPr>
              <a:spLocks noChangeShapeType="1"/>
            </p:cNvSpPr>
            <p:nvPr/>
          </p:nvSpPr>
          <p:spPr bwMode="auto">
            <a:xfrm flipV="1">
              <a:off x="432" y="1104"/>
              <a:ext cx="0" cy="2016"/>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53"/>
          <p:cNvGrpSpPr>
            <a:grpSpLocks/>
          </p:cNvGrpSpPr>
          <p:nvPr/>
        </p:nvGrpSpPr>
        <p:grpSpPr bwMode="auto">
          <a:xfrm>
            <a:off x="2362200" y="5516563"/>
            <a:ext cx="4800600" cy="579437"/>
            <a:chOff x="1296" y="3430"/>
            <a:chExt cx="3024" cy="365"/>
          </a:xfrm>
        </p:grpSpPr>
        <p:sp>
          <p:nvSpPr>
            <p:cNvPr id="40970" name="Rectangle 54"/>
            <p:cNvSpPr>
              <a:spLocks noChangeArrowheads="1"/>
            </p:cNvSpPr>
            <p:nvPr/>
          </p:nvSpPr>
          <p:spPr bwMode="auto">
            <a:xfrm>
              <a:off x="1900" y="3435"/>
              <a:ext cx="356" cy="35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b="0">
                <a:solidFill>
                  <a:srgbClr val="000000"/>
                </a:solidFill>
              </a:endParaRPr>
            </a:p>
          </p:txBody>
        </p:sp>
        <p:sp>
          <p:nvSpPr>
            <p:cNvPr id="40971" name="Rectangle 55"/>
            <p:cNvSpPr>
              <a:spLocks noChangeArrowheads="1"/>
            </p:cNvSpPr>
            <p:nvPr/>
          </p:nvSpPr>
          <p:spPr bwMode="auto">
            <a:xfrm>
              <a:off x="3100" y="3435"/>
              <a:ext cx="356" cy="35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b="0">
                <a:solidFill>
                  <a:srgbClr val="000000"/>
                </a:solidFill>
              </a:endParaRPr>
            </a:p>
          </p:txBody>
        </p:sp>
        <p:sp>
          <p:nvSpPr>
            <p:cNvPr id="40972" name="Text Box 56"/>
            <p:cNvSpPr txBox="1">
              <a:spLocks noChangeArrowheads="1"/>
            </p:cNvSpPr>
            <p:nvPr/>
          </p:nvSpPr>
          <p:spPr bwMode="auto">
            <a:xfrm>
              <a:off x="2324" y="3430"/>
              <a:ext cx="3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a:t>
              </a:r>
            </a:p>
          </p:txBody>
        </p:sp>
        <p:sp>
          <p:nvSpPr>
            <p:cNvPr id="40973" name="Text Box 57"/>
            <p:cNvSpPr txBox="1">
              <a:spLocks noChangeArrowheads="1"/>
            </p:cNvSpPr>
            <p:nvPr/>
          </p:nvSpPr>
          <p:spPr bwMode="auto">
            <a:xfrm>
              <a:off x="3680" y="3430"/>
              <a:ext cx="6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 0</a:t>
              </a:r>
            </a:p>
          </p:txBody>
        </p:sp>
        <p:sp>
          <p:nvSpPr>
            <p:cNvPr id="40974" name="Text Box 58"/>
            <p:cNvSpPr txBox="1">
              <a:spLocks noChangeArrowheads="1"/>
            </p:cNvSpPr>
            <p:nvPr/>
          </p:nvSpPr>
          <p:spPr bwMode="auto">
            <a:xfrm>
              <a:off x="1296" y="3430"/>
              <a:ext cx="86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Sum(</a:t>
              </a:r>
            </a:p>
          </p:txBody>
        </p:sp>
        <p:sp>
          <p:nvSpPr>
            <p:cNvPr id="40975" name="Text Box 59"/>
            <p:cNvSpPr txBox="1">
              <a:spLocks noChangeArrowheads="1"/>
            </p:cNvSpPr>
            <p:nvPr/>
          </p:nvSpPr>
          <p:spPr bwMode="auto">
            <a:xfrm>
              <a:off x="1814" y="3430"/>
              <a:ext cx="59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3200" b="0">
                  <a:solidFill>
                    <a:srgbClr val="000000"/>
                  </a:solidFill>
                  <a:latin typeface="Arial Narrow" charset="0"/>
                </a:rPr>
                <a:t>       )</a:t>
              </a:r>
            </a:p>
          </p:txBody>
        </p:sp>
        <p:sp>
          <p:nvSpPr>
            <p:cNvPr id="40976" name="Text Box 60"/>
            <p:cNvSpPr txBox="1">
              <a:spLocks noChangeArrowheads="1"/>
            </p:cNvSpPr>
            <p:nvPr/>
          </p:nvSpPr>
          <p:spPr bwMode="auto">
            <a:xfrm>
              <a:off x="2496" y="3430"/>
              <a:ext cx="115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Sum(       )</a:t>
              </a:r>
            </a:p>
          </p:txBody>
        </p:sp>
      </p:grpSp>
    </p:spTree>
    <p:extLst>
      <p:ext uri="{BB962C8B-B14F-4D97-AF65-F5344CB8AC3E}">
        <p14:creationId xmlns:p14="http://schemas.microsoft.com/office/powerpoint/2010/main" val="4278904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87680" cy="609600"/>
          </a:xfrm>
        </p:spPr>
        <p:txBody>
          <a:bodyPr/>
          <a:lstStyle/>
          <a:p>
            <a:r>
              <a:rPr lang="en-GB" dirty="0" smtClean="0"/>
              <a:t>Problem Posing: Contexts for 3 – 1 = 2</a:t>
            </a:r>
            <a:endParaRPr lang="en-GB" dirty="0"/>
          </a:p>
        </p:txBody>
      </p:sp>
      <p:sp>
        <p:nvSpPr>
          <p:cNvPr id="3" name="Content Placeholder 2"/>
          <p:cNvSpPr>
            <a:spLocks noGrp="1"/>
          </p:cNvSpPr>
          <p:nvPr>
            <p:ph idx="1"/>
          </p:nvPr>
        </p:nvSpPr>
        <p:spPr>
          <a:xfrm>
            <a:off x="35496" y="908720"/>
            <a:ext cx="8964488" cy="5040560"/>
          </a:xfrm>
        </p:spPr>
        <p:txBody>
          <a:bodyPr/>
          <a:lstStyle/>
          <a:p>
            <a:r>
              <a:rPr lang="en-GB" dirty="0"/>
              <a:t>(1) I was given three apples, and then ate one of them. How many were left?</a:t>
            </a:r>
          </a:p>
          <a:p>
            <a:r>
              <a:rPr lang="en-GB" dirty="0"/>
              <a:t>(2) A barge-pole three metres long stands upright on the bottom of the canal, with one </a:t>
            </a:r>
            <a:r>
              <a:rPr lang="en-GB" dirty="0" smtClean="0"/>
              <a:t>metre protruding </a:t>
            </a:r>
            <a:r>
              <a:rPr lang="en-GB" dirty="0"/>
              <a:t>above the surface. How deep is the water in the canal?</a:t>
            </a:r>
          </a:p>
          <a:p>
            <a:r>
              <a:rPr lang="en-GB" dirty="0"/>
              <a:t>(3) Tanya said: “I have three more brothers than sisters”. How many more boys </a:t>
            </a:r>
            <a:r>
              <a:rPr lang="en-GB" dirty="0"/>
              <a:t>than </a:t>
            </a:r>
            <a:r>
              <a:rPr lang="en-GB" dirty="0" smtClean="0"/>
              <a:t>girls are </a:t>
            </a:r>
            <a:r>
              <a:rPr lang="en-GB" dirty="0"/>
              <a:t>there in Tanya’s </a:t>
            </a:r>
            <a:r>
              <a:rPr lang="en-GB" dirty="0" smtClean="0"/>
              <a:t>family?</a:t>
            </a:r>
            <a:endParaRPr lang="en-GB" dirty="0"/>
          </a:p>
          <a:p>
            <a:r>
              <a:rPr lang="en-GB" dirty="0"/>
              <a:t>(4) How many cuts do you have to make to saw a log into three pieces?</a:t>
            </a:r>
          </a:p>
          <a:p>
            <a:r>
              <a:rPr lang="en-GB" dirty="0"/>
              <a:t>(5) A train was due to arrive one hour ago. We are told that it is three hours late. When can we expect it to arrive</a:t>
            </a:r>
            <a:r>
              <a:rPr lang="en-GB" dirty="0" smtClean="0"/>
              <a:t>?</a:t>
            </a:r>
          </a:p>
          <a:p>
            <a:r>
              <a:rPr lang="en-GB" dirty="0"/>
              <a:t>(6) A brick and a spade weigh the same as three bricks. What is the weight of the spade</a:t>
            </a:r>
            <a:r>
              <a:rPr lang="en-GB" dirty="0" smtClean="0"/>
              <a:t>?</a:t>
            </a:r>
            <a:endParaRPr lang="en-GB" dirty="0"/>
          </a:p>
        </p:txBody>
      </p:sp>
    </p:spTree>
    <p:extLst>
      <p:ext uri="{BB962C8B-B14F-4D97-AF65-F5344CB8AC3E}">
        <p14:creationId xmlns:p14="http://schemas.microsoft.com/office/powerpoint/2010/main" val="15014310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Problem Posing:</a:t>
            </a:r>
            <a:endParaRPr lang="en-GB" dirty="0"/>
          </a:p>
        </p:txBody>
      </p:sp>
      <p:sp>
        <p:nvSpPr>
          <p:cNvPr id="3" name="Content Placeholder 2"/>
          <p:cNvSpPr>
            <a:spLocks noGrp="1"/>
          </p:cNvSpPr>
          <p:nvPr>
            <p:ph idx="1"/>
          </p:nvPr>
        </p:nvSpPr>
        <p:spPr/>
        <p:txBody>
          <a:bodyPr/>
          <a:lstStyle/>
          <a:p>
            <a:r>
              <a:rPr lang="is-IS" dirty="0" smtClean="0"/>
              <a:t>…</a:t>
            </a:r>
            <a:endParaRPr lang="en-GB" dirty="0" smtClean="0"/>
          </a:p>
          <a:p>
            <a:r>
              <a:rPr lang="en-GB" dirty="0" smtClean="0"/>
              <a:t>(</a:t>
            </a:r>
            <a:r>
              <a:rPr lang="en-GB" dirty="0"/>
              <a:t>20) It takes 1 minute for a train 1km long to completely pass a telegraph pole by the track side. At the same speed the train passes right through a tunnel in 3 minutes. What is the length of the tunnel?</a:t>
            </a:r>
          </a:p>
          <a:p>
            <a:endParaRPr lang="en-GB" dirty="0"/>
          </a:p>
        </p:txBody>
      </p:sp>
      <p:sp>
        <p:nvSpPr>
          <p:cNvPr id="4" name="TextBox 3"/>
          <p:cNvSpPr txBox="1"/>
          <p:nvPr/>
        </p:nvSpPr>
        <p:spPr>
          <a:xfrm>
            <a:off x="6660232" y="6228600"/>
            <a:ext cx="2520280" cy="584776"/>
          </a:xfrm>
          <a:prstGeom prst="rect">
            <a:avLst/>
          </a:prstGeom>
          <a:noFill/>
        </p:spPr>
        <p:txBody>
          <a:bodyPr wrap="square" rtlCol="0">
            <a:spAutoFit/>
          </a:bodyPr>
          <a:lstStyle/>
          <a:p>
            <a:pPr algn="ctr"/>
            <a:r>
              <a:rPr lang="en-GB" sz="1600" b="0" dirty="0" smtClean="0">
                <a:solidFill>
                  <a:srgbClr val="000000"/>
                </a:solidFill>
              </a:rPr>
              <a:t>From I. Arnold, quoted in </a:t>
            </a:r>
            <a:r>
              <a:rPr lang="en-GB" sz="1600" b="0" dirty="0" err="1" smtClean="0">
                <a:solidFill>
                  <a:srgbClr val="000000"/>
                </a:solidFill>
              </a:rPr>
              <a:t>Borovik</a:t>
            </a:r>
            <a:r>
              <a:rPr lang="en-GB" sz="1600" b="0" dirty="0" smtClean="0">
                <a:solidFill>
                  <a:srgbClr val="000000"/>
                </a:solidFill>
              </a:rPr>
              <a:t> in press</a:t>
            </a:r>
            <a:endParaRPr lang="en-GB" sz="1600" b="0" dirty="0">
              <a:solidFill>
                <a:srgbClr val="000000"/>
              </a:solidFill>
            </a:endParaRPr>
          </a:p>
        </p:txBody>
      </p:sp>
      <p:sp>
        <p:nvSpPr>
          <p:cNvPr id="5" name="Rounded Rectangular Callout 4"/>
          <p:cNvSpPr/>
          <p:nvPr/>
        </p:nvSpPr>
        <p:spPr bwMode="auto">
          <a:xfrm>
            <a:off x="3491880" y="3933056"/>
            <a:ext cx="3312368" cy="864096"/>
          </a:xfrm>
          <a:prstGeom prst="wedgeRoundRectCallout">
            <a:avLst>
              <a:gd name="adj1" fmla="val -71676"/>
              <a:gd name="adj2" fmla="val -124117"/>
              <a:gd name="adj3" fmla="val 16667"/>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8000"/>
                </a:solidFill>
                <a:effectLst/>
                <a:latin typeface="Chalkboard" pitchFamily="-111" charset="0"/>
              </a:rPr>
              <a:t>Opportunity to work on 3 x 2 = 6.</a:t>
            </a:r>
          </a:p>
        </p:txBody>
      </p:sp>
      <p:sp>
        <p:nvSpPr>
          <p:cNvPr id="6" name="Rounded Rectangular Callout 5"/>
          <p:cNvSpPr/>
          <p:nvPr/>
        </p:nvSpPr>
        <p:spPr bwMode="auto">
          <a:xfrm>
            <a:off x="3779912" y="5229200"/>
            <a:ext cx="3312368" cy="1008112"/>
          </a:xfrm>
          <a:prstGeom prst="wedgeRoundRectCallout">
            <a:avLst>
              <a:gd name="adj1" fmla="val -48011"/>
              <a:gd name="adj2" fmla="val -107786"/>
              <a:gd name="adj3" fmla="val 16667"/>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2"/>
                </a:solidFill>
                <a:effectLst/>
                <a:latin typeface="Chalkboard" pitchFamily="-111" charset="0"/>
              </a:rPr>
              <a:t>Opportunity to work on other numbers.</a:t>
            </a:r>
          </a:p>
        </p:txBody>
      </p:sp>
    </p:spTree>
    <p:extLst>
      <p:ext uri="{BB962C8B-B14F-4D97-AF65-F5344CB8AC3E}">
        <p14:creationId xmlns:p14="http://schemas.microsoft.com/office/powerpoint/2010/main" val="41880055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Marbles 1</a:t>
            </a:r>
          </a:p>
        </p:txBody>
      </p:sp>
      <p:sp>
        <p:nvSpPr>
          <p:cNvPr id="3" name="Content Placeholder 2"/>
          <p:cNvSpPr>
            <a:spLocks noGrp="1"/>
          </p:cNvSpPr>
          <p:nvPr>
            <p:ph idx="1"/>
          </p:nvPr>
        </p:nvSpPr>
        <p:spPr>
          <a:xfrm>
            <a:off x="323528" y="1052736"/>
            <a:ext cx="8424936" cy="2232248"/>
          </a:xfrm>
        </p:spPr>
        <p:txBody>
          <a:bodyPr/>
          <a:lstStyle/>
          <a:p>
            <a:r>
              <a:rPr lang="en-US" dirty="0">
                <a:latin typeface="Chalkboard" charset="0"/>
                <a:ea typeface="ＭＳ Ｐゴシック" charset="0"/>
                <a:cs typeface="ＭＳ Ｐゴシック" charset="0"/>
              </a:rPr>
              <a:t>If </a:t>
            </a:r>
            <a:r>
              <a:rPr lang="en-US" dirty="0" smtClean="0">
                <a:latin typeface="Chalkboard" charset="0"/>
                <a:ea typeface="ＭＳ Ｐゴシック" charset="0"/>
                <a:cs typeface="ＭＳ Ｐゴシック" charset="0"/>
              </a:rPr>
              <a:t>Alison gives </a:t>
            </a:r>
            <a:r>
              <a:rPr lang="en-US" dirty="0">
                <a:latin typeface="Chalkboard" charset="0"/>
                <a:ea typeface="ＭＳ Ｐゴシック" charset="0"/>
                <a:cs typeface="ＭＳ Ｐゴシック" charset="0"/>
              </a:rPr>
              <a:t>one of her marbles to John, they will have the same number of marbles.</a:t>
            </a:r>
          </a:p>
          <a:p>
            <a:pPr lvl="1"/>
            <a:r>
              <a:rPr lang="en-US" dirty="0">
                <a:latin typeface="Chalkboard" charset="0"/>
                <a:ea typeface="ＭＳ Ｐゴシック" charset="0"/>
              </a:rPr>
              <a:t>What can you say about the </a:t>
            </a:r>
            <a:r>
              <a:rPr lang="en-US" dirty="0" smtClean="0">
                <a:latin typeface="Chalkboard" charset="0"/>
                <a:ea typeface="ＭＳ Ｐゴシック" charset="0"/>
              </a:rPr>
              <a:t>relation between the number </a:t>
            </a:r>
            <a:r>
              <a:rPr lang="en-US" dirty="0">
                <a:latin typeface="Chalkboard" charset="0"/>
                <a:ea typeface="ＭＳ Ｐゴシック" charset="0"/>
              </a:rPr>
              <a:t>of marbles they </a:t>
            </a:r>
            <a:r>
              <a:rPr lang="en-US" dirty="0" smtClean="0">
                <a:latin typeface="Chalkboard" charset="0"/>
                <a:ea typeface="ＭＳ Ｐゴシック" charset="0"/>
              </a:rPr>
              <a:t>each started </a:t>
            </a:r>
            <a:r>
              <a:rPr lang="en-US" dirty="0">
                <a:latin typeface="Chalkboard" charset="0"/>
                <a:ea typeface="ＭＳ Ｐゴシック" charset="0"/>
              </a:rPr>
              <a:t>with</a:t>
            </a:r>
            <a:r>
              <a:rPr lang="en-US" dirty="0" smtClean="0">
                <a:latin typeface="Chalkboard" charset="0"/>
                <a:ea typeface="ＭＳ Ｐゴシック" charset="0"/>
              </a:rPr>
              <a:t>?</a:t>
            </a:r>
          </a:p>
          <a:p>
            <a:pPr lvl="1"/>
            <a:r>
              <a:rPr lang="en-US" dirty="0" err="1" smtClean="0">
                <a:solidFill>
                  <a:srgbClr val="000000"/>
                </a:solidFill>
                <a:latin typeface="Chalkboard" charset="0"/>
                <a:ea typeface="ＭＳ Ｐゴシック" charset="0"/>
              </a:rPr>
              <a:t>Generalise</a:t>
            </a:r>
            <a:r>
              <a:rPr lang="en-US" dirty="0" smtClean="0">
                <a:latin typeface="Chalkboard" charset="0"/>
                <a:ea typeface="ＭＳ Ｐゴシック" charset="0"/>
              </a:rPr>
              <a:t>!</a:t>
            </a:r>
            <a:endParaRPr lang="en-US" dirty="0">
              <a:latin typeface="Chalkboard" charset="0"/>
              <a:ea typeface="ＭＳ Ｐゴシック" charset="0"/>
            </a:endParaRPr>
          </a:p>
        </p:txBody>
      </p:sp>
      <p:sp>
        <p:nvSpPr>
          <p:cNvPr id="4" name="TextBox 3"/>
          <p:cNvSpPr txBox="1"/>
          <p:nvPr/>
        </p:nvSpPr>
        <p:spPr>
          <a:xfrm>
            <a:off x="395536" y="3140968"/>
            <a:ext cx="3888432" cy="707886"/>
          </a:xfrm>
          <a:prstGeom prst="rect">
            <a:avLst/>
          </a:prstGeom>
          <a:noFill/>
        </p:spPr>
        <p:txBody>
          <a:bodyPr wrap="square" rtlCol="0">
            <a:spAutoFit/>
          </a:bodyPr>
          <a:lstStyle/>
          <a:p>
            <a:r>
              <a:rPr lang="en-GB" sz="2000" b="0" dirty="0" smtClean="0">
                <a:solidFill>
                  <a:schemeClr val="bg1"/>
                </a:solidFill>
              </a:rPr>
              <a:t>Let A be the number of marbles Alison started with</a:t>
            </a:r>
            <a:endParaRPr lang="en-GB" sz="2000" b="0" dirty="0">
              <a:solidFill>
                <a:schemeClr val="bg1"/>
              </a:solidFill>
            </a:endParaRPr>
          </a:p>
        </p:txBody>
      </p:sp>
      <p:sp>
        <p:nvSpPr>
          <p:cNvPr id="5" name="TextBox 4"/>
          <p:cNvSpPr txBox="1"/>
          <p:nvPr/>
        </p:nvSpPr>
        <p:spPr>
          <a:xfrm>
            <a:off x="2411760" y="4777988"/>
            <a:ext cx="2448272" cy="523220"/>
          </a:xfrm>
          <a:prstGeom prst="rect">
            <a:avLst/>
          </a:prstGeom>
          <a:noFill/>
        </p:spPr>
        <p:txBody>
          <a:bodyPr wrap="square" rtlCol="0">
            <a:spAutoFit/>
          </a:bodyPr>
          <a:lstStyle/>
          <a:p>
            <a:r>
              <a:rPr lang="en-GB" b="0" dirty="0" smtClean="0">
                <a:solidFill>
                  <a:srgbClr val="000000"/>
                </a:solidFill>
              </a:rPr>
              <a:t>A = J + 2</a:t>
            </a:r>
            <a:endParaRPr lang="en-GB" b="0" dirty="0">
              <a:solidFill>
                <a:srgbClr val="000000"/>
              </a:solidFill>
            </a:endParaRPr>
          </a:p>
        </p:txBody>
      </p:sp>
      <p:sp>
        <p:nvSpPr>
          <p:cNvPr id="6" name="TextBox 5"/>
          <p:cNvSpPr txBox="1"/>
          <p:nvPr/>
        </p:nvSpPr>
        <p:spPr>
          <a:xfrm>
            <a:off x="1916088" y="4282316"/>
            <a:ext cx="2448272" cy="523220"/>
          </a:xfrm>
          <a:prstGeom prst="rect">
            <a:avLst/>
          </a:prstGeom>
          <a:noFill/>
        </p:spPr>
        <p:txBody>
          <a:bodyPr wrap="square" rtlCol="0">
            <a:spAutoFit/>
          </a:bodyPr>
          <a:lstStyle/>
          <a:p>
            <a:r>
              <a:rPr lang="en-GB" b="0" dirty="0" smtClean="0">
                <a:solidFill>
                  <a:srgbClr val="000000"/>
                </a:solidFill>
              </a:rPr>
              <a:t>A – 1 = J + 1</a:t>
            </a:r>
            <a:endParaRPr lang="en-GB" b="0" dirty="0">
              <a:solidFill>
                <a:srgbClr val="000000"/>
              </a:solidFill>
            </a:endParaRPr>
          </a:p>
        </p:txBody>
      </p:sp>
      <p:sp>
        <p:nvSpPr>
          <p:cNvPr id="7" name="TextBox 6"/>
          <p:cNvSpPr txBox="1"/>
          <p:nvPr/>
        </p:nvSpPr>
        <p:spPr>
          <a:xfrm>
            <a:off x="4427984" y="3140968"/>
            <a:ext cx="3888432" cy="707886"/>
          </a:xfrm>
          <a:prstGeom prst="rect">
            <a:avLst/>
          </a:prstGeom>
          <a:noFill/>
        </p:spPr>
        <p:txBody>
          <a:bodyPr wrap="square" rtlCol="0">
            <a:spAutoFit/>
          </a:bodyPr>
          <a:lstStyle/>
          <a:p>
            <a:r>
              <a:rPr lang="en-GB" sz="2000" b="0" dirty="0" smtClean="0">
                <a:solidFill>
                  <a:schemeClr val="bg1"/>
                </a:solidFill>
              </a:rPr>
              <a:t>Let J be the number of marbles John started with</a:t>
            </a:r>
            <a:endParaRPr lang="en-GB" sz="2000" b="0" dirty="0">
              <a:solidFill>
                <a:schemeClr val="bg1"/>
              </a:solidFill>
            </a:endParaRPr>
          </a:p>
        </p:txBody>
      </p:sp>
    </p:spTree>
    <p:extLst>
      <p:ext uri="{BB962C8B-B14F-4D97-AF65-F5344CB8AC3E}">
        <p14:creationId xmlns:p14="http://schemas.microsoft.com/office/powerpoint/2010/main" val="3980931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charset="0"/>
                <a:ea typeface="ＭＳ Ｐゴシック" charset="0"/>
                <a:cs typeface="ＭＳ Ｐゴシック" charset="0"/>
              </a:rPr>
              <a:t>Marbles 2</a:t>
            </a:r>
          </a:p>
        </p:txBody>
      </p:sp>
      <p:sp>
        <p:nvSpPr>
          <p:cNvPr id="3" name="Content Placeholder 2"/>
          <p:cNvSpPr>
            <a:spLocks noGrp="1"/>
          </p:cNvSpPr>
          <p:nvPr>
            <p:ph idx="1"/>
          </p:nvPr>
        </p:nvSpPr>
        <p:spPr>
          <a:xfrm>
            <a:off x="323528" y="1052736"/>
            <a:ext cx="8424936" cy="2952328"/>
          </a:xfrm>
        </p:spPr>
        <p:txBody>
          <a:bodyPr/>
          <a:lstStyle/>
          <a:p>
            <a:r>
              <a:rPr lang="en-US" dirty="0">
                <a:latin typeface="Chalkboard" charset="0"/>
                <a:ea typeface="ＭＳ Ｐゴシック" charset="0"/>
                <a:cs typeface="ＭＳ Ｐゴシック" charset="0"/>
              </a:rPr>
              <a:t>If </a:t>
            </a:r>
            <a:r>
              <a:rPr lang="en-US" dirty="0" smtClean="0">
                <a:latin typeface="Chalkboard" charset="0"/>
                <a:ea typeface="ＭＳ Ｐゴシック" charset="0"/>
                <a:cs typeface="ＭＳ Ｐゴシック" charset="0"/>
              </a:rPr>
              <a:t>Alison gives </a:t>
            </a:r>
            <a:r>
              <a:rPr lang="en-US" dirty="0">
                <a:latin typeface="Chalkboard" charset="0"/>
                <a:ea typeface="ＭＳ Ｐゴシック" charset="0"/>
                <a:cs typeface="ＭＳ Ｐゴシック" charset="0"/>
              </a:rPr>
              <a:t>one of her marbles to John, they will </a:t>
            </a:r>
            <a:r>
              <a:rPr lang="en-US" dirty="0" smtClean="0">
                <a:latin typeface="Chalkboard" charset="0"/>
                <a:ea typeface="ＭＳ Ｐゴシック" charset="0"/>
                <a:cs typeface="ＭＳ Ｐゴシック" charset="0"/>
              </a:rPr>
              <a:t>both have </a:t>
            </a:r>
            <a:r>
              <a:rPr lang="en-US" dirty="0">
                <a:latin typeface="Chalkboard" charset="0"/>
                <a:ea typeface="ＭＳ Ｐゴシック" charset="0"/>
                <a:cs typeface="ＭＳ Ｐゴシック" charset="0"/>
              </a:rPr>
              <a:t>the same number of marbles;</a:t>
            </a:r>
            <a:br>
              <a:rPr lang="en-US" dirty="0">
                <a:latin typeface="Chalkboard" charset="0"/>
                <a:ea typeface="ＭＳ Ｐゴシック" charset="0"/>
                <a:cs typeface="ＭＳ Ｐゴシック" charset="0"/>
              </a:rPr>
            </a:br>
            <a:r>
              <a:rPr lang="en-US" dirty="0">
                <a:latin typeface="Chalkboard" charset="0"/>
                <a:ea typeface="ＭＳ Ｐゴシック" charset="0"/>
                <a:cs typeface="ＭＳ Ｐゴシック" charset="0"/>
              </a:rPr>
              <a:t>if John now gives two of his marbles to </a:t>
            </a:r>
            <a:r>
              <a:rPr lang="en-US" dirty="0" smtClean="0">
                <a:latin typeface="Chalkboard" charset="0"/>
                <a:ea typeface="ＭＳ Ｐゴシック" charset="0"/>
                <a:cs typeface="ＭＳ Ｐゴシック" charset="0"/>
              </a:rPr>
              <a:t>Quentin, </a:t>
            </a:r>
            <a:r>
              <a:rPr lang="en-US" dirty="0">
                <a:latin typeface="Chalkboard" charset="0"/>
                <a:ea typeface="ＭＳ Ｐゴシック" charset="0"/>
                <a:cs typeface="ＭＳ Ｐゴシック" charset="0"/>
              </a:rPr>
              <a:t>they will have the same </a:t>
            </a:r>
            <a:r>
              <a:rPr lang="en-US" dirty="0" smtClean="0">
                <a:latin typeface="Chalkboard" charset="0"/>
                <a:ea typeface="ＭＳ Ｐゴシック" charset="0"/>
                <a:cs typeface="ＭＳ Ｐゴシック" charset="0"/>
              </a:rPr>
              <a:t>number as each other.</a:t>
            </a:r>
            <a:endParaRPr lang="en-US" dirty="0">
              <a:latin typeface="Chalkboard" charset="0"/>
              <a:ea typeface="ＭＳ Ｐゴシック" charset="0"/>
              <a:cs typeface="ＭＳ Ｐゴシック" charset="0"/>
            </a:endParaRPr>
          </a:p>
          <a:p>
            <a:pPr lvl="1"/>
            <a:r>
              <a:rPr lang="en-US" dirty="0">
                <a:latin typeface="Chalkboard" charset="0"/>
                <a:ea typeface="ＭＳ Ｐゴシック" charset="0"/>
              </a:rPr>
              <a:t>What can you say about the relation between </a:t>
            </a:r>
            <a:r>
              <a:rPr lang="en-GB" dirty="0" smtClean="0">
                <a:latin typeface="Chalkboard" charset="0"/>
                <a:ea typeface="ＭＳ Ｐゴシック" charset="0"/>
              </a:rPr>
              <a:t>Alison’s </a:t>
            </a:r>
            <a:r>
              <a:rPr lang="en-US" dirty="0" smtClean="0">
                <a:latin typeface="Chalkboard" charset="0"/>
                <a:ea typeface="ＭＳ Ｐゴシック" charset="0"/>
              </a:rPr>
              <a:t>and </a:t>
            </a:r>
            <a:r>
              <a:rPr lang="en-GB" dirty="0" smtClean="0">
                <a:latin typeface="Chalkboard" charset="0"/>
                <a:ea typeface="ＭＳ Ｐゴシック" charset="0"/>
              </a:rPr>
              <a:t>Quentin’s </a:t>
            </a:r>
            <a:r>
              <a:rPr lang="en-US" dirty="0" smtClean="0">
                <a:latin typeface="Chalkboard" charset="0"/>
                <a:ea typeface="ＭＳ Ｐゴシック" charset="0"/>
              </a:rPr>
              <a:t>marbles </a:t>
            </a:r>
            <a:r>
              <a:rPr lang="en-US" dirty="0">
                <a:latin typeface="Chalkboard" charset="0"/>
                <a:ea typeface="ＭＳ Ｐゴシック" charset="0"/>
              </a:rPr>
              <a:t>to start </a:t>
            </a:r>
            <a:r>
              <a:rPr lang="en-US" dirty="0" smtClean="0">
                <a:latin typeface="Chalkboard" charset="0"/>
                <a:ea typeface="ＭＳ Ｐゴシック" charset="0"/>
              </a:rPr>
              <a:t>with</a:t>
            </a:r>
            <a:r>
              <a:rPr lang="en-US" dirty="0">
                <a:latin typeface="Chalkboard" charset="0"/>
                <a:ea typeface="ＭＳ Ｐゴシック" charset="0"/>
              </a:rPr>
              <a:t>?</a:t>
            </a:r>
            <a:endParaRPr lang="en-US" dirty="0" smtClean="0">
              <a:latin typeface="Chalkboard" charset="0"/>
              <a:ea typeface="ＭＳ Ｐゴシック" charset="0"/>
            </a:endParaRPr>
          </a:p>
          <a:p>
            <a:pPr lvl="1"/>
            <a:r>
              <a:rPr lang="en-US" dirty="0" smtClean="0">
                <a:latin typeface="Chalkboard" charset="0"/>
                <a:ea typeface="ＭＳ Ｐゴシック" charset="0"/>
              </a:rPr>
              <a:t>At the beginning, how many marbles might Alison have given to Quentin so that they had the same number?</a:t>
            </a:r>
            <a:endParaRPr lang="en-US" dirty="0">
              <a:latin typeface="Chalkboard" charset="0"/>
              <a:ea typeface="ＭＳ Ｐゴシック" charset="0"/>
            </a:endParaRPr>
          </a:p>
          <a:p>
            <a:endParaRPr lang="en-US" dirty="0">
              <a:latin typeface="Chalkboard" charset="0"/>
              <a:ea typeface="ＭＳ Ｐゴシック" charset="0"/>
              <a:cs typeface="ＭＳ Ｐゴシック" charset="0"/>
            </a:endParaRPr>
          </a:p>
        </p:txBody>
      </p:sp>
      <p:sp>
        <p:nvSpPr>
          <p:cNvPr id="4" name="TextBox 3"/>
          <p:cNvSpPr txBox="1"/>
          <p:nvPr/>
        </p:nvSpPr>
        <p:spPr>
          <a:xfrm>
            <a:off x="1547664" y="4581128"/>
            <a:ext cx="2448272"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r>
              <a:rPr lang="en-GB" b="0" dirty="0" smtClean="0">
                <a:solidFill>
                  <a:srgbClr val="000000"/>
                </a:solidFill>
              </a:rPr>
              <a:t>A – 1 = J + 1</a:t>
            </a:r>
            <a:endParaRPr lang="en-GB" b="0" dirty="0">
              <a:solidFill>
                <a:srgbClr val="000000"/>
              </a:solidFill>
            </a:endParaRPr>
          </a:p>
        </p:txBody>
      </p:sp>
      <p:sp>
        <p:nvSpPr>
          <p:cNvPr id="5" name="TextBox 4"/>
          <p:cNvSpPr txBox="1"/>
          <p:nvPr/>
        </p:nvSpPr>
        <p:spPr>
          <a:xfrm>
            <a:off x="971600" y="5282044"/>
            <a:ext cx="3168352"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r>
              <a:rPr lang="en-GB" b="0" dirty="0" smtClean="0">
                <a:solidFill>
                  <a:srgbClr val="000000"/>
                </a:solidFill>
              </a:rPr>
              <a:t>(J+1) – 2 = Q + 2</a:t>
            </a:r>
            <a:endParaRPr lang="en-GB" b="0" dirty="0">
              <a:solidFill>
                <a:srgbClr val="000000"/>
              </a:solidFill>
            </a:endParaRPr>
          </a:p>
        </p:txBody>
      </p:sp>
      <p:sp>
        <p:nvSpPr>
          <p:cNvPr id="6" name="TextBox 5"/>
          <p:cNvSpPr txBox="1"/>
          <p:nvPr/>
        </p:nvSpPr>
        <p:spPr>
          <a:xfrm>
            <a:off x="5580112" y="4581128"/>
            <a:ext cx="2448272"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r>
              <a:rPr lang="en-GB" b="0" dirty="0" smtClean="0">
                <a:solidFill>
                  <a:srgbClr val="000000"/>
                </a:solidFill>
              </a:rPr>
              <a:t>A – 2 = J</a:t>
            </a:r>
            <a:endParaRPr lang="en-GB" b="0" dirty="0">
              <a:solidFill>
                <a:srgbClr val="000000"/>
              </a:solidFill>
            </a:endParaRPr>
          </a:p>
        </p:txBody>
      </p:sp>
      <p:sp>
        <p:nvSpPr>
          <p:cNvPr id="7" name="TextBox 6"/>
          <p:cNvSpPr txBox="1"/>
          <p:nvPr/>
        </p:nvSpPr>
        <p:spPr>
          <a:xfrm>
            <a:off x="5076056" y="5210036"/>
            <a:ext cx="3168352"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r>
              <a:rPr lang="en-GB" b="0" dirty="0" smtClean="0">
                <a:solidFill>
                  <a:srgbClr val="000000"/>
                </a:solidFill>
              </a:rPr>
              <a:t>(J+1) – </a:t>
            </a:r>
            <a:r>
              <a:rPr lang="en-GB" b="0" dirty="0">
                <a:solidFill>
                  <a:srgbClr val="000000"/>
                </a:solidFill>
              </a:rPr>
              <a:t>4</a:t>
            </a:r>
            <a:r>
              <a:rPr lang="en-GB" b="0" dirty="0" smtClean="0">
                <a:solidFill>
                  <a:srgbClr val="000000"/>
                </a:solidFill>
              </a:rPr>
              <a:t> = Q</a:t>
            </a:r>
            <a:endParaRPr lang="en-GB" b="0" dirty="0">
              <a:solidFill>
                <a:srgbClr val="000000"/>
              </a:solidFill>
            </a:endParaRPr>
          </a:p>
        </p:txBody>
      </p:sp>
      <p:sp>
        <p:nvSpPr>
          <p:cNvPr id="8" name="TextBox 7"/>
          <p:cNvSpPr txBox="1"/>
          <p:nvPr/>
        </p:nvSpPr>
        <p:spPr>
          <a:xfrm>
            <a:off x="4355976" y="5930116"/>
            <a:ext cx="3168352"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r>
              <a:rPr lang="en-GB" b="0" dirty="0" smtClean="0">
                <a:solidFill>
                  <a:srgbClr val="000000"/>
                </a:solidFill>
              </a:rPr>
              <a:t>(A–2 + 1) – </a:t>
            </a:r>
            <a:r>
              <a:rPr lang="en-GB" b="0" dirty="0">
                <a:solidFill>
                  <a:srgbClr val="000000"/>
                </a:solidFill>
              </a:rPr>
              <a:t>4</a:t>
            </a:r>
            <a:r>
              <a:rPr lang="en-GB" b="0" dirty="0" smtClean="0">
                <a:solidFill>
                  <a:srgbClr val="000000"/>
                </a:solidFill>
              </a:rPr>
              <a:t> = Q</a:t>
            </a:r>
            <a:endParaRPr lang="en-GB" b="0" dirty="0">
              <a:solidFill>
                <a:srgbClr val="000000"/>
              </a:solidFill>
            </a:endParaRPr>
          </a:p>
        </p:txBody>
      </p:sp>
      <p:sp>
        <p:nvSpPr>
          <p:cNvPr id="9" name="TextBox 8"/>
          <p:cNvSpPr txBox="1"/>
          <p:nvPr/>
        </p:nvSpPr>
        <p:spPr>
          <a:xfrm>
            <a:off x="0" y="4005064"/>
            <a:ext cx="9144000"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algn="ctr"/>
            <a:r>
              <a:rPr lang="en-GB" sz="2000" b="0" dirty="0" smtClean="0">
                <a:solidFill>
                  <a:schemeClr val="bg1"/>
                </a:solidFill>
              </a:rPr>
              <a:t>Let A, J, Q  be the number of marbles Alison, John &amp; Quentin  started with</a:t>
            </a:r>
            <a:endParaRPr lang="en-GB" sz="2000" b="0" dirty="0">
              <a:solidFill>
                <a:schemeClr val="bg1"/>
              </a:solidFill>
            </a:endParaRPr>
          </a:p>
        </p:txBody>
      </p:sp>
    </p:spTree>
    <p:extLst>
      <p:ext uri="{BB962C8B-B14F-4D97-AF65-F5344CB8AC3E}">
        <p14:creationId xmlns:p14="http://schemas.microsoft.com/office/powerpoint/2010/main" val="727218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35496" y="5373216"/>
            <a:ext cx="5472608" cy="1412776"/>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3400FF"/>
                </a:solidFill>
                <a:effectLst/>
                <a:latin typeface="Chalkboard" pitchFamily="-111" charset="0"/>
              </a:rPr>
              <a:t>If John has  one  more than 12 at the start, how many more than 28 would Alison have?</a:t>
            </a:r>
            <a:endParaRPr kumimoji="0" lang="en-GB" sz="2400" b="0" i="0" u="none" strike="noStrike" cap="none" normalizeH="0" baseline="0" dirty="0">
              <a:ln>
                <a:noFill/>
              </a:ln>
              <a:solidFill>
                <a:srgbClr val="3400FF"/>
              </a:solidFill>
              <a:effectLst/>
              <a:latin typeface="Chalkboard" pitchFamily="-111" charset="0"/>
            </a:endParaRPr>
          </a:p>
        </p:txBody>
      </p:sp>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Marbles 3</a:t>
            </a:r>
          </a:p>
        </p:txBody>
      </p:sp>
      <p:sp>
        <p:nvSpPr>
          <p:cNvPr id="3" name="Content Placeholder 2"/>
          <p:cNvSpPr>
            <a:spLocks noGrp="1"/>
          </p:cNvSpPr>
          <p:nvPr>
            <p:ph idx="1"/>
          </p:nvPr>
        </p:nvSpPr>
        <p:spPr>
          <a:xfrm>
            <a:off x="323528" y="1052736"/>
            <a:ext cx="8424936" cy="2088232"/>
          </a:xfrm>
        </p:spPr>
        <p:txBody>
          <a:bodyPr/>
          <a:lstStyle/>
          <a:p>
            <a:r>
              <a:rPr lang="en-GB" dirty="0">
                <a:latin typeface="Chalkboard" charset="0"/>
                <a:ea typeface="ＭＳ Ｐゴシック" charset="0"/>
                <a:cs typeface="ＭＳ Ｐゴシック" charset="0"/>
              </a:rPr>
              <a:t>If </a:t>
            </a:r>
            <a:r>
              <a:rPr lang="en-GB" dirty="0" smtClean="0">
                <a:latin typeface="Chalkboard" charset="0"/>
                <a:ea typeface="ＭＳ Ｐゴシック" charset="0"/>
                <a:cs typeface="ＭＳ Ｐゴシック" charset="0"/>
              </a:rPr>
              <a:t>Alison gives </a:t>
            </a:r>
            <a:r>
              <a:rPr lang="en-GB" dirty="0">
                <a:latin typeface="Chalkboard" charset="0"/>
                <a:ea typeface="ＭＳ Ｐゴシック" charset="0"/>
                <a:cs typeface="ＭＳ Ｐゴシック" charset="0"/>
              </a:rPr>
              <a:t>John one of her marbles, she will then have one more than twice as many marbles as John then has.  </a:t>
            </a:r>
          </a:p>
          <a:p>
            <a:r>
              <a:rPr lang="en-GB" dirty="0">
                <a:latin typeface="Chalkboard" charset="0"/>
                <a:ea typeface="ＭＳ Ｐゴシック" charset="0"/>
                <a:cs typeface="ＭＳ Ｐゴシック" charset="0"/>
              </a:rPr>
              <a:t>If John started with 12 marbles, how many did </a:t>
            </a:r>
            <a:r>
              <a:rPr lang="en-GB" dirty="0" smtClean="0">
                <a:latin typeface="Chalkboard" charset="0"/>
                <a:ea typeface="ＭＳ Ｐゴシック" charset="0"/>
                <a:cs typeface="ＭＳ Ｐゴシック" charset="0"/>
              </a:rPr>
              <a:t>Alison start </a:t>
            </a:r>
            <a:r>
              <a:rPr lang="en-GB" dirty="0">
                <a:latin typeface="Chalkboard" charset="0"/>
                <a:ea typeface="ＭＳ Ｐゴシック" charset="0"/>
                <a:cs typeface="ＭＳ Ｐゴシック" charset="0"/>
              </a:rPr>
              <a:t>with?</a:t>
            </a:r>
          </a:p>
          <a:p>
            <a:r>
              <a:rPr lang="en-US" dirty="0" smtClean="0">
                <a:latin typeface="Chalkboard" charset="0"/>
                <a:ea typeface="ＭＳ Ｐゴシック" charset="0"/>
                <a:cs typeface="ＭＳ Ｐゴシック" charset="0"/>
              </a:rPr>
              <a:t>  </a:t>
            </a:r>
            <a:endParaRPr lang="en-US" dirty="0">
              <a:latin typeface="Chalkboard" charset="0"/>
              <a:ea typeface="ＭＳ Ｐゴシック" charset="0"/>
              <a:cs typeface="ＭＳ Ｐゴシック" charset="0"/>
            </a:endParaRPr>
          </a:p>
        </p:txBody>
      </p:sp>
      <p:pic>
        <p:nvPicPr>
          <p:cNvPr id="4" name="Picture 3"/>
          <p:cNvPicPr/>
          <p:nvPr/>
        </p:nvPicPr>
        <p:blipFill>
          <a:blip r:embed="rId4"/>
          <a:stretch>
            <a:fillRect/>
          </a:stretch>
        </p:blipFill>
        <p:spPr>
          <a:xfrm>
            <a:off x="827584" y="3068960"/>
            <a:ext cx="3024336" cy="504056"/>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031320258"/>
              </p:ext>
            </p:extLst>
          </p:nvPr>
        </p:nvGraphicFramePr>
        <p:xfrm>
          <a:off x="827584" y="3861049"/>
          <a:ext cx="3168352" cy="505588"/>
        </p:xfrm>
        <a:graphic>
          <a:graphicData uri="http://schemas.openxmlformats.org/presentationml/2006/ole">
            <mc:AlternateContent xmlns:mc="http://schemas.openxmlformats.org/markup-compatibility/2006">
              <mc:Choice xmlns:v="urn:schemas-microsoft-com:vml" Requires="v">
                <p:oleObj spid="_x0000_s5372" name="Equation" r:id="rId5" imgW="1193800" imgH="190500" progId="Equation.DSMT4">
                  <p:embed/>
                </p:oleObj>
              </mc:Choice>
              <mc:Fallback>
                <p:oleObj name="Equation" r:id="rId5" imgW="1193800" imgH="190500" progId="Equation.DSMT4">
                  <p:embed/>
                  <p:pic>
                    <p:nvPicPr>
                      <p:cNvPr id="0" name=""/>
                      <p:cNvPicPr/>
                      <p:nvPr/>
                    </p:nvPicPr>
                    <p:blipFill>
                      <a:blip r:embed="rId6"/>
                      <a:stretch>
                        <a:fillRect/>
                      </a:stretch>
                    </p:blipFill>
                    <p:spPr>
                      <a:xfrm>
                        <a:off x="827584" y="3861049"/>
                        <a:ext cx="3168352" cy="505588"/>
                      </a:xfrm>
                      <a:prstGeom prst="rect">
                        <a:avLst/>
                      </a:prstGeom>
                    </p:spPr>
                  </p:pic>
                </p:oleObj>
              </mc:Fallback>
            </mc:AlternateContent>
          </a:graphicData>
        </a:graphic>
      </p:graphicFrame>
      <p:sp>
        <p:nvSpPr>
          <p:cNvPr id="7" name="Cloud Callout 6"/>
          <p:cNvSpPr/>
          <p:nvPr/>
        </p:nvSpPr>
        <p:spPr bwMode="auto">
          <a:xfrm>
            <a:off x="5903640" y="3068960"/>
            <a:ext cx="3240360" cy="1440160"/>
          </a:xfrm>
          <a:prstGeom prst="cloudCallout">
            <a:avLst>
              <a:gd name="adj1" fmla="val -105018"/>
              <a:gd name="adj2" fmla="val 370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2400" b="0" dirty="0">
                <a:solidFill>
                  <a:srgbClr val="FFFF00"/>
                </a:solidFill>
                <a:latin typeface="Chalkboard" pitchFamily="-111" charset="0"/>
              </a:rPr>
              <a:t>Temptation to rush on here</a:t>
            </a:r>
          </a:p>
        </p:txBody>
      </p:sp>
      <p:graphicFrame>
        <p:nvGraphicFramePr>
          <p:cNvPr id="8" name="Object 7"/>
          <p:cNvGraphicFramePr>
            <a:graphicFrameLocks noChangeAspect="1"/>
          </p:cNvGraphicFramePr>
          <p:nvPr>
            <p:extLst>
              <p:ext uri="{D42A27DB-BD31-4B8C-83A1-F6EECF244321}">
                <p14:modId xmlns:p14="http://schemas.microsoft.com/office/powerpoint/2010/main" val="3643945631"/>
              </p:ext>
            </p:extLst>
          </p:nvPr>
        </p:nvGraphicFramePr>
        <p:xfrm>
          <a:off x="4203700" y="3378200"/>
          <a:ext cx="114300" cy="165100"/>
        </p:xfrm>
        <a:graphic>
          <a:graphicData uri="http://schemas.openxmlformats.org/presentationml/2006/ole">
            <mc:AlternateContent xmlns:mc="http://schemas.openxmlformats.org/markup-compatibility/2006">
              <mc:Choice xmlns:v="urn:schemas-microsoft-com:vml" Requires="v">
                <p:oleObj spid="_x0000_s5373" name="Equation" r:id="rId7" imgW="114300" imgH="165100" progId="Equation.DSMT4">
                  <p:embed/>
                </p:oleObj>
              </mc:Choice>
              <mc:Fallback>
                <p:oleObj name="Equation" r:id="rId7" imgW="114300" imgH="165100" progId="Equation.DSMT4">
                  <p:embed/>
                  <p:pic>
                    <p:nvPicPr>
                      <p:cNvPr id="0" name=""/>
                      <p:cNvPicPr/>
                      <p:nvPr/>
                    </p:nvPicPr>
                    <p:blipFill>
                      <a:blip r:embed="rId8"/>
                      <a:stretch>
                        <a:fillRect/>
                      </a:stretch>
                    </p:blipFill>
                    <p:spPr>
                      <a:xfrm>
                        <a:off x="4203700" y="3378200"/>
                        <a:ext cx="114300" cy="165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8474176"/>
              </p:ext>
            </p:extLst>
          </p:nvPr>
        </p:nvGraphicFramePr>
        <p:xfrm>
          <a:off x="827584" y="4725144"/>
          <a:ext cx="1872209" cy="408482"/>
        </p:xfrm>
        <a:graphic>
          <a:graphicData uri="http://schemas.openxmlformats.org/presentationml/2006/ole">
            <mc:AlternateContent xmlns:mc="http://schemas.openxmlformats.org/markup-compatibility/2006">
              <mc:Choice xmlns:v="urn:schemas-microsoft-com:vml" Requires="v">
                <p:oleObj spid="_x0000_s5374" name="Equation" r:id="rId9" imgW="698500" imgH="152400" progId="Equation.DSMT4">
                  <p:embed/>
                </p:oleObj>
              </mc:Choice>
              <mc:Fallback>
                <p:oleObj name="Equation" r:id="rId9" imgW="698500" imgH="152400" progId="Equation.DSMT4">
                  <p:embed/>
                  <p:pic>
                    <p:nvPicPr>
                      <p:cNvPr id="0" name=""/>
                      <p:cNvPicPr/>
                      <p:nvPr/>
                    </p:nvPicPr>
                    <p:blipFill>
                      <a:blip r:embed="rId10"/>
                      <a:stretch>
                        <a:fillRect/>
                      </a:stretch>
                    </p:blipFill>
                    <p:spPr>
                      <a:xfrm>
                        <a:off x="827584" y="4725144"/>
                        <a:ext cx="1872209" cy="408482"/>
                      </a:xfrm>
                      <a:prstGeom prst="rect">
                        <a:avLst/>
                      </a:prstGeom>
                    </p:spPr>
                  </p:pic>
                </p:oleObj>
              </mc:Fallback>
            </mc:AlternateContent>
          </a:graphicData>
        </a:graphic>
      </p:graphicFrame>
      <p:sp>
        <p:nvSpPr>
          <p:cNvPr id="10" name="Rounded Rectangular Callout 9"/>
          <p:cNvSpPr/>
          <p:nvPr/>
        </p:nvSpPr>
        <p:spPr bwMode="auto">
          <a:xfrm>
            <a:off x="5148064" y="2708920"/>
            <a:ext cx="3096344" cy="576064"/>
          </a:xfrm>
          <a:prstGeom prst="wedgeRoundRectCallout">
            <a:avLst>
              <a:gd name="adj1" fmla="val -104208"/>
              <a:gd name="adj2" fmla="val 141930"/>
              <a:gd name="adj3" fmla="val 16667"/>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rgbClr val="FFFF00"/>
                </a:solidFill>
                <a:effectLst/>
                <a:latin typeface="Chalkboard" pitchFamily="-111" charset="0"/>
              </a:rPr>
              <a:t>Pudian</a:t>
            </a:r>
            <a:r>
              <a:rPr lang="en-GB" sz="2400" b="0" dirty="0" smtClean="0">
                <a:solidFill>
                  <a:srgbClr val="FFFF00"/>
                </a:solidFill>
                <a:latin typeface="Chalkboard" pitchFamily="-111" charset="0"/>
              </a:rPr>
              <a:t>: substitution</a:t>
            </a:r>
            <a:endParaRPr kumimoji="0" lang="en-GB" sz="2400" b="0" i="0" u="none" strike="noStrike" cap="none" normalizeH="0" baseline="0" dirty="0">
              <a:ln>
                <a:noFill/>
              </a:ln>
              <a:solidFill>
                <a:srgbClr val="FFFF00"/>
              </a:solidFill>
              <a:effectLst/>
              <a:latin typeface="Chalkboard" pitchFamily="-111" charset="0"/>
            </a:endParaRPr>
          </a:p>
        </p:txBody>
      </p:sp>
      <p:sp>
        <p:nvSpPr>
          <p:cNvPr id="11" name="Rounded Rectangular Callout 10"/>
          <p:cNvSpPr/>
          <p:nvPr/>
        </p:nvSpPr>
        <p:spPr bwMode="auto">
          <a:xfrm>
            <a:off x="4067944" y="4221088"/>
            <a:ext cx="3384376" cy="576064"/>
          </a:xfrm>
          <a:prstGeom prst="wedgeRoundRectCallout">
            <a:avLst>
              <a:gd name="adj1" fmla="val -85702"/>
              <a:gd name="adj2" fmla="val 54829"/>
              <a:gd name="adj3" fmla="val 16667"/>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Chalkboard" pitchFamily="-111" charset="0"/>
              </a:rPr>
              <a:t>Succinct relationship</a:t>
            </a:r>
          </a:p>
        </p:txBody>
      </p:sp>
      <p:sp>
        <p:nvSpPr>
          <p:cNvPr id="13" name="Rounded Rectangular Callout 12"/>
          <p:cNvSpPr/>
          <p:nvPr/>
        </p:nvSpPr>
        <p:spPr bwMode="auto">
          <a:xfrm>
            <a:off x="4499992" y="5013176"/>
            <a:ext cx="3528392" cy="576064"/>
          </a:xfrm>
          <a:prstGeom prst="wedgeRoundRectCallout">
            <a:avLst>
              <a:gd name="adj1" fmla="val -100526"/>
              <a:gd name="adj2" fmla="val -43160"/>
              <a:gd name="adj3" fmla="val 16667"/>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2"/>
                </a:solidFill>
                <a:effectLst/>
                <a:latin typeface="Chalkboard" pitchFamily="-111" charset="0"/>
              </a:rPr>
              <a:t>Opportunity to develop</a:t>
            </a:r>
          </a:p>
        </p:txBody>
      </p:sp>
      <p:sp>
        <p:nvSpPr>
          <p:cNvPr id="14" name="Rounded Rectangle 13"/>
          <p:cNvSpPr/>
          <p:nvPr/>
        </p:nvSpPr>
        <p:spPr bwMode="auto">
          <a:xfrm>
            <a:off x="1763688" y="5415342"/>
            <a:ext cx="936104" cy="432048"/>
          </a:xfrm>
          <a:prstGeom prst="roundRect">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0000"/>
                </a:solidFill>
                <a:effectLst/>
                <a:latin typeface="Chalkboard" pitchFamily="-111" charset="0"/>
              </a:rPr>
              <a:t>some</a:t>
            </a:r>
            <a:endParaRPr kumimoji="0" lang="en-GB" sz="2400" b="0" i="0" u="none" strike="noStrike" cap="none" normalizeH="0" baseline="0" dirty="0">
              <a:ln>
                <a:noFill/>
              </a:ln>
              <a:solidFill>
                <a:srgbClr val="FF0000"/>
              </a:solidFill>
              <a:effectLst/>
              <a:latin typeface="Chalkboard" pitchFamily="-111" charset="0"/>
            </a:endParaRPr>
          </a:p>
        </p:txBody>
      </p:sp>
    </p:spTree>
    <p:extLst>
      <p:ext uri="{BB962C8B-B14F-4D97-AF65-F5344CB8AC3E}">
        <p14:creationId xmlns:p14="http://schemas.microsoft.com/office/powerpoint/2010/main" val="3094593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0" grpId="0" animBg="1"/>
      <p:bldP spid="11"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Marbles 3 again</a:t>
            </a:r>
            <a:endParaRPr lang="en-GB" dirty="0"/>
          </a:p>
        </p:txBody>
      </p:sp>
      <p:sp>
        <p:nvSpPr>
          <p:cNvPr id="4" name="Rounded Rectangle 3"/>
          <p:cNvSpPr/>
          <p:nvPr/>
        </p:nvSpPr>
        <p:spPr bwMode="auto">
          <a:xfrm>
            <a:off x="4716016" y="1268760"/>
            <a:ext cx="1224136" cy="1008112"/>
          </a:xfrm>
          <a:prstGeom prst="round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5" name="Rounded Rectangle 4"/>
          <p:cNvSpPr/>
          <p:nvPr/>
        </p:nvSpPr>
        <p:spPr bwMode="auto">
          <a:xfrm>
            <a:off x="7812360" y="1268760"/>
            <a:ext cx="720080" cy="1008112"/>
          </a:xfrm>
          <a:prstGeom prst="round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6" name="Rectangle 5"/>
          <p:cNvSpPr/>
          <p:nvPr/>
        </p:nvSpPr>
        <p:spPr>
          <a:xfrm>
            <a:off x="395536" y="1196752"/>
            <a:ext cx="3960440" cy="1323439"/>
          </a:xfrm>
          <a:prstGeom prst="rect">
            <a:avLst/>
          </a:prstGeom>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r>
              <a:rPr lang="en-GB" sz="2000" b="0" dirty="0">
                <a:solidFill>
                  <a:srgbClr val="000000"/>
                </a:solidFill>
              </a:rPr>
              <a:t>If Alison gives John one of her marbles, she will then have one more than twice as many marbles as John then has.  </a:t>
            </a:r>
          </a:p>
        </p:txBody>
      </p:sp>
      <p:sp>
        <p:nvSpPr>
          <p:cNvPr id="7" name="TextBox 6"/>
          <p:cNvSpPr txBox="1"/>
          <p:nvPr/>
        </p:nvSpPr>
        <p:spPr>
          <a:xfrm>
            <a:off x="7740352" y="1268760"/>
            <a:ext cx="1512168" cy="461665"/>
          </a:xfrm>
          <a:prstGeom prst="rect">
            <a:avLst/>
          </a:prstGeom>
          <a:noFill/>
        </p:spPr>
        <p:txBody>
          <a:bodyPr wrap="square" rtlCol="0">
            <a:spAutoFit/>
          </a:bodyPr>
          <a:lstStyle/>
          <a:p>
            <a:r>
              <a:rPr lang="en-GB" sz="2400" b="0" dirty="0" smtClean="0">
                <a:solidFill>
                  <a:srgbClr val="000000"/>
                </a:solidFill>
              </a:rPr>
              <a:t>John</a:t>
            </a:r>
            <a:endParaRPr lang="en-GB" sz="2400" b="0" dirty="0">
              <a:solidFill>
                <a:srgbClr val="000000"/>
              </a:solidFill>
            </a:endParaRPr>
          </a:p>
        </p:txBody>
      </p:sp>
      <p:sp>
        <p:nvSpPr>
          <p:cNvPr id="8" name="TextBox 7"/>
          <p:cNvSpPr txBox="1"/>
          <p:nvPr/>
        </p:nvSpPr>
        <p:spPr>
          <a:xfrm>
            <a:off x="4788024" y="1196752"/>
            <a:ext cx="1512168" cy="461665"/>
          </a:xfrm>
          <a:prstGeom prst="rect">
            <a:avLst/>
          </a:prstGeom>
          <a:noFill/>
        </p:spPr>
        <p:txBody>
          <a:bodyPr wrap="square" rtlCol="0">
            <a:spAutoFit/>
          </a:bodyPr>
          <a:lstStyle/>
          <a:p>
            <a:r>
              <a:rPr lang="en-GB" sz="2400" b="0" dirty="0" smtClean="0">
                <a:solidFill>
                  <a:srgbClr val="000000"/>
                </a:solidFill>
              </a:rPr>
              <a:t>Alison</a:t>
            </a:r>
            <a:endParaRPr lang="en-GB" sz="2400" b="0" dirty="0">
              <a:solidFill>
                <a:srgbClr val="000000"/>
              </a:solidFill>
            </a:endParaRPr>
          </a:p>
        </p:txBody>
      </p:sp>
      <p:sp>
        <p:nvSpPr>
          <p:cNvPr id="9" name="Rounded Rectangle 8"/>
          <p:cNvSpPr/>
          <p:nvPr/>
        </p:nvSpPr>
        <p:spPr bwMode="auto">
          <a:xfrm>
            <a:off x="4716016" y="2924944"/>
            <a:ext cx="1224136" cy="1008112"/>
          </a:xfrm>
          <a:prstGeom prst="round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Chalkboard" pitchFamily="-111" charset="0"/>
            </a:endParaRPr>
          </a:p>
        </p:txBody>
      </p:sp>
      <p:sp>
        <p:nvSpPr>
          <p:cNvPr id="10" name="Rounded Rectangle 9"/>
          <p:cNvSpPr/>
          <p:nvPr/>
        </p:nvSpPr>
        <p:spPr bwMode="auto">
          <a:xfrm>
            <a:off x="7452320" y="4653136"/>
            <a:ext cx="720080" cy="1008112"/>
          </a:xfrm>
          <a:prstGeom prst="round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Chalkboard" pitchFamily="-111" charset="0"/>
            </a:endParaRPr>
          </a:p>
        </p:txBody>
      </p:sp>
      <p:sp>
        <p:nvSpPr>
          <p:cNvPr id="11" name="TextBox 10"/>
          <p:cNvSpPr txBox="1"/>
          <p:nvPr/>
        </p:nvSpPr>
        <p:spPr>
          <a:xfrm>
            <a:off x="4788024" y="2348880"/>
            <a:ext cx="720080" cy="461665"/>
          </a:xfrm>
          <a:prstGeom prst="rect">
            <a:avLst/>
          </a:prstGeom>
          <a:noFill/>
        </p:spPr>
        <p:txBody>
          <a:bodyPr wrap="square" rtlCol="0">
            <a:spAutoFit/>
          </a:bodyPr>
          <a:lstStyle/>
          <a:p>
            <a:r>
              <a:rPr lang="en-GB" sz="2400" b="0" dirty="0" smtClean="0">
                <a:solidFill>
                  <a:srgbClr val="000000"/>
                </a:solidFill>
              </a:rPr>
              <a:t>–1</a:t>
            </a:r>
            <a:endParaRPr lang="en-GB" sz="2400" b="0" dirty="0">
              <a:solidFill>
                <a:srgbClr val="000000"/>
              </a:solidFill>
            </a:endParaRPr>
          </a:p>
        </p:txBody>
      </p:sp>
      <p:sp>
        <p:nvSpPr>
          <p:cNvPr id="12" name="TextBox 11"/>
          <p:cNvSpPr txBox="1"/>
          <p:nvPr/>
        </p:nvSpPr>
        <p:spPr>
          <a:xfrm>
            <a:off x="8316416" y="2348880"/>
            <a:ext cx="720080" cy="461665"/>
          </a:xfrm>
          <a:prstGeom prst="rect">
            <a:avLst/>
          </a:prstGeom>
          <a:noFill/>
        </p:spPr>
        <p:txBody>
          <a:bodyPr wrap="square" rtlCol="0">
            <a:spAutoFit/>
          </a:bodyPr>
          <a:lstStyle/>
          <a:p>
            <a:r>
              <a:rPr lang="en-GB" sz="2400" b="0" dirty="0">
                <a:solidFill>
                  <a:srgbClr val="000000"/>
                </a:solidFill>
              </a:rPr>
              <a:t>+</a:t>
            </a:r>
            <a:r>
              <a:rPr lang="en-GB" sz="2400" b="0" dirty="0" smtClean="0">
                <a:solidFill>
                  <a:srgbClr val="000000"/>
                </a:solidFill>
              </a:rPr>
              <a:t>1</a:t>
            </a:r>
            <a:endParaRPr lang="en-GB" sz="2400" b="0" dirty="0">
              <a:solidFill>
                <a:srgbClr val="000000"/>
              </a:solidFill>
            </a:endParaRPr>
          </a:p>
        </p:txBody>
      </p:sp>
      <p:sp>
        <p:nvSpPr>
          <p:cNvPr id="13" name="Rounded Rectangular Callout 12"/>
          <p:cNvSpPr/>
          <p:nvPr/>
        </p:nvSpPr>
        <p:spPr bwMode="auto">
          <a:xfrm>
            <a:off x="611560" y="3645024"/>
            <a:ext cx="3672408" cy="2520280"/>
          </a:xfrm>
          <a:prstGeom prst="wedgeRoundRectCallout">
            <a:avLst>
              <a:gd name="adj1" fmla="val 50460"/>
              <a:gd name="adj2" fmla="val -87749"/>
              <a:gd name="adj3" fmla="val 16667"/>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2"/>
                </a:solidFill>
                <a:effectLst/>
                <a:latin typeface="Chalkboard" pitchFamily="-111" charset="0"/>
              </a:rPr>
              <a:t>Important thing is to imagine the action, </a:t>
            </a:r>
            <a:br>
              <a:rPr kumimoji="0" lang="en-GB" sz="2400" b="0" i="0" u="none" strike="noStrike" cap="none" normalizeH="0" baseline="0" dirty="0" smtClean="0">
                <a:ln>
                  <a:noFill/>
                </a:ln>
                <a:solidFill>
                  <a:schemeClr val="tx2"/>
                </a:solidFill>
                <a:effectLst/>
                <a:latin typeface="Chalkboard" pitchFamily="-111" charset="0"/>
              </a:rPr>
            </a:br>
            <a:r>
              <a:rPr kumimoji="0" lang="en-GB" sz="2400" b="0" i="0" u="none" strike="noStrike" cap="none" normalizeH="0" baseline="0" dirty="0" smtClean="0">
                <a:ln>
                  <a:noFill/>
                </a:ln>
                <a:solidFill>
                  <a:schemeClr val="tx2"/>
                </a:solidFill>
                <a:effectLst/>
                <a:latin typeface="Chalkboard" pitchFamily="-111" charset="0"/>
              </a:rPr>
              <a:t>and </a:t>
            </a:r>
            <a:br>
              <a:rPr kumimoji="0" lang="en-GB" sz="2400" b="0" i="0" u="none" strike="noStrike" cap="none" normalizeH="0" baseline="0" dirty="0" smtClean="0">
                <a:ln>
                  <a:noFill/>
                </a:ln>
                <a:solidFill>
                  <a:schemeClr val="tx2"/>
                </a:solidFill>
                <a:effectLst/>
                <a:latin typeface="Chalkboard" pitchFamily="-111" charset="0"/>
              </a:rPr>
            </a:br>
            <a:r>
              <a:rPr kumimoji="0" lang="en-GB" sz="2400" b="0" i="0" u="none" strike="noStrike" cap="none" normalizeH="0" baseline="0" dirty="0" smtClean="0">
                <a:ln>
                  <a:noFill/>
                </a:ln>
                <a:solidFill>
                  <a:schemeClr val="tx2"/>
                </a:solidFill>
                <a:effectLst/>
                <a:latin typeface="Chalkboard" pitchFamily="-111" charset="0"/>
              </a:rPr>
              <a:t>to make record</a:t>
            </a:r>
            <a:r>
              <a:rPr kumimoji="0" lang="en-GB" sz="2400" b="0" i="0" u="none" strike="noStrike" cap="none" normalizeH="0" dirty="0" smtClean="0">
                <a:ln>
                  <a:noFill/>
                </a:ln>
                <a:solidFill>
                  <a:schemeClr val="tx2"/>
                </a:solidFill>
                <a:effectLst/>
                <a:latin typeface="Chalkboard" pitchFamily="-111" charset="0"/>
              </a:rPr>
              <a:t> or </a:t>
            </a:r>
            <a:br>
              <a:rPr kumimoji="0" lang="en-GB" sz="2400" b="0" i="0" u="none" strike="noStrike" cap="none" normalizeH="0" dirty="0" smtClean="0">
                <a:ln>
                  <a:noFill/>
                </a:ln>
                <a:solidFill>
                  <a:schemeClr val="tx2"/>
                </a:solidFill>
                <a:effectLst/>
                <a:latin typeface="Chalkboard" pitchFamily="-111" charset="0"/>
              </a:rPr>
            </a:br>
            <a:r>
              <a:rPr kumimoji="0" lang="en-GB" sz="2400" b="0" i="0" u="none" strike="noStrike" cap="none" normalizeH="0" dirty="0" smtClean="0">
                <a:ln>
                  <a:noFill/>
                </a:ln>
                <a:solidFill>
                  <a:schemeClr val="tx2"/>
                </a:solidFill>
                <a:effectLst/>
                <a:latin typeface="Chalkboard" pitchFamily="-111" charset="0"/>
              </a:rPr>
              <a:t>to express that</a:t>
            </a:r>
            <a:br>
              <a:rPr kumimoji="0" lang="en-GB" sz="2400" b="0" i="0" u="none" strike="noStrike" cap="none" normalizeH="0" dirty="0" smtClean="0">
                <a:ln>
                  <a:noFill/>
                </a:ln>
                <a:solidFill>
                  <a:schemeClr val="tx2"/>
                </a:solidFill>
                <a:effectLst/>
                <a:latin typeface="Chalkboard" pitchFamily="-111" charset="0"/>
              </a:rPr>
            </a:br>
            <a:r>
              <a:rPr kumimoji="0" lang="en-GB" sz="2400" b="0" i="0" u="none" strike="noStrike" cap="none" normalizeH="0" dirty="0" smtClean="0">
                <a:ln>
                  <a:noFill/>
                </a:ln>
                <a:solidFill>
                  <a:schemeClr val="tx2"/>
                </a:solidFill>
                <a:effectLst/>
                <a:latin typeface="Chalkboard" pitchFamily="-111" charset="0"/>
              </a:rPr>
              <a:t> in some way</a:t>
            </a:r>
            <a:endParaRPr kumimoji="0" lang="en-GB" sz="2400" b="0" i="0" u="none" strike="noStrike" cap="none" normalizeH="0" baseline="0" dirty="0">
              <a:ln>
                <a:noFill/>
              </a:ln>
              <a:solidFill>
                <a:schemeClr val="tx2"/>
              </a:solidFill>
              <a:effectLst/>
              <a:latin typeface="Chalkboard" pitchFamily="-111" charset="0"/>
            </a:endParaRPr>
          </a:p>
        </p:txBody>
      </p:sp>
      <p:sp>
        <p:nvSpPr>
          <p:cNvPr id="15" name="TextBox 14"/>
          <p:cNvSpPr txBox="1"/>
          <p:nvPr/>
        </p:nvSpPr>
        <p:spPr>
          <a:xfrm>
            <a:off x="6084168" y="4941168"/>
            <a:ext cx="1368152" cy="461665"/>
          </a:xfrm>
          <a:prstGeom prst="rect">
            <a:avLst/>
          </a:prstGeom>
          <a:noFill/>
        </p:spPr>
        <p:txBody>
          <a:bodyPr wrap="square" rtlCol="0">
            <a:spAutoFit/>
          </a:bodyPr>
          <a:lstStyle/>
          <a:p>
            <a:r>
              <a:rPr lang="en-GB" sz="2400" b="0" dirty="0" smtClean="0">
                <a:solidFill>
                  <a:srgbClr val="000000"/>
                </a:solidFill>
              </a:rPr>
              <a:t>= 1+ 1 +</a:t>
            </a:r>
            <a:endParaRPr lang="en-GB" sz="2400" b="0" dirty="0">
              <a:solidFill>
                <a:srgbClr val="000000"/>
              </a:solidFill>
            </a:endParaRPr>
          </a:p>
        </p:txBody>
      </p:sp>
      <p:sp>
        <p:nvSpPr>
          <p:cNvPr id="16" name="Rounded Rectangle 15"/>
          <p:cNvSpPr/>
          <p:nvPr/>
        </p:nvSpPr>
        <p:spPr bwMode="auto">
          <a:xfrm>
            <a:off x="8316416" y="4653136"/>
            <a:ext cx="720080" cy="1008112"/>
          </a:xfrm>
          <a:prstGeom prst="round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Chalkboard" pitchFamily="-111" charset="0"/>
            </a:endParaRPr>
          </a:p>
        </p:txBody>
      </p:sp>
      <p:sp>
        <p:nvSpPr>
          <p:cNvPr id="17" name="Rounded Rectangle 16"/>
          <p:cNvSpPr/>
          <p:nvPr/>
        </p:nvSpPr>
        <p:spPr bwMode="auto">
          <a:xfrm>
            <a:off x="4716016" y="4725144"/>
            <a:ext cx="1224136" cy="1008112"/>
          </a:xfrm>
          <a:prstGeom prst="round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Chalkboard" pitchFamily="-111" charset="0"/>
            </a:endParaRPr>
          </a:p>
        </p:txBody>
      </p:sp>
      <p:sp>
        <p:nvSpPr>
          <p:cNvPr id="18" name="Rounded Rectangle 17"/>
          <p:cNvSpPr/>
          <p:nvPr/>
        </p:nvSpPr>
        <p:spPr bwMode="auto">
          <a:xfrm>
            <a:off x="7812360" y="2924944"/>
            <a:ext cx="720080" cy="1008112"/>
          </a:xfrm>
          <a:prstGeom prst="round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Chalkboard" pitchFamily="-111" charset="0"/>
            </a:endParaRPr>
          </a:p>
        </p:txBody>
      </p:sp>
      <p:cxnSp>
        <p:nvCxnSpPr>
          <p:cNvPr id="20" name="Straight Arrow Connector 19"/>
          <p:cNvCxnSpPr>
            <a:stCxn id="4" idx="2"/>
            <a:endCxn id="9" idx="0"/>
          </p:cNvCxnSpPr>
          <p:nvPr/>
        </p:nvCxnSpPr>
        <p:spPr bwMode="auto">
          <a:xfrm>
            <a:off x="5328084" y="2276872"/>
            <a:ext cx="0" cy="648072"/>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4" name="TextBox 23"/>
          <p:cNvSpPr txBox="1"/>
          <p:nvPr/>
        </p:nvSpPr>
        <p:spPr>
          <a:xfrm>
            <a:off x="4644008" y="3225170"/>
            <a:ext cx="1368152" cy="707886"/>
          </a:xfrm>
          <a:prstGeom prst="rect">
            <a:avLst/>
          </a:prstGeom>
          <a:noFill/>
        </p:spPr>
        <p:txBody>
          <a:bodyPr wrap="square" rtlCol="0">
            <a:spAutoFit/>
          </a:bodyPr>
          <a:lstStyle/>
          <a:p>
            <a:pPr algn="ctr"/>
            <a:r>
              <a:rPr lang="en-GB" sz="2000" b="0" dirty="0" smtClean="0">
                <a:solidFill>
                  <a:srgbClr val="FF0000"/>
                </a:solidFill>
              </a:rPr>
              <a:t>One fewer</a:t>
            </a:r>
            <a:endParaRPr lang="en-GB" sz="2000" b="0" dirty="0">
              <a:solidFill>
                <a:srgbClr val="FF0000"/>
              </a:solidFill>
            </a:endParaRPr>
          </a:p>
        </p:txBody>
      </p:sp>
      <p:sp>
        <p:nvSpPr>
          <p:cNvPr id="25" name="TextBox 24"/>
          <p:cNvSpPr txBox="1"/>
          <p:nvPr/>
        </p:nvSpPr>
        <p:spPr>
          <a:xfrm>
            <a:off x="7559824" y="3153162"/>
            <a:ext cx="1188640" cy="707886"/>
          </a:xfrm>
          <a:prstGeom prst="rect">
            <a:avLst/>
          </a:prstGeom>
          <a:noFill/>
        </p:spPr>
        <p:txBody>
          <a:bodyPr wrap="square" rtlCol="0">
            <a:spAutoFit/>
          </a:bodyPr>
          <a:lstStyle/>
          <a:p>
            <a:pPr algn="ctr"/>
            <a:r>
              <a:rPr lang="en-GB" sz="2000" b="0" dirty="0" smtClean="0">
                <a:solidFill>
                  <a:srgbClr val="FF0000"/>
                </a:solidFill>
              </a:rPr>
              <a:t>One more</a:t>
            </a:r>
            <a:endParaRPr lang="en-GB" sz="2000" b="0" dirty="0">
              <a:solidFill>
                <a:srgbClr val="FF0000"/>
              </a:solidFill>
            </a:endParaRPr>
          </a:p>
        </p:txBody>
      </p:sp>
      <p:cxnSp>
        <p:nvCxnSpPr>
          <p:cNvPr id="26" name="Straight Arrow Connector 25"/>
          <p:cNvCxnSpPr>
            <a:stCxn id="5" idx="2"/>
            <a:endCxn id="18" idx="0"/>
          </p:cNvCxnSpPr>
          <p:nvPr/>
        </p:nvCxnSpPr>
        <p:spPr bwMode="auto">
          <a:xfrm>
            <a:off x="8172400" y="2276872"/>
            <a:ext cx="0" cy="648072"/>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31" name="TextBox 30"/>
          <p:cNvSpPr txBox="1"/>
          <p:nvPr/>
        </p:nvSpPr>
        <p:spPr>
          <a:xfrm>
            <a:off x="7524328" y="5589240"/>
            <a:ext cx="720080" cy="461665"/>
          </a:xfrm>
          <a:prstGeom prst="rect">
            <a:avLst/>
          </a:prstGeom>
          <a:noFill/>
        </p:spPr>
        <p:txBody>
          <a:bodyPr wrap="square" rtlCol="0">
            <a:spAutoFit/>
          </a:bodyPr>
          <a:lstStyle/>
          <a:p>
            <a:r>
              <a:rPr lang="en-GB" sz="2400" b="0" dirty="0" smtClean="0">
                <a:solidFill>
                  <a:srgbClr val="000000"/>
                </a:solidFill>
              </a:rPr>
              <a:t>+ 1</a:t>
            </a:r>
            <a:endParaRPr lang="en-GB" sz="2400" b="0" dirty="0">
              <a:solidFill>
                <a:srgbClr val="000000"/>
              </a:solidFill>
            </a:endParaRPr>
          </a:p>
        </p:txBody>
      </p:sp>
      <p:sp>
        <p:nvSpPr>
          <p:cNvPr id="22" name="TextBox 21"/>
          <p:cNvSpPr txBox="1"/>
          <p:nvPr/>
        </p:nvSpPr>
        <p:spPr>
          <a:xfrm>
            <a:off x="8388149" y="5589240"/>
            <a:ext cx="720080" cy="461665"/>
          </a:xfrm>
          <a:prstGeom prst="rect">
            <a:avLst/>
          </a:prstGeom>
          <a:noFill/>
        </p:spPr>
        <p:txBody>
          <a:bodyPr wrap="square" rtlCol="0">
            <a:spAutoFit/>
          </a:bodyPr>
          <a:lstStyle/>
          <a:p>
            <a:r>
              <a:rPr lang="en-GB" sz="2400" b="0" dirty="0" smtClean="0">
                <a:solidFill>
                  <a:srgbClr val="000000"/>
                </a:solidFill>
              </a:rPr>
              <a:t>+ 1</a:t>
            </a:r>
            <a:endParaRPr lang="en-GB" sz="2400" b="0" dirty="0">
              <a:solidFill>
                <a:srgbClr val="000000"/>
              </a:solidFill>
            </a:endParaRPr>
          </a:p>
        </p:txBody>
      </p:sp>
      <p:sp>
        <p:nvSpPr>
          <p:cNvPr id="23" name="TextBox 22"/>
          <p:cNvSpPr txBox="1"/>
          <p:nvPr/>
        </p:nvSpPr>
        <p:spPr>
          <a:xfrm>
            <a:off x="4788024" y="4725144"/>
            <a:ext cx="1512168" cy="461665"/>
          </a:xfrm>
          <a:prstGeom prst="rect">
            <a:avLst/>
          </a:prstGeom>
          <a:noFill/>
        </p:spPr>
        <p:txBody>
          <a:bodyPr wrap="square" rtlCol="0">
            <a:spAutoFit/>
          </a:bodyPr>
          <a:lstStyle/>
          <a:p>
            <a:r>
              <a:rPr lang="en-GB" sz="2400" b="0" dirty="0" smtClean="0">
                <a:solidFill>
                  <a:srgbClr val="000000"/>
                </a:solidFill>
              </a:rPr>
              <a:t>Alison</a:t>
            </a:r>
            <a:endParaRPr lang="en-GB" sz="2400" b="0" dirty="0">
              <a:solidFill>
                <a:srgbClr val="000000"/>
              </a:solidFill>
            </a:endParaRPr>
          </a:p>
        </p:txBody>
      </p:sp>
      <p:sp>
        <p:nvSpPr>
          <p:cNvPr id="27" name="TextBox 26"/>
          <p:cNvSpPr txBox="1"/>
          <p:nvPr/>
        </p:nvSpPr>
        <p:spPr>
          <a:xfrm>
            <a:off x="7380312" y="4581128"/>
            <a:ext cx="1512168" cy="461665"/>
          </a:xfrm>
          <a:prstGeom prst="rect">
            <a:avLst/>
          </a:prstGeom>
          <a:noFill/>
        </p:spPr>
        <p:txBody>
          <a:bodyPr wrap="square" rtlCol="0">
            <a:spAutoFit/>
          </a:bodyPr>
          <a:lstStyle/>
          <a:p>
            <a:r>
              <a:rPr lang="en-GB" sz="2400" b="0" dirty="0" smtClean="0">
                <a:solidFill>
                  <a:srgbClr val="000000"/>
                </a:solidFill>
              </a:rPr>
              <a:t>John</a:t>
            </a:r>
            <a:endParaRPr lang="en-GB" sz="2400" b="0" dirty="0">
              <a:solidFill>
                <a:srgbClr val="000000"/>
              </a:solidFill>
            </a:endParaRPr>
          </a:p>
        </p:txBody>
      </p:sp>
      <p:sp>
        <p:nvSpPr>
          <p:cNvPr id="28" name="TextBox 27"/>
          <p:cNvSpPr txBox="1"/>
          <p:nvPr/>
        </p:nvSpPr>
        <p:spPr>
          <a:xfrm>
            <a:off x="8244408" y="4581128"/>
            <a:ext cx="1512168" cy="461665"/>
          </a:xfrm>
          <a:prstGeom prst="rect">
            <a:avLst/>
          </a:prstGeom>
          <a:noFill/>
        </p:spPr>
        <p:txBody>
          <a:bodyPr wrap="square" rtlCol="0">
            <a:spAutoFit/>
          </a:bodyPr>
          <a:lstStyle/>
          <a:p>
            <a:r>
              <a:rPr lang="en-GB" sz="2400" b="0" dirty="0" smtClean="0">
                <a:solidFill>
                  <a:srgbClr val="000000"/>
                </a:solidFill>
              </a:rPr>
              <a:t>John</a:t>
            </a:r>
            <a:endParaRPr lang="en-GB" sz="2400" b="0" dirty="0">
              <a:solidFill>
                <a:srgbClr val="000000"/>
              </a:solidFill>
            </a:endParaRPr>
          </a:p>
        </p:txBody>
      </p:sp>
    </p:spTree>
    <p:extLst>
      <p:ext uri="{BB962C8B-B14F-4D97-AF65-F5344CB8AC3E}">
        <p14:creationId xmlns:p14="http://schemas.microsoft.com/office/powerpoint/2010/main" val="25205911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Throat Clearing</a:t>
            </a:r>
          </a:p>
        </p:txBody>
      </p:sp>
      <p:sp>
        <p:nvSpPr>
          <p:cNvPr id="5" name="Content Placeholder 4"/>
          <p:cNvSpPr>
            <a:spLocks noGrp="1"/>
          </p:cNvSpPr>
          <p:nvPr>
            <p:ph idx="1"/>
          </p:nvPr>
        </p:nvSpPr>
        <p:spPr>
          <a:xfrm>
            <a:off x="251520" y="764704"/>
            <a:ext cx="8496944" cy="2952328"/>
          </a:xfrm>
        </p:spPr>
        <p:txBody>
          <a:bodyPr/>
          <a:lstStyle/>
          <a:p>
            <a:r>
              <a:rPr lang="en-GB" dirty="0"/>
              <a:t>Everything said here is a conjecture …</a:t>
            </a:r>
          </a:p>
          <a:p>
            <a:pPr marL="457200" lvl="1" indent="0">
              <a:buNone/>
            </a:pPr>
            <a:r>
              <a:rPr lang="en-GB" dirty="0"/>
              <a:t>… to be tested in your experience</a:t>
            </a:r>
          </a:p>
          <a:p>
            <a:r>
              <a:rPr lang="en-GB" dirty="0"/>
              <a:t>My approach is fundamentally phenomenological …</a:t>
            </a:r>
            <a:br>
              <a:rPr lang="en-GB" dirty="0"/>
            </a:br>
            <a:r>
              <a:rPr lang="en-GB" dirty="0"/>
              <a:t>I am interested in lived experience.</a:t>
            </a:r>
          </a:p>
          <a:p>
            <a:r>
              <a:rPr lang="en-GB" dirty="0"/>
              <a:t>Radical version: my task is to evoke awareness (noticing)</a:t>
            </a:r>
          </a:p>
          <a:p>
            <a:r>
              <a:rPr lang="en-GB" dirty="0"/>
              <a:t>So, what you get from this session will be mostly …</a:t>
            </a:r>
          </a:p>
          <a:p>
            <a:pPr marL="457200" lvl="1" indent="0">
              <a:buNone/>
            </a:pPr>
            <a:r>
              <a:rPr lang="en-GB" dirty="0"/>
              <a:t>… what you notice happening inside you!</a:t>
            </a:r>
          </a:p>
        </p:txBody>
      </p:sp>
      <p:pic>
        <p:nvPicPr>
          <p:cNvPr id="2" name="Picture 1"/>
          <p:cNvPicPr>
            <a:picLocks noChangeAspect="1"/>
          </p:cNvPicPr>
          <p:nvPr/>
        </p:nvPicPr>
        <p:blipFill>
          <a:blip r:embed="rId2"/>
          <a:stretch>
            <a:fillRect/>
          </a:stretch>
        </p:blipFill>
        <p:spPr>
          <a:xfrm>
            <a:off x="611560" y="3789040"/>
            <a:ext cx="2235200" cy="1625600"/>
          </a:xfrm>
          <a:prstGeom prst="rect">
            <a:avLst/>
          </a:prstGeom>
        </p:spPr>
      </p:pic>
      <p:sp>
        <p:nvSpPr>
          <p:cNvPr id="3" name="TextBox 2"/>
          <p:cNvSpPr txBox="1"/>
          <p:nvPr/>
        </p:nvSpPr>
        <p:spPr>
          <a:xfrm>
            <a:off x="2843808" y="3933056"/>
            <a:ext cx="3365024" cy="1015663"/>
          </a:xfrm>
          <a:prstGeom prst="rect">
            <a:avLst/>
          </a:prstGeom>
          <a:noFill/>
        </p:spPr>
        <p:txBody>
          <a:bodyPr wrap="none" rtlCol="0">
            <a:spAutoFit/>
          </a:bodyPr>
          <a:lstStyle/>
          <a:p>
            <a:r>
              <a:rPr lang="en-GB" sz="2000" b="0" dirty="0" smtClean="0">
                <a:solidFill>
                  <a:schemeClr val="accent3">
                    <a:lumMod val="50000"/>
                  </a:schemeClr>
                </a:solidFill>
              </a:rPr>
              <a:t>Who takes initiative?</a:t>
            </a:r>
          </a:p>
          <a:p>
            <a:r>
              <a:rPr lang="en-GB" sz="2000" b="0" dirty="0" smtClean="0">
                <a:solidFill>
                  <a:schemeClr val="accent3">
                    <a:lumMod val="50000"/>
                  </a:schemeClr>
                </a:solidFill>
              </a:rPr>
              <a:t>Who makes choices?</a:t>
            </a:r>
          </a:p>
          <a:p>
            <a:r>
              <a:rPr lang="en-GB" sz="2000" b="0" dirty="0" smtClean="0">
                <a:solidFill>
                  <a:schemeClr val="accent3">
                    <a:lumMod val="50000"/>
                  </a:schemeClr>
                </a:solidFill>
              </a:rPr>
              <a:t>What is being attended to?</a:t>
            </a:r>
            <a:endParaRPr lang="en-GB" sz="2000" b="0" dirty="0">
              <a:solidFill>
                <a:schemeClr val="bg1"/>
              </a:solidFill>
            </a:endParaRPr>
          </a:p>
        </p:txBody>
      </p:sp>
      <p:sp>
        <p:nvSpPr>
          <p:cNvPr id="7" name="AutoShape 5"/>
          <p:cNvSpPr>
            <a:spLocks noChangeArrowheads="1"/>
          </p:cNvSpPr>
          <p:nvPr/>
        </p:nvSpPr>
        <p:spPr bwMode="auto">
          <a:xfrm>
            <a:off x="6300192" y="3429000"/>
            <a:ext cx="2808312" cy="1512168"/>
          </a:xfrm>
          <a:prstGeom prst="wedgeRoundRectCallout">
            <a:avLst>
              <a:gd name="adj1" fmla="val -73601"/>
              <a:gd name="adj2" fmla="val -45377"/>
              <a:gd name="adj3" fmla="val 16667"/>
            </a:avLst>
          </a:prstGeom>
          <a:solidFill>
            <a:schemeClr val="accent1">
              <a:lumMod val="60000"/>
              <a:lumOff val="40000"/>
            </a:schemeClr>
          </a:solidFill>
          <a:ln w="9525">
            <a:solidFill>
              <a:srgbClr val="000000"/>
            </a:solidFill>
            <a:miter lim="800000"/>
            <a:headEnd/>
            <a:tailEnd/>
          </a:ln>
          <a:effectLst/>
        </p:spPr>
        <p:txBody>
          <a:bodyPr wrap="none" anchor="ct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algn="ctr">
              <a:lnSpc>
                <a:spcPct val="70000"/>
              </a:lnSpc>
              <a:defRPr/>
            </a:pPr>
            <a:endParaRPr lang="en-US" sz="1600" b="0" dirty="0">
              <a:solidFill>
                <a:srgbClr val="FFFF66"/>
              </a:solidFill>
              <a:latin typeface="Chalkboard" charset="0"/>
            </a:endParaRPr>
          </a:p>
          <a:p>
            <a:pPr algn="ctr">
              <a:lnSpc>
                <a:spcPct val="70000"/>
              </a:lnSpc>
              <a:defRPr/>
            </a:pPr>
            <a:r>
              <a:rPr lang="en-US" sz="1800" b="0" dirty="0">
                <a:solidFill>
                  <a:srgbClr val="800040"/>
                </a:solidFill>
                <a:latin typeface="Chalkboard" charset="0"/>
              </a:rPr>
              <a:t>Avoid the teaching of </a:t>
            </a:r>
            <a:br>
              <a:rPr lang="en-US" sz="1800" b="0" dirty="0">
                <a:solidFill>
                  <a:srgbClr val="800040"/>
                </a:solidFill>
                <a:latin typeface="Chalkboard" charset="0"/>
              </a:rPr>
            </a:br>
            <a:r>
              <a:rPr lang="en-US" sz="1800" b="0" dirty="0">
                <a:solidFill>
                  <a:srgbClr val="800040"/>
                </a:solidFill>
                <a:latin typeface="Chalkboard" charset="0"/>
              </a:rPr>
              <a:t>speculators,</a:t>
            </a:r>
            <a:br>
              <a:rPr lang="en-US" sz="1800" b="0" dirty="0">
                <a:solidFill>
                  <a:srgbClr val="800040"/>
                </a:solidFill>
                <a:latin typeface="Chalkboard" charset="0"/>
              </a:rPr>
            </a:br>
            <a:r>
              <a:rPr lang="en-US" sz="1800" b="0" dirty="0">
                <a:solidFill>
                  <a:srgbClr val="800040"/>
                </a:solidFill>
                <a:latin typeface="Chalkboard" charset="0"/>
              </a:rPr>
              <a:t>whose </a:t>
            </a:r>
            <a:r>
              <a:rPr lang="en-US" sz="1800" b="0" dirty="0" err="1">
                <a:solidFill>
                  <a:srgbClr val="800040"/>
                </a:solidFill>
              </a:rPr>
              <a:t>j</a:t>
            </a:r>
            <a:r>
              <a:rPr lang="en-US" sz="1800" b="0" dirty="0" err="1" smtClean="0">
                <a:solidFill>
                  <a:srgbClr val="800040"/>
                </a:solidFill>
                <a:latin typeface="Chalkboard" charset="0"/>
              </a:rPr>
              <a:t>udgements</a:t>
            </a:r>
            <a:r>
              <a:rPr lang="en-US" sz="1800" b="0" dirty="0" smtClean="0">
                <a:solidFill>
                  <a:srgbClr val="800040"/>
                </a:solidFill>
                <a:latin typeface="Chalkboard" charset="0"/>
              </a:rPr>
              <a:t> </a:t>
            </a:r>
            <a:r>
              <a:rPr lang="en-US" sz="1800" b="0" dirty="0">
                <a:solidFill>
                  <a:srgbClr val="800040"/>
                </a:solidFill>
                <a:latin typeface="Chalkboard" charset="0"/>
              </a:rPr>
              <a:t>are </a:t>
            </a:r>
            <a:br>
              <a:rPr lang="en-US" sz="1800" b="0" dirty="0">
                <a:solidFill>
                  <a:srgbClr val="800040"/>
                </a:solidFill>
                <a:latin typeface="Chalkboard" charset="0"/>
              </a:rPr>
            </a:br>
            <a:r>
              <a:rPr lang="en-US" sz="1800" b="0" dirty="0">
                <a:solidFill>
                  <a:srgbClr val="800040"/>
                </a:solidFill>
                <a:latin typeface="Chalkboard" charset="0"/>
              </a:rPr>
              <a:t>not confirmed </a:t>
            </a:r>
            <a:br>
              <a:rPr lang="en-US" sz="1800" b="0" dirty="0">
                <a:solidFill>
                  <a:srgbClr val="800040"/>
                </a:solidFill>
                <a:latin typeface="Chalkboard" charset="0"/>
              </a:rPr>
            </a:br>
            <a:r>
              <a:rPr lang="en-US" sz="1800" b="0" dirty="0">
                <a:solidFill>
                  <a:srgbClr val="800040"/>
                </a:solidFill>
                <a:latin typeface="Chalkboard" charset="0"/>
              </a:rPr>
              <a:t>by experience</a:t>
            </a:r>
            <a:r>
              <a:rPr lang="en-US" sz="1800" dirty="0">
                <a:solidFill>
                  <a:srgbClr val="800040"/>
                </a:solidFill>
                <a:latin typeface="Chalkboard" charset="0"/>
              </a:rPr>
              <a:t>.</a:t>
            </a:r>
            <a:br>
              <a:rPr lang="en-US" sz="1800" dirty="0">
                <a:solidFill>
                  <a:srgbClr val="800040"/>
                </a:solidFill>
                <a:latin typeface="Chalkboard" charset="0"/>
              </a:rPr>
            </a:br>
            <a:r>
              <a:rPr lang="en-US" sz="1600" dirty="0">
                <a:solidFill>
                  <a:srgbClr val="800040"/>
                </a:solidFill>
                <a:latin typeface="Chalkboard" charset="0"/>
              </a:rPr>
              <a:t> </a:t>
            </a:r>
            <a:r>
              <a:rPr lang="en-US" sz="1400" b="0" dirty="0">
                <a:solidFill>
                  <a:srgbClr val="800040"/>
                </a:solidFill>
                <a:latin typeface="Chalkboard" charset="0"/>
              </a:rPr>
              <a:t>(Leonardo Da Vinci</a:t>
            </a:r>
            <a:r>
              <a:rPr lang="en-US" sz="1400" dirty="0">
                <a:solidFill>
                  <a:srgbClr val="800040"/>
                </a:solidFill>
                <a:latin typeface="Chalkboard" charset="0"/>
              </a:rPr>
              <a:t>)</a:t>
            </a:r>
            <a:endParaRPr lang="en-US" sz="1400" dirty="0">
              <a:latin typeface="Chalkboard" charset="0"/>
            </a:endParaRPr>
          </a:p>
        </p:txBody>
      </p:sp>
    </p:spTree>
    <p:extLst>
      <p:ext uri="{BB962C8B-B14F-4D97-AF65-F5344CB8AC3E}">
        <p14:creationId xmlns:p14="http://schemas.microsoft.com/office/powerpoint/2010/main" val="2840997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charset="0"/>
                <a:ea typeface="ＭＳ Ｐゴシック" charset="0"/>
                <a:cs typeface="ＭＳ Ｐゴシック" charset="0"/>
              </a:rPr>
              <a:t>Marbles </a:t>
            </a:r>
            <a:r>
              <a:rPr lang="en-US" dirty="0" smtClean="0">
                <a:latin typeface="Chalkboard" charset="0"/>
                <a:ea typeface="ＭＳ Ｐゴシック" charset="0"/>
                <a:cs typeface="ＭＳ Ｐゴシック" charset="0"/>
              </a:rPr>
              <a:t>4</a:t>
            </a:r>
            <a:endParaRPr lang="en-US" dirty="0">
              <a:latin typeface="Chalkboard" charset="0"/>
              <a:ea typeface="ＭＳ Ｐゴシック" charset="0"/>
              <a:cs typeface="ＭＳ Ｐゴシック" charset="0"/>
            </a:endParaRPr>
          </a:p>
        </p:txBody>
      </p:sp>
      <p:sp>
        <p:nvSpPr>
          <p:cNvPr id="3" name="Content Placeholder 2"/>
          <p:cNvSpPr>
            <a:spLocks noGrp="1"/>
          </p:cNvSpPr>
          <p:nvPr>
            <p:ph idx="1"/>
          </p:nvPr>
        </p:nvSpPr>
        <p:spPr>
          <a:xfrm>
            <a:off x="323528" y="1052736"/>
            <a:ext cx="8424936" cy="2952328"/>
          </a:xfrm>
        </p:spPr>
        <p:txBody>
          <a:bodyPr/>
          <a:lstStyle/>
          <a:p>
            <a:r>
              <a:rPr lang="en-GB" dirty="0">
                <a:latin typeface="Chalkboard" charset="0"/>
                <a:ea typeface="ＭＳ Ｐゴシック" charset="0"/>
                <a:cs typeface="ＭＳ Ｐゴシック" charset="0"/>
              </a:rPr>
              <a:t>If </a:t>
            </a:r>
            <a:r>
              <a:rPr lang="en-GB" dirty="0" smtClean="0">
                <a:latin typeface="Chalkboard" charset="0"/>
                <a:ea typeface="ＭＳ Ｐゴシック" charset="0"/>
                <a:cs typeface="ＭＳ Ｐゴシック" charset="0"/>
              </a:rPr>
              <a:t>Alison gives </a:t>
            </a:r>
            <a:r>
              <a:rPr lang="en-GB" dirty="0">
                <a:latin typeface="Chalkboard" charset="0"/>
                <a:ea typeface="ＭＳ Ｐゴシック" charset="0"/>
                <a:cs typeface="ＭＳ Ｐゴシック" charset="0"/>
              </a:rPr>
              <a:t>John one of her marbles, she will then have one more than twice as many marbles as John then has.  </a:t>
            </a:r>
          </a:p>
          <a:p>
            <a:r>
              <a:rPr lang="en-GB" dirty="0">
                <a:latin typeface="Chalkboard" charset="0"/>
                <a:ea typeface="ＭＳ Ｐゴシック" charset="0"/>
                <a:cs typeface="ＭＳ Ｐゴシック" charset="0"/>
              </a:rPr>
              <a:t>However, if instead, John gives </a:t>
            </a:r>
            <a:r>
              <a:rPr lang="en-GB" dirty="0" smtClean="0">
                <a:latin typeface="Chalkboard" charset="0"/>
                <a:ea typeface="ＭＳ Ｐゴシック" charset="0"/>
                <a:cs typeface="ＭＳ Ｐゴシック" charset="0"/>
              </a:rPr>
              <a:t>Alison one </a:t>
            </a:r>
            <a:r>
              <a:rPr lang="en-GB" dirty="0">
                <a:latin typeface="Chalkboard" charset="0"/>
                <a:ea typeface="ＭＳ Ｐゴシック" charset="0"/>
                <a:cs typeface="ＭＳ Ｐゴシック" charset="0"/>
              </a:rPr>
              <a:t>of his marbles, he will have one more than a third as many marbles as </a:t>
            </a:r>
            <a:r>
              <a:rPr lang="en-GB" dirty="0" smtClean="0">
                <a:latin typeface="Chalkboard" charset="0"/>
                <a:ea typeface="ＭＳ Ｐゴシック" charset="0"/>
                <a:cs typeface="ＭＳ Ｐゴシック" charset="0"/>
              </a:rPr>
              <a:t>Alison then </a:t>
            </a:r>
            <a:r>
              <a:rPr lang="en-GB" dirty="0">
                <a:latin typeface="Chalkboard" charset="0"/>
                <a:ea typeface="ＭＳ Ｐゴシック" charset="0"/>
                <a:cs typeface="ＭＳ Ｐゴシック" charset="0"/>
              </a:rPr>
              <a:t>has.  </a:t>
            </a:r>
          </a:p>
          <a:p>
            <a:r>
              <a:rPr lang="en-GB" dirty="0">
                <a:latin typeface="Chalkboard" charset="0"/>
                <a:ea typeface="ＭＳ Ｐゴシック" charset="0"/>
                <a:cs typeface="ＭＳ Ｐゴシック" charset="0"/>
              </a:rPr>
              <a:t>How many marbles have they each currently?</a:t>
            </a:r>
          </a:p>
          <a:p>
            <a:endParaRPr lang="en-US" dirty="0">
              <a:latin typeface="Chalkboard" charset="0"/>
              <a:ea typeface="ＭＳ Ｐゴシック" charset="0"/>
              <a:cs typeface="ＭＳ Ｐゴシック"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94556778"/>
              </p:ext>
            </p:extLst>
          </p:nvPr>
        </p:nvGraphicFramePr>
        <p:xfrm>
          <a:off x="683568" y="4077072"/>
          <a:ext cx="2376264" cy="396044"/>
        </p:xfrm>
        <a:graphic>
          <a:graphicData uri="http://schemas.openxmlformats.org/presentationml/2006/ole">
            <mc:AlternateContent xmlns:mc="http://schemas.openxmlformats.org/markup-compatibility/2006">
              <mc:Choice xmlns:v="urn:schemas-microsoft-com:vml" Requires="v">
                <p:oleObj spid="_x0000_s6782" name="Equation" r:id="rId4" imgW="1143000" imgH="190500" progId="Equation.DSMT4">
                  <p:embed/>
                </p:oleObj>
              </mc:Choice>
              <mc:Fallback>
                <p:oleObj name="Equation" r:id="rId4" imgW="1143000" imgH="190500" progId="Equation.DSMT4">
                  <p:embed/>
                  <p:pic>
                    <p:nvPicPr>
                      <p:cNvPr id="0" name=""/>
                      <p:cNvPicPr/>
                      <p:nvPr/>
                    </p:nvPicPr>
                    <p:blipFill>
                      <a:blip r:embed="rId5"/>
                      <a:stretch>
                        <a:fillRect/>
                      </a:stretch>
                    </p:blipFill>
                    <p:spPr>
                      <a:xfrm>
                        <a:off x="683568" y="4077072"/>
                        <a:ext cx="2376264" cy="39604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6018143"/>
              </p:ext>
            </p:extLst>
          </p:nvPr>
        </p:nvGraphicFramePr>
        <p:xfrm>
          <a:off x="683568" y="4451896"/>
          <a:ext cx="2141537" cy="849312"/>
        </p:xfrm>
        <a:graphic>
          <a:graphicData uri="http://schemas.openxmlformats.org/presentationml/2006/ole">
            <mc:AlternateContent xmlns:mc="http://schemas.openxmlformats.org/markup-compatibility/2006">
              <mc:Choice xmlns:v="urn:schemas-microsoft-com:vml" Requires="v">
                <p:oleObj spid="_x0000_s6783" name="Equation" r:id="rId6" imgW="990600" imgH="393700" progId="Equation.DSMT4">
                  <p:embed/>
                </p:oleObj>
              </mc:Choice>
              <mc:Fallback>
                <p:oleObj name="Equation" r:id="rId6" imgW="990600" imgH="393700" progId="Equation.DSMT4">
                  <p:embed/>
                  <p:pic>
                    <p:nvPicPr>
                      <p:cNvPr id="0" name=""/>
                      <p:cNvPicPr/>
                      <p:nvPr/>
                    </p:nvPicPr>
                    <p:blipFill>
                      <a:blip r:embed="rId7"/>
                      <a:stretch>
                        <a:fillRect/>
                      </a:stretch>
                    </p:blipFill>
                    <p:spPr>
                      <a:xfrm>
                        <a:off x="683568" y="4451896"/>
                        <a:ext cx="2141537" cy="8493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82688878"/>
              </p:ext>
            </p:extLst>
          </p:nvPr>
        </p:nvGraphicFramePr>
        <p:xfrm>
          <a:off x="3161928" y="4396829"/>
          <a:ext cx="1440160" cy="892899"/>
        </p:xfrm>
        <a:graphic>
          <a:graphicData uri="http://schemas.openxmlformats.org/presentationml/2006/ole">
            <mc:AlternateContent xmlns:mc="http://schemas.openxmlformats.org/markup-compatibility/2006">
              <mc:Choice xmlns:v="urn:schemas-microsoft-com:vml" Requires="v">
                <p:oleObj spid="_x0000_s6784" name="Equation" r:id="rId8" imgW="635000" imgH="393700" progId="Equation.DSMT4">
                  <p:embed/>
                </p:oleObj>
              </mc:Choice>
              <mc:Fallback>
                <p:oleObj name="Equation" r:id="rId8" imgW="635000" imgH="393700" progId="Equation.DSMT4">
                  <p:embed/>
                  <p:pic>
                    <p:nvPicPr>
                      <p:cNvPr id="0" name=""/>
                      <p:cNvPicPr/>
                      <p:nvPr/>
                    </p:nvPicPr>
                    <p:blipFill>
                      <a:blip r:embed="rId9"/>
                      <a:stretch>
                        <a:fillRect/>
                      </a:stretch>
                    </p:blipFill>
                    <p:spPr>
                      <a:xfrm>
                        <a:off x="3161928" y="4396829"/>
                        <a:ext cx="1440160" cy="89289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43667825"/>
              </p:ext>
            </p:extLst>
          </p:nvPr>
        </p:nvGraphicFramePr>
        <p:xfrm>
          <a:off x="535051" y="5445224"/>
          <a:ext cx="2164741" cy="855206"/>
        </p:xfrm>
        <a:graphic>
          <a:graphicData uri="http://schemas.openxmlformats.org/presentationml/2006/ole">
            <mc:AlternateContent xmlns:mc="http://schemas.openxmlformats.org/markup-compatibility/2006">
              <mc:Choice xmlns:v="urn:schemas-microsoft-com:vml" Requires="v">
                <p:oleObj spid="_x0000_s6785" name="Equation" r:id="rId10" imgW="1028700" imgH="406400" progId="Equation.DSMT4">
                  <p:embed/>
                </p:oleObj>
              </mc:Choice>
              <mc:Fallback>
                <p:oleObj name="Equation" r:id="rId10" imgW="1028700" imgH="406400" progId="Equation.DSMT4">
                  <p:embed/>
                  <p:pic>
                    <p:nvPicPr>
                      <p:cNvPr id="0" name=""/>
                      <p:cNvPicPr/>
                      <p:nvPr/>
                    </p:nvPicPr>
                    <p:blipFill>
                      <a:blip r:embed="rId11"/>
                      <a:stretch>
                        <a:fillRect/>
                      </a:stretch>
                    </p:blipFill>
                    <p:spPr>
                      <a:xfrm>
                        <a:off x="535051" y="5445224"/>
                        <a:ext cx="2164741" cy="85520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99246052"/>
              </p:ext>
            </p:extLst>
          </p:nvPr>
        </p:nvGraphicFramePr>
        <p:xfrm>
          <a:off x="2987824" y="5661026"/>
          <a:ext cx="1798885" cy="342780"/>
        </p:xfrm>
        <a:graphic>
          <a:graphicData uri="http://schemas.openxmlformats.org/presentationml/2006/ole">
            <mc:AlternateContent xmlns:mc="http://schemas.openxmlformats.org/markup-compatibility/2006">
              <mc:Choice xmlns:v="urn:schemas-microsoft-com:vml" Requires="v">
                <p:oleObj spid="_x0000_s6786" name="Equation" r:id="rId12" imgW="800100" imgH="152400" progId="Equation.DSMT4">
                  <p:embed/>
                </p:oleObj>
              </mc:Choice>
              <mc:Fallback>
                <p:oleObj name="Equation" r:id="rId12" imgW="800100" imgH="152400" progId="Equation.DSMT4">
                  <p:embed/>
                  <p:pic>
                    <p:nvPicPr>
                      <p:cNvPr id="0" name=""/>
                      <p:cNvPicPr/>
                      <p:nvPr/>
                    </p:nvPicPr>
                    <p:blipFill>
                      <a:blip r:embed="rId13"/>
                      <a:stretch>
                        <a:fillRect/>
                      </a:stretch>
                    </p:blipFill>
                    <p:spPr>
                      <a:xfrm>
                        <a:off x="2987824" y="5661026"/>
                        <a:ext cx="1798885" cy="342780"/>
                      </a:xfrm>
                      <a:prstGeom prst="rect">
                        <a:avLst/>
                      </a:prstGeom>
                    </p:spPr>
                  </p:pic>
                </p:oleObj>
              </mc:Fallback>
            </mc:AlternateContent>
          </a:graphicData>
        </a:graphic>
      </p:graphicFrame>
      <p:grpSp>
        <p:nvGrpSpPr>
          <p:cNvPr id="13" name="Group 12"/>
          <p:cNvGrpSpPr/>
          <p:nvPr/>
        </p:nvGrpSpPr>
        <p:grpSpPr>
          <a:xfrm>
            <a:off x="4932040" y="5877272"/>
            <a:ext cx="2808312" cy="792088"/>
            <a:chOff x="6156176" y="5661248"/>
            <a:chExt cx="2808312" cy="792088"/>
          </a:xfrm>
        </p:grpSpPr>
        <p:sp>
          <p:nvSpPr>
            <p:cNvPr id="12" name="Rounded Rectangle 11"/>
            <p:cNvSpPr/>
            <p:nvPr/>
          </p:nvSpPr>
          <p:spPr bwMode="auto">
            <a:xfrm>
              <a:off x="6156176" y="5661248"/>
              <a:ext cx="2808312" cy="792088"/>
            </a:xfrm>
            <a:prstGeom prst="roundRect">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46132246"/>
                </p:ext>
              </p:extLst>
            </p:nvPr>
          </p:nvGraphicFramePr>
          <p:xfrm>
            <a:off x="6228184" y="5896754"/>
            <a:ext cx="1080120" cy="392771"/>
          </p:xfrm>
          <a:graphic>
            <a:graphicData uri="http://schemas.openxmlformats.org/presentationml/2006/ole">
              <mc:AlternateContent xmlns:mc="http://schemas.openxmlformats.org/markup-compatibility/2006">
                <mc:Choice xmlns:v="urn:schemas-microsoft-com:vml" Requires="v">
                  <p:oleObj spid="_x0000_s6787" name="Equation" r:id="rId14" imgW="419100" imgH="152400" progId="Equation.DSMT4">
                    <p:embed/>
                  </p:oleObj>
                </mc:Choice>
                <mc:Fallback>
                  <p:oleObj name="Equation" r:id="rId14" imgW="419100" imgH="152400" progId="Equation.DSMT4">
                    <p:embed/>
                    <p:pic>
                      <p:nvPicPr>
                        <p:cNvPr id="0" name=""/>
                        <p:cNvPicPr/>
                        <p:nvPr/>
                      </p:nvPicPr>
                      <p:blipFill>
                        <a:blip r:embed="rId15"/>
                        <a:stretch>
                          <a:fillRect/>
                        </a:stretch>
                      </p:blipFill>
                      <p:spPr>
                        <a:xfrm>
                          <a:off x="6228184" y="5896754"/>
                          <a:ext cx="1080120" cy="392771"/>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73160695"/>
                </p:ext>
              </p:extLst>
            </p:nvPr>
          </p:nvGraphicFramePr>
          <p:xfrm>
            <a:off x="7452320" y="5877272"/>
            <a:ext cx="1213470" cy="404490"/>
          </p:xfrm>
          <a:graphic>
            <a:graphicData uri="http://schemas.openxmlformats.org/presentationml/2006/ole">
              <mc:AlternateContent xmlns:mc="http://schemas.openxmlformats.org/markup-compatibility/2006">
                <mc:Choice xmlns:v="urn:schemas-microsoft-com:vml" Requires="v">
                  <p:oleObj spid="_x0000_s6788" name="Equation" r:id="rId16" imgW="457200" imgH="152400" progId="Equation.DSMT4">
                    <p:embed/>
                  </p:oleObj>
                </mc:Choice>
                <mc:Fallback>
                  <p:oleObj name="Equation" r:id="rId16" imgW="457200" imgH="152400" progId="Equation.DSMT4">
                    <p:embed/>
                    <p:pic>
                      <p:nvPicPr>
                        <p:cNvPr id="0" name=""/>
                        <p:cNvPicPr/>
                        <p:nvPr/>
                      </p:nvPicPr>
                      <p:blipFill>
                        <a:blip r:embed="rId17"/>
                        <a:stretch>
                          <a:fillRect/>
                        </a:stretch>
                      </p:blipFill>
                      <p:spPr>
                        <a:xfrm>
                          <a:off x="7452320" y="5877272"/>
                          <a:ext cx="1213470" cy="404490"/>
                        </a:xfrm>
                        <a:prstGeom prst="rect">
                          <a:avLst/>
                        </a:prstGeom>
                      </p:spPr>
                    </p:pic>
                  </p:oleObj>
                </mc:Fallback>
              </mc:AlternateContent>
            </a:graphicData>
          </a:graphic>
        </p:graphicFrame>
      </p:grpSp>
      <p:sp>
        <p:nvSpPr>
          <p:cNvPr id="15" name="Cloud Callout 14"/>
          <p:cNvSpPr/>
          <p:nvPr/>
        </p:nvSpPr>
        <p:spPr bwMode="auto">
          <a:xfrm>
            <a:off x="6156176" y="3789040"/>
            <a:ext cx="2808312" cy="1152128"/>
          </a:xfrm>
          <a:prstGeom prst="cloudCallout">
            <a:avLst>
              <a:gd name="adj1" fmla="val -78334"/>
              <a:gd name="adj2" fmla="val -1792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2"/>
                </a:solidFill>
                <a:effectLst/>
                <a:latin typeface="Chalkboard" pitchFamily="-111" charset="0"/>
              </a:rPr>
              <a:t>What could be varied?</a:t>
            </a:r>
            <a:endParaRPr kumimoji="0" lang="en-GB" sz="2400" b="0" i="0" u="none" strike="noStrike" cap="none" normalizeH="0" baseline="0" dirty="0">
              <a:ln>
                <a:noFill/>
              </a:ln>
              <a:solidFill>
                <a:schemeClr val="tx2"/>
              </a:solidFill>
              <a:effectLst/>
              <a:latin typeface="Chalkboard" pitchFamily="-111"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504607608"/>
              </p:ext>
            </p:extLst>
          </p:nvPr>
        </p:nvGraphicFramePr>
        <p:xfrm>
          <a:off x="3419872" y="4035177"/>
          <a:ext cx="1512167" cy="329927"/>
        </p:xfrm>
        <a:graphic>
          <a:graphicData uri="http://schemas.openxmlformats.org/presentationml/2006/ole">
            <mc:AlternateContent xmlns:mc="http://schemas.openxmlformats.org/markup-compatibility/2006">
              <mc:Choice xmlns:v="urn:schemas-microsoft-com:vml" Requires="v">
                <p:oleObj spid="_x0000_s6789" name="Equation" r:id="rId18" imgW="698500" imgH="152400" progId="Equation.DSMT4">
                  <p:embed/>
                </p:oleObj>
              </mc:Choice>
              <mc:Fallback>
                <p:oleObj name="Equation" r:id="rId18" imgW="698500" imgH="152400" progId="Equation.DSMT4">
                  <p:embed/>
                  <p:pic>
                    <p:nvPicPr>
                      <p:cNvPr id="0" name=""/>
                      <p:cNvPicPr/>
                      <p:nvPr/>
                    </p:nvPicPr>
                    <p:blipFill>
                      <a:blip r:embed="rId19"/>
                      <a:stretch>
                        <a:fillRect/>
                      </a:stretch>
                    </p:blipFill>
                    <p:spPr>
                      <a:xfrm>
                        <a:off x="3419872" y="4035177"/>
                        <a:ext cx="1512167" cy="329927"/>
                      </a:xfrm>
                      <a:prstGeom prst="rect">
                        <a:avLst/>
                      </a:prstGeom>
                    </p:spPr>
                  </p:pic>
                </p:oleObj>
              </mc:Fallback>
            </mc:AlternateContent>
          </a:graphicData>
        </a:graphic>
      </p:graphicFrame>
    </p:spTree>
    <p:extLst>
      <p:ext uri="{BB962C8B-B14F-4D97-AF65-F5344CB8AC3E}">
        <p14:creationId xmlns:p14="http://schemas.microsoft.com/office/powerpoint/2010/main" val="1847021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Varying Context</a:t>
            </a:r>
            <a:endParaRPr lang="en-GB" dirty="0"/>
          </a:p>
        </p:txBody>
      </p:sp>
      <p:sp>
        <p:nvSpPr>
          <p:cNvPr id="4" name="Rectangle 3"/>
          <p:cNvSpPr/>
          <p:nvPr/>
        </p:nvSpPr>
        <p:spPr>
          <a:xfrm>
            <a:off x="323528" y="908720"/>
            <a:ext cx="3960440" cy="1323439"/>
          </a:xfrm>
          <a:prstGeom prst="rect">
            <a:avLst/>
          </a:prstGeom>
        </p:spPr>
        <p:txBody>
          <a:bodyPr wrap="square">
            <a:spAutoFit/>
          </a:bodyPr>
          <a:lstStyle/>
          <a:p>
            <a:r>
              <a:rPr lang="en-GB" sz="2000" b="0" dirty="0">
                <a:solidFill>
                  <a:srgbClr val="000000"/>
                </a:solidFill>
              </a:rPr>
              <a:t>If Alison gives John one of her marbles, she will then have one more than twice as many marbles as John then has.  </a:t>
            </a:r>
          </a:p>
        </p:txBody>
      </p:sp>
      <p:sp>
        <p:nvSpPr>
          <p:cNvPr id="5" name="Rectangle 4"/>
          <p:cNvSpPr/>
          <p:nvPr/>
        </p:nvSpPr>
        <p:spPr>
          <a:xfrm>
            <a:off x="395536" y="3309952"/>
            <a:ext cx="3960440" cy="1631216"/>
          </a:xfrm>
          <a:prstGeom prst="rect">
            <a:avLst/>
          </a:prstGeom>
        </p:spPr>
        <p:txBody>
          <a:bodyPr wrap="square">
            <a:spAutoFit/>
          </a:bodyPr>
          <a:lstStyle/>
          <a:p>
            <a:r>
              <a:rPr lang="en-GB" sz="2000" b="0" dirty="0">
                <a:solidFill>
                  <a:srgbClr val="000000"/>
                </a:solidFill>
              </a:rPr>
              <a:t>However, if instead, John gives Alison one of his marbles, he will have one more than a third as many marbles as Alison then has. </a:t>
            </a:r>
          </a:p>
        </p:txBody>
      </p:sp>
      <p:sp>
        <p:nvSpPr>
          <p:cNvPr id="6" name="Rectangle 5"/>
          <p:cNvSpPr/>
          <p:nvPr/>
        </p:nvSpPr>
        <p:spPr>
          <a:xfrm>
            <a:off x="5004048" y="620688"/>
            <a:ext cx="3960440" cy="1938992"/>
          </a:xfrm>
          <a:prstGeom prst="rect">
            <a:avLst/>
          </a:prstGeom>
        </p:spPr>
        <p:txBody>
          <a:bodyPr wrap="square">
            <a:spAutoFit/>
          </a:bodyPr>
          <a:lstStyle/>
          <a:p>
            <a:r>
              <a:rPr lang="en-GB" sz="2000" b="0" dirty="0">
                <a:solidFill>
                  <a:srgbClr val="000000"/>
                </a:solidFill>
              </a:rPr>
              <a:t>If </a:t>
            </a:r>
            <a:r>
              <a:rPr lang="en-GB" sz="2000" b="0" dirty="0" smtClean="0">
                <a:solidFill>
                  <a:srgbClr val="000000"/>
                </a:solidFill>
              </a:rPr>
              <a:t>one person gets off the bus at the next stop, then before people get on, there will be one more than twice as many people on the bus as there are people at the bus stop.</a:t>
            </a:r>
            <a:endParaRPr lang="en-GB" sz="2000" b="0" dirty="0">
              <a:solidFill>
                <a:srgbClr val="000000"/>
              </a:solidFill>
            </a:endParaRPr>
          </a:p>
        </p:txBody>
      </p:sp>
      <p:sp>
        <p:nvSpPr>
          <p:cNvPr id="7" name="Rectangle 6"/>
          <p:cNvSpPr/>
          <p:nvPr/>
        </p:nvSpPr>
        <p:spPr>
          <a:xfrm>
            <a:off x="5004048" y="3309952"/>
            <a:ext cx="3960440" cy="1631216"/>
          </a:xfrm>
          <a:prstGeom prst="rect">
            <a:avLst/>
          </a:prstGeom>
        </p:spPr>
        <p:txBody>
          <a:bodyPr wrap="square">
            <a:spAutoFit/>
          </a:bodyPr>
          <a:lstStyle/>
          <a:p>
            <a:r>
              <a:rPr lang="en-GB" sz="2000" b="0" dirty="0" smtClean="0">
                <a:solidFill>
                  <a:srgbClr val="000000"/>
                </a:solidFill>
              </a:rPr>
              <a:t>When the first person waiting at the next stop gets on, then there will be one more than a third of the people on the bus still waiting to get on.</a:t>
            </a:r>
            <a:endParaRPr lang="en-GB" sz="2000" b="0" dirty="0">
              <a:solidFill>
                <a:srgbClr val="000000"/>
              </a:solidFill>
            </a:endParaRPr>
          </a:p>
        </p:txBody>
      </p:sp>
      <p:sp>
        <p:nvSpPr>
          <p:cNvPr id="8" name="Rounded Rectangle 7"/>
          <p:cNvSpPr/>
          <p:nvPr/>
        </p:nvSpPr>
        <p:spPr bwMode="auto">
          <a:xfrm>
            <a:off x="971600" y="5157192"/>
            <a:ext cx="6624736" cy="1512168"/>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0" dirty="0" smtClean="0">
                <a:solidFill>
                  <a:schemeClr val="tx2"/>
                </a:solidFill>
                <a:latin typeface="Chalkboard" pitchFamily="-111" charset="0"/>
              </a:rPr>
              <a:t>Conjecture: r</a:t>
            </a:r>
            <a:r>
              <a:rPr kumimoji="0" lang="en-GB" sz="2400" b="0" i="0" u="none" strike="noStrike" cap="none" normalizeH="0" baseline="0" dirty="0" smtClean="0">
                <a:ln>
                  <a:noFill/>
                </a:ln>
                <a:solidFill>
                  <a:schemeClr val="tx2"/>
                </a:solidFill>
                <a:effectLst/>
                <a:latin typeface="Chalkboard" pitchFamily="-111" charset="0"/>
              </a:rPr>
              <a:t>elevance has more to do with confidence</a:t>
            </a:r>
            <a:r>
              <a:rPr kumimoji="0" lang="en-GB" sz="2400" b="0" i="0" u="none" strike="noStrike" cap="none" normalizeH="0" dirty="0" smtClean="0">
                <a:ln>
                  <a:noFill/>
                </a:ln>
                <a:solidFill>
                  <a:schemeClr val="tx2"/>
                </a:solidFill>
                <a:effectLst/>
                <a:latin typeface="Chalkboard" pitchFamily="-111" charset="0"/>
              </a:rPr>
              <a:t> in your competence than it does with immediate use </a:t>
            </a:r>
            <a:r>
              <a:rPr lang="en-GB" sz="2400" b="0" dirty="0" smtClean="0">
                <a:solidFill>
                  <a:schemeClr val="tx2"/>
                </a:solidFill>
                <a:latin typeface="Chalkboard" pitchFamily="-111" charset="0"/>
              </a:rPr>
              <a:t>outside of school</a:t>
            </a:r>
            <a:endParaRPr kumimoji="0" lang="en-GB" sz="2400" b="0" i="0" u="none" strike="noStrike" cap="none" normalizeH="0" baseline="0" dirty="0">
              <a:ln>
                <a:noFill/>
              </a:ln>
              <a:solidFill>
                <a:schemeClr val="tx2"/>
              </a:solidFill>
              <a:effectLst/>
              <a:latin typeface="Chalkboard" pitchFamily="-111" charset="0"/>
            </a:endParaRPr>
          </a:p>
        </p:txBody>
      </p:sp>
    </p:spTree>
    <p:extLst>
      <p:ext uri="{BB962C8B-B14F-4D97-AF65-F5344CB8AC3E}">
        <p14:creationId xmlns:p14="http://schemas.microsoft.com/office/powerpoint/2010/main" val="3404772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a:stretch>
            <a:fillRect/>
          </a:stretch>
        </p:blipFill>
        <p:spPr>
          <a:xfrm>
            <a:off x="323528" y="2708920"/>
            <a:ext cx="7721600" cy="1397000"/>
          </a:xfrm>
          <a:prstGeom prst="rect">
            <a:avLst/>
          </a:prstGeom>
        </p:spPr>
      </p:pic>
      <p:sp>
        <p:nvSpPr>
          <p:cNvPr id="2" name="Title 1"/>
          <p:cNvSpPr>
            <a:spLocks noGrp="1"/>
          </p:cNvSpPr>
          <p:nvPr>
            <p:ph type="title"/>
          </p:nvPr>
        </p:nvSpPr>
        <p:spPr/>
        <p:txBody>
          <a:bodyPr/>
          <a:lstStyle/>
          <a:p>
            <a:r>
              <a:rPr lang="en-GB" dirty="0" smtClean="0"/>
              <a:t>Varying Context</a:t>
            </a:r>
            <a:endParaRPr lang="en-GB" dirty="0"/>
          </a:p>
        </p:txBody>
      </p:sp>
      <p:sp>
        <p:nvSpPr>
          <p:cNvPr id="4" name="Rectangle 3"/>
          <p:cNvSpPr/>
          <p:nvPr/>
        </p:nvSpPr>
        <p:spPr>
          <a:xfrm>
            <a:off x="323528" y="908720"/>
            <a:ext cx="3960440" cy="1323439"/>
          </a:xfrm>
          <a:prstGeom prst="rect">
            <a:avLst/>
          </a:prstGeom>
        </p:spPr>
        <p:txBody>
          <a:bodyPr wrap="square">
            <a:spAutoFit/>
          </a:bodyPr>
          <a:lstStyle/>
          <a:p>
            <a:r>
              <a:rPr lang="en-GB" sz="2000" b="0" dirty="0">
                <a:solidFill>
                  <a:srgbClr val="000000"/>
                </a:solidFill>
              </a:rPr>
              <a:t>If Alison gives John one of her marbles, she will then have one more than twice as many marbles as John then has.  </a:t>
            </a:r>
          </a:p>
        </p:txBody>
      </p:sp>
      <p:sp>
        <p:nvSpPr>
          <p:cNvPr id="5" name="Rectangle 4"/>
          <p:cNvSpPr/>
          <p:nvPr/>
        </p:nvSpPr>
        <p:spPr>
          <a:xfrm>
            <a:off x="395536" y="4390072"/>
            <a:ext cx="3960440" cy="1631216"/>
          </a:xfrm>
          <a:prstGeom prst="rect">
            <a:avLst/>
          </a:prstGeom>
        </p:spPr>
        <p:txBody>
          <a:bodyPr wrap="square">
            <a:spAutoFit/>
          </a:bodyPr>
          <a:lstStyle/>
          <a:p>
            <a:r>
              <a:rPr lang="en-GB" sz="2000" b="0" dirty="0">
                <a:solidFill>
                  <a:srgbClr val="000000"/>
                </a:solidFill>
              </a:rPr>
              <a:t>However, if instead, John gives Alison one of his marbles, he will have one more than a third as many marbles as Alison then has. </a:t>
            </a:r>
          </a:p>
        </p:txBody>
      </p:sp>
      <p:sp>
        <p:nvSpPr>
          <p:cNvPr id="6" name="Rectangle 5"/>
          <p:cNvSpPr/>
          <p:nvPr/>
        </p:nvSpPr>
        <p:spPr>
          <a:xfrm>
            <a:off x="5004048" y="476672"/>
            <a:ext cx="3960440" cy="2246769"/>
          </a:xfrm>
          <a:prstGeom prst="rect">
            <a:avLst/>
          </a:prstGeom>
        </p:spPr>
        <p:txBody>
          <a:bodyPr wrap="square">
            <a:spAutoFit/>
          </a:bodyPr>
          <a:lstStyle/>
          <a:p>
            <a:r>
              <a:rPr lang="en-GB" sz="2000" b="0" dirty="0" smtClean="0">
                <a:solidFill>
                  <a:srgbClr val="000000"/>
                </a:solidFill>
              </a:rPr>
              <a:t>Alison and John are standing on a </a:t>
            </a:r>
            <a:r>
              <a:rPr lang="en-GB" sz="2000" b="0" dirty="0" err="1" smtClean="0">
                <a:solidFill>
                  <a:srgbClr val="000000"/>
                </a:solidFill>
              </a:rPr>
              <a:t>numberline</a:t>
            </a:r>
            <a:r>
              <a:rPr lang="en-GB" sz="2000" b="0" dirty="0" smtClean="0">
                <a:solidFill>
                  <a:srgbClr val="000000"/>
                </a:solidFill>
              </a:rPr>
              <a:t>. If Alison moves 1 step towards John, and John moves 1 step towards Alison, then Alison will be one step further away from the origin than twice as far as John is.</a:t>
            </a:r>
            <a:endParaRPr lang="en-GB" sz="2000" b="0" dirty="0">
              <a:solidFill>
                <a:srgbClr val="000000"/>
              </a:solidFill>
            </a:endParaRPr>
          </a:p>
        </p:txBody>
      </p:sp>
      <p:sp>
        <p:nvSpPr>
          <p:cNvPr id="7" name="Rectangle 6"/>
          <p:cNvSpPr/>
          <p:nvPr/>
        </p:nvSpPr>
        <p:spPr>
          <a:xfrm>
            <a:off x="5004048" y="4010288"/>
            <a:ext cx="3960440" cy="1938992"/>
          </a:xfrm>
          <a:prstGeom prst="rect">
            <a:avLst/>
          </a:prstGeom>
        </p:spPr>
        <p:txBody>
          <a:bodyPr wrap="square">
            <a:spAutoFit/>
          </a:bodyPr>
          <a:lstStyle/>
          <a:p>
            <a:r>
              <a:rPr lang="en-GB" sz="2000" b="0" dirty="0" smtClean="0">
                <a:solidFill>
                  <a:srgbClr val="000000"/>
                </a:solidFill>
              </a:rPr>
              <a:t>If instead, John moves 1 step away from Alison and Alison moves 1 step away from John, John will be 1 step further from the origin than one-third of Alison’s distance from the origin</a:t>
            </a:r>
            <a:endParaRPr lang="en-GB" sz="2000" b="0" dirty="0">
              <a:solidFill>
                <a:srgbClr val="000000"/>
              </a:solidFill>
            </a:endParaRPr>
          </a:p>
        </p:txBody>
      </p:sp>
      <p:sp>
        <p:nvSpPr>
          <p:cNvPr id="8" name="Rounded Rectangle 7"/>
          <p:cNvSpPr/>
          <p:nvPr/>
        </p:nvSpPr>
        <p:spPr bwMode="auto">
          <a:xfrm>
            <a:off x="1691680" y="5949280"/>
            <a:ext cx="5184576" cy="792088"/>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dirty="0" smtClean="0">
                <a:solidFill>
                  <a:schemeClr val="tx2"/>
                </a:solidFill>
                <a:latin typeface="Chalkboard" pitchFamily="-111" charset="0"/>
              </a:rPr>
              <a:t>Marbles and </a:t>
            </a:r>
            <a:r>
              <a:rPr lang="en-GB" sz="2000" b="0" dirty="0" err="1" smtClean="0">
                <a:solidFill>
                  <a:schemeClr val="tx2"/>
                </a:solidFill>
                <a:latin typeface="Chalkboard" pitchFamily="-111" charset="0"/>
              </a:rPr>
              <a:t>numberline</a:t>
            </a:r>
            <a:r>
              <a:rPr lang="en-GB" sz="2000" b="0" dirty="0" smtClean="0">
                <a:solidFill>
                  <a:schemeClr val="tx2"/>
                </a:solidFill>
                <a:latin typeface="Chalkboard" pitchFamily="-111" charset="0"/>
              </a:rPr>
              <a:t> movements may not be exactly the same!</a:t>
            </a:r>
            <a:endParaRPr kumimoji="0" lang="en-GB" sz="2000" b="0" i="0" u="none" strike="noStrike" cap="none" normalizeH="0" baseline="0" dirty="0">
              <a:ln>
                <a:noFill/>
              </a:ln>
              <a:solidFill>
                <a:schemeClr val="tx2"/>
              </a:solidFill>
              <a:effectLst/>
              <a:latin typeface="Chalkboard" pitchFamily="-111" charset="0"/>
            </a:endParaRPr>
          </a:p>
        </p:txBody>
      </p:sp>
    </p:spTree>
    <p:extLst>
      <p:ext uri="{BB962C8B-B14F-4D97-AF65-F5344CB8AC3E}">
        <p14:creationId xmlns:p14="http://schemas.microsoft.com/office/powerpoint/2010/main" val="3575975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a:t>
            </a:r>
            <a:endParaRPr lang="en-GB" dirty="0"/>
          </a:p>
        </p:txBody>
      </p:sp>
      <p:sp>
        <p:nvSpPr>
          <p:cNvPr id="90" name="Content Placeholder 89"/>
          <p:cNvSpPr>
            <a:spLocks noGrp="1"/>
          </p:cNvSpPr>
          <p:nvPr>
            <p:ph idx="1"/>
          </p:nvPr>
        </p:nvSpPr>
        <p:spPr/>
        <p:txBody>
          <a:bodyPr/>
          <a:lstStyle/>
          <a:p>
            <a:r>
              <a:rPr lang="en-GB" dirty="0" smtClean="0"/>
              <a:t>Withdrawing from action</a:t>
            </a:r>
          </a:p>
          <a:p>
            <a:r>
              <a:rPr lang="en-GB" dirty="0" smtClean="0"/>
              <a:t>Becoming aware of an action, or a relationship</a:t>
            </a:r>
          </a:p>
          <a:p>
            <a:r>
              <a:rPr lang="en-GB" b="1" dirty="0" smtClean="0">
                <a:solidFill>
                  <a:srgbClr val="FF0000"/>
                </a:solidFill>
              </a:rPr>
              <a:t>NOT</a:t>
            </a:r>
            <a:r>
              <a:rPr lang="en-GB" dirty="0" smtClean="0"/>
              <a:t> ‘telling them so they remember’</a:t>
            </a:r>
            <a:br>
              <a:rPr lang="en-GB" dirty="0" smtClean="0"/>
            </a:br>
            <a:r>
              <a:rPr lang="en-GB" b="1" dirty="0" smtClean="0">
                <a:solidFill>
                  <a:srgbClr val="008000"/>
                </a:solidFill>
              </a:rPr>
              <a:t>BUT rather</a:t>
            </a:r>
            <a:r>
              <a:rPr lang="en-GB" dirty="0" smtClean="0"/>
              <a:t/>
            </a:r>
            <a:br>
              <a:rPr lang="en-GB" dirty="0" smtClean="0"/>
            </a:br>
            <a:r>
              <a:rPr lang="en-GB" dirty="0" smtClean="0"/>
              <a:t>immersing them in a culture of mathematical practices</a:t>
            </a:r>
          </a:p>
          <a:p>
            <a:r>
              <a:rPr lang="en-GB" dirty="0" smtClean="0"/>
              <a:t>Evoking their natural powers</a:t>
            </a:r>
          </a:p>
          <a:p>
            <a:r>
              <a:rPr lang="en-GB" dirty="0" smtClean="0"/>
              <a:t>Being aware of necessary movements of attention</a:t>
            </a:r>
          </a:p>
          <a:p>
            <a:pPr lvl="1"/>
            <a:r>
              <a:rPr lang="en-GB" dirty="0" smtClean="0"/>
              <a:t>In yourself</a:t>
            </a:r>
          </a:p>
          <a:p>
            <a:pPr lvl="1"/>
            <a:r>
              <a:rPr lang="en-GB" dirty="0" smtClean="0"/>
              <a:t>For </a:t>
            </a:r>
            <a:r>
              <a:rPr lang="en-GB" dirty="0" smtClean="0"/>
              <a:t>students</a:t>
            </a:r>
          </a:p>
          <a:p>
            <a:r>
              <a:rPr lang="en-GB" dirty="0" smtClean="0"/>
              <a:t>Learners experiencing the origins of ‘problems’ by constructing them for themselves</a:t>
            </a:r>
          </a:p>
          <a:p>
            <a:pPr lvl="1"/>
            <a:r>
              <a:rPr lang="en-GB" dirty="0" smtClean="0"/>
              <a:t>Easy; Peculiar</a:t>
            </a:r>
            <a:r>
              <a:rPr lang="en-GB" dirty="0" smtClean="0"/>
              <a:t>; Hard; General</a:t>
            </a:r>
            <a:endParaRPr lang="en-GB" dirty="0"/>
          </a:p>
        </p:txBody>
      </p:sp>
    </p:spTree>
    <p:extLst>
      <p:ext uri="{BB962C8B-B14F-4D97-AF65-F5344CB8AC3E}">
        <p14:creationId xmlns:p14="http://schemas.microsoft.com/office/powerpoint/2010/main" val="4222776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Mathematical Thinking</a:t>
            </a:r>
          </a:p>
        </p:txBody>
      </p:sp>
      <p:sp>
        <p:nvSpPr>
          <p:cNvPr id="3" name="Content Placeholder 2"/>
          <p:cNvSpPr>
            <a:spLocks noGrp="1"/>
          </p:cNvSpPr>
          <p:nvPr>
            <p:ph idx="1"/>
          </p:nvPr>
        </p:nvSpPr>
        <p:spPr/>
        <p:txBody>
          <a:bodyPr/>
          <a:lstStyle/>
          <a:p>
            <a:r>
              <a:rPr lang="en-GB" dirty="0"/>
              <a:t>How </a:t>
            </a:r>
            <a:r>
              <a:rPr lang="en-GB" dirty="0" smtClean="0"/>
              <a:t>might you describe </a:t>
            </a:r>
            <a:r>
              <a:rPr lang="en-GB" dirty="0"/>
              <a:t>the mathematical thinking you have done so far today?</a:t>
            </a:r>
          </a:p>
          <a:p>
            <a:r>
              <a:rPr lang="en-GB" dirty="0"/>
              <a:t>How could you incorporate that into students</a:t>
            </a:r>
            <a:r>
              <a:rPr lang="en-GB" dirty="0" smtClean="0"/>
              <a:t>’ </a:t>
            </a:r>
            <a:r>
              <a:rPr lang="en-GB" dirty="0"/>
              <a:t>learning</a:t>
            </a:r>
            <a:r>
              <a:rPr lang="en-GB" dirty="0" smtClean="0"/>
              <a:t>?</a:t>
            </a:r>
          </a:p>
          <a:p>
            <a:r>
              <a:rPr lang="en-GB" dirty="0" smtClean="0"/>
              <a:t>What have you been attending to:</a:t>
            </a:r>
          </a:p>
          <a:p>
            <a:pPr lvl="1"/>
            <a:r>
              <a:rPr lang="en-GB" dirty="0" smtClean="0"/>
              <a:t>Results?</a:t>
            </a:r>
          </a:p>
          <a:p>
            <a:pPr lvl="1"/>
            <a:r>
              <a:rPr lang="en-GB" dirty="0" smtClean="0"/>
              <a:t>Actions?</a:t>
            </a:r>
          </a:p>
          <a:p>
            <a:pPr lvl="1"/>
            <a:r>
              <a:rPr lang="en-GB" dirty="0" smtClean="0"/>
              <a:t>Effectiveness of actions?</a:t>
            </a:r>
          </a:p>
          <a:p>
            <a:pPr lvl="1"/>
            <a:r>
              <a:rPr lang="en-GB" dirty="0" smtClean="0"/>
              <a:t>Where effective actions came from or how they arose?</a:t>
            </a:r>
          </a:p>
          <a:p>
            <a:pPr lvl="1"/>
            <a:r>
              <a:rPr lang="en-GB" dirty="0" smtClean="0"/>
              <a:t>What you could make use of in the future?</a:t>
            </a:r>
            <a:endParaRPr lang="en-GB" dirty="0"/>
          </a:p>
        </p:txBody>
      </p:sp>
    </p:spTree>
    <p:extLst>
      <p:ext uri="{BB962C8B-B14F-4D97-AF65-F5344CB8AC3E}">
        <p14:creationId xmlns:p14="http://schemas.microsoft.com/office/powerpoint/2010/main" val="9925698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7772400" cy="609600"/>
          </a:xfrm>
        </p:spPr>
        <p:txBody>
          <a:bodyPr/>
          <a:lstStyle/>
          <a:p>
            <a:r>
              <a:rPr lang="en-GB" dirty="0"/>
              <a:t>Reflection as Self-</a:t>
            </a:r>
            <a:r>
              <a:rPr lang="en-GB" dirty="0" smtClean="0"/>
              <a:t>Explanation</a:t>
            </a:r>
            <a:br>
              <a:rPr lang="en-GB" dirty="0" smtClean="0"/>
            </a:br>
            <a:r>
              <a:rPr lang="en-GB" dirty="0" smtClean="0"/>
              <a:t>and Personal Narrative</a:t>
            </a:r>
            <a:endParaRPr lang="en-GB" dirty="0"/>
          </a:p>
        </p:txBody>
      </p:sp>
      <p:sp>
        <p:nvSpPr>
          <p:cNvPr id="3" name="Content Placeholder 2"/>
          <p:cNvSpPr>
            <a:spLocks noGrp="1"/>
          </p:cNvSpPr>
          <p:nvPr>
            <p:ph idx="1"/>
          </p:nvPr>
        </p:nvSpPr>
        <p:spPr>
          <a:xfrm>
            <a:off x="251520" y="1916832"/>
            <a:ext cx="8496944" cy="2304256"/>
          </a:xfrm>
        </p:spPr>
        <p:txBody>
          <a:bodyPr/>
          <a:lstStyle/>
          <a:p>
            <a:r>
              <a:rPr lang="en-GB" dirty="0"/>
              <a:t>What struck you during this session?</a:t>
            </a:r>
          </a:p>
          <a:p>
            <a:r>
              <a:rPr lang="en-GB" dirty="0"/>
              <a:t>What for you were the main points (cognition)?</a:t>
            </a:r>
          </a:p>
          <a:p>
            <a:r>
              <a:rPr lang="en-GB" dirty="0"/>
              <a:t>What were the dominant emotions evoked? (affect)?</a:t>
            </a:r>
          </a:p>
          <a:p>
            <a:r>
              <a:rPr lang="en-GB" dirty="0"/>
              <a:t>What actions might you want to pursue further? (Awareness)</a:t>
            </a:r>
          </a:p>
        </p:txBody>
      </p:sp>
    </p:spTree>
    <p:extLst>
      <p:ext uri="{BB962C8B-B14F-4D97-AF65-F5344CB8AC3E}">
        <p14:creationId xmlns:p14="http://schemas.microsoft.com/office/powerpoint/2010/main" val="31756557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Mastery as Achievement for All</a:t>
            </a:r>
            <a:endParaRPr lang="en-GB" dirty="0"/>
          </a:p>
        </p:txBody>
      </p:sp>
      <p:sp>
        <p:nvSpPr>
          <p:cNvPr id="3" name="Content Placeholder 2"/>
          <p:cNvSpPr>
            <a:spLocks noGrp="1"/>
          </p:cNvSpPr>
          <p:nvPr>
            <p:ph idx="1"/>
          </p:nvPr>
        </p:nvSpPr>
        <p:spPr>
          <a:xfrm>
            <a:off x="323528" y="836712"/>
            <a:ext cx="8424936" cy="5616624"/>
          </a:xfrm>
        </p:spPr>
        <p:txBody>
          <a:bodyPr/>
          <a:lstStyle/>
          <a:p>
            <a:r>
              <a:rPr lang="en-GB" dirty="0" smtClean="0"/>
              <a:t>Principle: Variation</a:t>
            </a:r>
          </a:p>
          <a:p>
            <a:pPr lvl="1"/>
            <a:r>
              <a:rPr lang="en-GB" dirty="0" smtClean="0"/>
              <a:t>Something is available to be learned only when it is varied in relation to something else</a:t>
            </a:r>
          </a:p>
          <a:p>
            <a:pPr lvl="1"/>
            <a:r>
              <a:rPr lang="en-GB" dirty="0" smtClean="0"/>
              <a:t>So learners discern what must be discerned</a:t>
            </a:r>
          </a:p>
          <a:p>
            <a:pPr lvl="1"/>
            <a:r>
              <a:rPr lang="en-GB" dirty="0" smtClean="0"/>
              <a:t>Recognise relationships that are critical</a:t>
            </a:r>
          </a:p>
          <a:p>
            <a:pPr lvl="1"/>
            <a:r>
              <a:rPr lang="en-GB" dirty="0" smtClean="0"/>
              <a:t>Perceive properties as being instantiated </a:t>
            </a:r>
            <a:br>
              <a:rPr lang="en-GB" dirty="0" smtClean="0"/>
            </a:br>
            <a:r>
              <a:rPr lang="en-GB" dirty="0" smtClean="0"/>
              <a:t>(through generalisation)</a:t>
            </a:r>
          </a:p>
          <a:p>
            <a:r>
              <a:rPr lang="en-GB" dirty="0" smtClean="0"/>
              <a:t>Variation itself is no guarantee</a:t>
            </a:r>
          </a:p>
          <a:p>
            <a:r>
              <a:rPr lang="en-GB" dirty="0" smtClean="0"/>
              <a:t>Variation Pedagogy informed by being aware of attention</a:t>
            </a:r>
          </a:p>
          <a:p>
            <a:pPr lvl="1"/>
            <a:r>
              <a:rPr lang="en-GB" dirty="0" smtClean="0"/>
              <a:t>Holding wholes</a:t>
            </a:r>
          </a:p>
          <a:p>
            <a:pPr lvl="1"/>
            <a:r>
              <a:rPr lang="en-GB" dirty="0" smtClean="0"/>
              <a:t>Discerning Details</a:t>
            </a:r>
          </a:p>
          <a:p>
            <a:pPr lvl="1"/>
            <a:r>
              <a:rPr lang="en-GB" dirty="0" smtClean="0"/>
              <a:t>Recognising Relationships</a:t>
            </a:r>
          </a:p>
          <a:p>
            <a:pPr lvl="1"/>
            <a:r>
              <a:rPr lang="en-GB" dirty="0" smtClean="0"/>
              <a:t>Perceiving Properties</a:t>
            </a:r>
          </a:p>
          <a:p>
            <a:pPr lvl="1"/>
            <a:r>
              <a:rPr lang="en-GB" dirty="0" smtClean="0"/>
              <a:t>Reasoning on the basis of known properties</a:t>
            </a:r>
            <a:endParaRPr lang="en-GB" dirty="0"/>
          </a:p>
        </p:txBody>
      </p:sp>
      <p:sp>
        <p:nvSpPr>
          <p:cNvPr id="4" name="Rounded Rectangle 3"/>
          <p:cNvSpPr/>
          <p:nvPr/>
        </p:nvSpPr>
        <p:spPr bwMode="auto">
          <a:xfrm>
            <a:off x="6084168" y="4365104"/>
            <a:ext cx="2808312" cy="165618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2"/>
                </a:solidFill>
                <a:effectLst/>
                <a:latin typeface="Chalkboard" pitchFamily="-111" charset="0"/>
              </a:rPr>
              <a:t>A little time taken strategically</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2"/>
                </a:solidFill>
                <a:effectLst/>
                <a:latin typeface="Chalkboard" pitchFamily="-111" charset="0"/>
              </a:rPr>
              <a:t> will save a great deal of time later</a:t>
            </a:r>
            <a:endParaRPr kumimoji="0" lang="en-GB" sz="2000" b="0" i="0" u="none" strike="noStrike" cap="none" normalizeH="0" baseline="0" dirty="0">
              <a:ln>
                <a:noFill/>
              </a:ln>
              <a:solidFill>
                <a:schemeClr val="tx2"/>
              </a:solidFill>
              <a:effectLst/>
              <a:latin typeface="Chalkboard" pitchFamily="-111" charset="0"/>
            </a:endParaRPr>
          </a:p>
        </p:txBody>
      </p:sp>
    </p:spTree>
    <p:extLst>
      <p:ext uri="{BB962C8B-B14F-4D97-AF65-F5344CB8AC3E}">
        <p14:creationId xmlns:p14="http://schemas.microsoft.com/office/powerpoint/2010/main" val="70021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 Follow Up</a:t>
            </a:r>
          </a:p>
        </p:txBody>
      </p:sp>
      <p:sp>
        <p:nvSpPr>
          <p:cNvPr id="3" name="Content Placeholder 2"/>
          <p:cNvSpPr>
            <a:spLocks noGrp="1"/>
          </p:cNvSpPr>
          <p:nvPr>
            <p:ph idx="1"/>
          </p:nvPr>
        </p:nvSpPr>
        <p:spPr>
          <a:xfrm>
            <a:off x="323528" y="980728"/>
            <a:ext cx="7727950" cy="1008112"/>
          </a:xfrm>
        </p:spPr>
        <p:txBody>
          <a:bodyPr/>
          <a:lstStyle/>
          <a:p>
            <a:r>
              <a:rPr lang="en-GB" dirty="0" err="1" smtClean="0">
                <a:solidFill>
                  <a:schemeClr val="bg1"/>
                </a:solidFill>
              </a:rPr>
              <a:t>PMTheta.com</a:t>
            </a:r>
            <a:endParaRPr lang="en-GB" dirty="0">
              <a:solidFill>
                <a:schemeClr val="bg1"/>
              </a:solidFill>
            </a:endParaRPr>
          </a:p>
          <a:p>
            <a:r>
              <a:rPr lang="en-GB" dirty="0" err="1" smtClean="0">
                <a:solidFill>
                  <a:srgbClr val="0000FF"/>
                </a:solidFill>
              </a:rPr>
              <a:t>john.mason</a:t>
            </a:r>
            <a:r>
              <a:rPr lang="en-GB" dirty="0" err="1">
                <a:solidFill>
                  <a:srgbClr val="0000FF"/>
                </a:solidFill>
              </a:rPr>
              <a:t>@open.ac.uk</a:t>
            </a:r>
            <a:endParaRPr lang="en-GB" dirty="0">
              <a:solidFill>
                <a:srgbClr val="0000FF"/>
              </a:solidFill>
            </a:endParaRPr>
          </a:p>
        </p:txBody>
      </p:sp>
      <p:sp>
        <p:nvSpPr>
          <p:cNvPr id="4" name="Content Placeholder 2"/>
          <p:cNvSpPr txBox="1">
            <a:spLocks/>
          </p:cNvSpPr>
          <p:nvPr/>
        </p:nvSpPr>
        <p:spPr bwMode="auto">
          <a:xfrm>
            <a:off x="323528" y="1988840"/>
            <a:ext cx="8136904" cy="439248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3">
                  <a:lumMod val="50000"/>
                </a:schemeClr>
              </a:buClr>
              <a:buSzPct val="75000"/>
              <a:buFont typeface="Wingdings" charset="2"/>
              <a:buChar char="v"/>
              <a:defRPr sz="280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FontTx/>
              <a:buChar char="–"/>
              <a:defRPr sz="2400">
                <a:solidFill>
                  <a:schemeClr val="accent3">
                    <a:lumMod val="50000"/>
                  </a:schemeClr>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sz="2400" b="0" dirty="0" smtClean="0">
                <a:solidFill>
                  <a:srgbClr val="FF0000"/>
                </a:solidFill>
              </a:rPr>
              <a:t>Variation: Anne Watson in latest MT</a:t>
            </a:r>
            <a:endParaRPr lang="en-GB" sz="2400" b="0" dirty="0" smtClean="0">
              <a:solidFill>
                <a:srgbClr val="FF0000"/>
              </a:solidFill>
            </a:endParaRPr>
          </a:p>
          <a:p>
            <a:r>
              <a:rPr lang="en-GB" sz="2400" b="0" dirty="0" smtClean="0">
                <a:solidFill>
                  <a:srgbClr val="3400FF"/>
                </a:solidFill>
              </a:rPr>
              <a:t>Designing </a:t>
            </a:r>
            <a:r>
              <a:rPr lang="en-GB" sz="2400" b="0" dirty="0" smtClean="0">
                <a:solidFill>
                  <a:srgbClr val="3400FF"/>
                </a:solidFill>
              </a:rPr>
              <a:t>&amp; Using Mathematical Tasks (</a:t>
            </a:r>
            <a:r>
              <a:rPr lang="en-GB" sz="2400" b="0" dirty="0" err="1" smtClean="0">
                <a:solidFill>
                  <a:srgbClr val="3400FF"/>
                </a:solidFill>
              </a:rPr>
              <a:t>Tarquin</a:t>
            </a:r>
            <a:r>
              <a:rPr lang="en-GB" sz="2400" b="0" dirty="0" smtClean="0">
                <a:solidFill>
                  <a:srgbClr val="3400FF"/>
                </a:solidFill>
              </a:rPr>
              <a:t>)</a:t>
            </a:r>
          </a:p>
          <a:p>
            <a:r>
              <a:rPr lang="en-GB" sz="2400" b="0" dirty="0" smtClean="0"/>
              <a:t>Mathematics as a Constructive Enterprise (Erlbaum)</a:t>
            </a:r>
          </a:p>
          <a:p>
            <a:r>
              <a:rPr lang="en-GB" sz="2400" b="0" dirty="0">
                <a:solidFill>
                  <a:schemeClr val="accent3">
                    <a:lumMod val="50000"/>
                  </a:schemeClr>
                </a:solidFill>
              </a:rPr>
              <a:t>Thinking Mathematically (Pearson) </a:t>
            </a:r>
          </a:p>
          <a:p>
            <a:r>
              <a:rPr lang="en-GB" sz="2400" b="0" dirty="0" smtClean="0"/>
              <a:t>Key </a:t>
            </a:r>
            <a:r>
              <a:rPr lang="en-GB" sz="2400" b="0" dirty="0"/>
              <a:t>I</a:t>
            </a:r>
            <a:r>
              <a:rPr lang="en-GB" sz="2400" b="0" dirty="0" smtClean="0"/>
              <a:t>deas </a:t>
            </a:r>
            <a:r>
              <a:rPr lang="en-GB" sz="2400" b="0" dirty="0"/>
              <a:t>in Mathematics (OUP)</a:t>
            </a:r>
          </a:p>
          <a:p>
            <a:r>
              <a:rPr lang="en-GB" sz="2400" b="0" dirty="0" smtClean="0">
                <a:solidFill>
                  <a:schemeClr val="accent3">
                    <a:lumMod val="50000"/>
                  </a:schemeClr>
                </a:solidFill>
              </a:rPr>
              <a:t>Researching </a:t>
            </a:r>
            <a:r>
              <a:rPr lang="en-GB" sz="2400" b="0" dirty="0">
                <a:solidFill>
                  <a:schemeClr val="accent3">
                    <a:lumMod val="50000"/>
                  </a:schemeClr>
                </a:solidFill>
              </a:rPr>
              <a:t>Your </a:t>
            </a:r>
            <a:r>
              <a:rPr lang="en-GB" sz="2400" b="0" dirty="0" smtClean="0">
                <a:solidFill>
                  <a:schemeClr val="accent3">
                    <a:lumMod val="50000"/>
                  </a:schemeClr>
                </a:solidFill>
              </a:rPr>
              <a:t>Own Practice </a:t>
            </a:r>
            <a:r>
              <a:rPr lang="en-GB" sz="2400" b="0" dirty="0">
                <a:solidFill>
                  <a:schemeClr val="accent3">
                    <a:lumMod val="50000"/>
                  </a:schemeClr>
                </a:solidFill>
              </a:rPr>
              <a:t>Using The Discipline of Noticing (</a:t>
            </a:r>
            <a:r>
              <a:rPr lang="en-GB" sz="2400" b="0" dirty="0" err="1">
                <a:solidFill>
                  <a:schemeClr val="accent3">
                    <a:lumMod val="50000"/>
                  </a:schemeClr>
                </a:solidFill>
              </a:rPr>
              <a:t>RoutledgeFalmer</a:t>
            </a:r>
            <a:r>
              <a:rPr lang="en-GB" sz="2400" b="0" dirty="0">
                <a:solidFill>
                  <a:schemeClr val="accent3">
                    <a:lumMod val="50000"/>
                  </a:schemeClr>
                </a:solidFill>
              </a:rPr>
              <a:t>)</a:t>
            </a:r>
          </a:p>
          <a:p>
            <a:r>
              <a:rPr lang="en-GB" sz="2400" b="0" dirty="0">
                <a:solidFill>
                  <a:schemeClr val="bg1"/>
                </a:solidFill>
              </a:rPr>
              <a:t>Questions and Prompts</a:t>
            </a:r>
            <a:r>
              <a:rPr lang="en-GB" sz="2400" b="0" dirty="0" smtClean="0">
                <a:solidFill>
                  <a:schemeClr val="bg1"/>
                </a:solidFill>
              </a:rPr>
              <a:t>: (</a:t>
            </a:r>
            <a:r>
              <a:rPr lang="en-GB" sz="2400" b="0" dirty="0">
                <a:solidFill>
                  <a:schemeClr val="bg1"/>
                </a:solidFill>
              </a:rPr>
              <a:t>ATM)</a:t>
            </a:r>
          </a:p>
          <a:p>
            <a:r>
              <a:rPr lang="en-GB" altLang="ko-KR" sz="2400" b="0" dirty="0" smtClean="0">
                <a:solidFill>
                  <a:srgbClr val="FF0000"/>
                </a:solidFill>
              </a:rPr>
              <a:t>Annual Institute for Mathematical Pedagogy </a:t>
            </a:r>
            <a:br>
              <a:rPr lang="en-GB" altLang="ko-KR" sz="2400" b="0" dirty="0" smtClean="0">
                <a:solidFill>
                  <a:srgbClr val="FF0000"/>
                </a:solidFill>
              </a:rPr>
            </a:br>
            <a:r>
              <a:rPr lang="en-GB" altLang="ko-KR" sz="2400" b="0" dirty="0" smtClean="0">
                <a:solidFill>
                  <a:srgbClr val="FF0000"/>
                </a:solidFill>
              </a:rPr>
              <a:t>(first week of August: see </a:t>
            </a:r>
            <a:r>
              <a:rPr lang="en-GB" altLang="ko-KR" sz="2400" b="0" dirty="0" err="1" smtClean="0">
                <a:solidFill>
                  <a:srgbClr val="FF0000"/>
                </a:solidFill>
              </a:rPr>
              <a:t>PMTheta.com</a:t>
            </a:r>
            <a:r>
              <a:rPr lang="en-GB" altLang="ko-KR" sz="2400" b="0" dirty="0" smtClean="0">
                <a:solidFill>
                  <a:srgbClr val="FF0000"/>
                </a:solidFill>
              </a:rPr>
              <a:t>)</a:t>
            </a:r>
          </a:p>
          <a:p>
            <a:pPr marL="0" indent="0">
              <a:buNone/>
            </a:pPr>
            <a:endParaRPr lang="en-GB" altLang="ko-KR" sz="2400" b="0" dirty="0">
              <a:solidFill>
                <a:srgbClr val="3400FF"/>
              </a:solidFill>
            </a:endParaRPr>
          </a:p>
          <a:p>
            <a:endParaRPr lang="en-GB" sz="2400" b="0" dirty="0"/>
          </a:p>
          <a:p>
            <a:endParaRPr lang="en-GB" sz="2400" b="0" dirty="0"/>
          </a:p>
          <a:p>
            <a:endParaRPr lang="en-GB" sz="2400" b="0" dirty="0"/>
          </a:p>
        </p:txBody>
      </p:sp>
    </p:spTree>
    <p:extLst>
      <p:ext uri="{BB962C8B-B14F-4D97-AF65-F5344CB8AC3E}">
        <p14:creationId xmlns:p14="http://schemas.microsoft.com/office/powerpoint/2010/main" val="1901612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Mastery Shanghai Style</a:t>
            </a:r>
            <a:endParaRPr lang="en-GB" dirty="0"/>
          </a:p>
        </p:txBody>
      </p:sp>
      <p:sp>
        <p:nvSpPr>
          <p:cNvPr id="3" name="Content Placeholder 2"/>
          <p:cNvSpPr>
            <a:spLocks noGrp="1"/>
          </p:cNvSpPr>
          <p:nvPr>
            <p:ph idx="1"/>
          </p:nvPr>
        </p:nvSpPr>
        <p:spPr/>
        <p:txBody>
          <a:bodyPr/>
          <a:lstStyle/>
          <a:p>
            <a:r>
              <a:rPr lang="en-GB" dirty="0" smtClean="0"/>
              <a:t>Everyone achieves (some) understanding</a:t>
            </a:r>
          </a:p>
          <a:p>
            <a:r>
              <a:rPr lang="en-GB" dirty="0" smtClean="0"/>
              <a:t>Making use of Carefully Structured Variation</a:t>
            </a:r>
          </a:p>
          <a:p>
            <a:pPr lvl="1"/>
            <a:r>
              <a:rPr lang="en-GB" dirty="0" smtClean="0"/>
              <a:t>It isn’t the variation itself but how it is handled</a:t>
            </a:r>
          </a:p>
          <a:p>
            <a:r>
              <a:rPr lang="en-GB" dirty="0" smtClean="0"/>
              <a:t>Variation-Pedagogy</a:t>
            </a:r>
          </a:p>
          <a:p>
            <a:r>
              <a:rPr lang="en-GB" dirty="0" smtClean="0"/>
              <a:t>Attention</a:t>
            </a:r>
          </a:p>
          <a:p>
            <a:pPr lvl="1"/>
            <a:r>
              <a:rPr lang="en-GB" dirty="0" smtClean="0"/>
              <a:t>What teacher is attending to, and how</a:t>
            </a:r>
          </a:p>
          <a:p>
            <a:pPr lvl="1"/>
            <a:r>
              <a:rPr lang="en-GB" dirty="0" smtClean="0"/>
              <a:t>What students are attending to, and how</a:t>
            </a:r>
            <a:endParaRPr lang="en-GB" dirty="0"/>
          </a:p>
          <a:p>
            <a:endParaRPr lang="en-GB" dirty="0" smtClean="0"/>
          </a:p>
        </p:txBody>
      </p:sp>
    </p:spTree>
    <p:extLst>
      <p:ext uri="{BB962C8B-B14F-4D97-AF65-F5344CB8AC3E}">
        <p14:creationId xmlns:p14="http://schemas.microsoft.com/office/powerpoint/2010/main" val="19956419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Multiplying Fractions Tasks 1 &amp; 2</a:t>
            </a:r>
            <a:endParaRPr lang="en-GB" dirty="0"/>
          </a:p>
        </p:txBody>
      </p:sp>
      <p:pic>
        <p:nvPicPr>
          <p:cNvPr id="6" name="Picture 5"/>
          <p:cNvPicPr>
            <a:picLocks noChangeAspect="1"/>
          </p:cNvPicPr>
          <p:nvPr/>
        </p:nvPicPr>
        <p:blipFill>
          <a:blip r:embed="rId2"/>
          <a:stretch>
            <a:fillRect/>
          </a:stretch>
        </p:blipFill>
        <p:spPr>
          <a:xfrm>
            <a:off x="1979712" y="875650"/>
            <a:ext cx="2088232" cy="5073630"/>
          </a:xfrm>
          <a:prstGeom prst="rect">
            <a:avLst/>
          </a:prstGeom>
        </p:spPr>
      </p:pic>
      <p:pic>
        <p:nvPicPr>
          <p:cNvPr id="7" name="Picture 6"/>
          <p:cNvPicPr>
            <a:picLocks noChangeAspect="1"/>
          </p:cNvPicPr>
          <p:nvPr/>
        </p:nvPicPr>
        <p:blipFill>
          <a:blip r:embed="rId3"/>
          <a:stretch>
            <a:fillRect/>
          </a:stretch>
        </p:blipFill>
        <p:spPr>
          <a:xfrm>
            <a:off x="4932040" y="764704"/>
            <a:ext cx="2160240" cy="5988312"/>
          </a:xfrm>
          <a:prstGeom prst="rect">
            <a:avLst/>
          </a:prstGeom>
        </p:spPr>
      </p:pic>
      <p:pic>
        <p:nvPicPr>
          <p:cNvPr id="8" name="Picture 7"/>
          <p:cNvPicPr>
            <a:picLocks noChangeAspect="1"/>
          </p:cNvPicPr>
          <p:nvPr/>
        </p:nvPicPr>
        <p:blipFill>
          <a:blip r:embed="rId4"/>
          <a:stretch>
            <a:fillRect/>
          </a:stretch>
        </p:blipFill>
        <p:spPr>
          <a:xfrm>
            <a:off x="7092280" y="836712"/>
            <a:ext cx="2016224" cy="5242182"/>
          </a:xfrm>
          <a:prstGeom prst="rect">
            <a:avLst/>
          </a:prstGeom>
        </p:spPr>
      </p:pic>
      <p:sp>
        <p:nvSpPr>
          <p:cNvPr id="10" name="TextBox 9"/>
          <p:cNvSpPr txBox="1"/>
          <p:nvPr/>
        </p:nvSpPr>
        <p:spPr>
          <a:xfrm>
            <a:off x="8195977" y="6550223"/>
            <a:ext cx="945061"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r>
              <a:rPr lang="en-GB" sz="1400" b="0" dirty="0" err="1" smtClean="0">
                <a:solidFill>
                  <a:srgbClr val="000000"/>
                </a:solidFill>
              </a:rPr>
              <a:t>mathsBox</a:t>
            </a:r>
            <a:endParaRPr lang="en-GB" sz="1400" b="0" dirty="0">
              <a:solidFill>
                <a:srgbClr val="000000"/>
              </a:solidFill>
            </a:endParaRPr>
          </a:p>
        </p:txBody>
      </p:sp>
      <p:pic>
        <p:nvPicPr>
          <p:cNvPr id="11" name="Picture 10"/>
          <p:cNvPicPr>
            <a:picLocks noChangeAspect="1"/>
          </p:cNvPicPr>
          <p:nvPr/>
        </p:nvPicPr>
        <p:blipFill>
          <a:blip r:embed="rId5"/>
          <a:stretch>
            <a:fillRect/>
          </a:stretch>
        </p:blipFill>
        <p:spPr>
          <a:xfrm>
            <a:off x="6334" y="836712"/>
            <a:ext cx="1973377" cy="5968262"/>
          </a:xfrm>
          <a:prstGeom prst="rect">
            <a:avLst/>
          </a:prstGeom>
        </p:spPr>
      </p:pic>
    </p:spTree>
    <p:extLst>
      <p:ext uri="{BB962C8B-B14F-4D97-AF65-F5344CB8AC3E}">
        <p14:creationId xmlns:p14="http://schemas.microsoft.com/office/powerpoint/2010/main" val="15617871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Foundations of Fractions</a:t>
            </a:r>
            <a:endParaRPr lang="en-GB" dirty="0"/>
          </a:p>
        </p:txBody>
      </p:sp>
      <p:pic>
        <p:nvPicPr>
          <p:cNvPr id="4" name="Picture 3"/>
          <p:cNvPicPr>
            <a:picLocks noChangeAspect="1"/>
          </p:cNvPicPr>
          <p:nvPr/>
        </p:nvPicPr>
        <p:blipFill>
          <a:blip r:embed="rId2"/>
          <a:stretch>
            <a:fillRect/>
          </a:stretch>
        </p:blipFill>
        <p:spPr>
          <a:xfrm>
            <a:off x="147890" y="1419512"/>
            <a:ext cx="4208086" cy="4601775"/>
          </a:xfrm>
          <a:prstGeom prst="rect">
            <a:avLst/>
          </a:prstGeom>
        </p:spPr>
      </p:pic>
      <p:pic>
        <p:nvPicPr>
          <p:cNvPr id="6" name="Picture 5"/>
          <p:cNvPicPr>
            <a:picLocks noChangeAspect="1"/>
          </p:cNvPicPr>
          <p:nvPr/>
        </p:nvPicPr>
        <p:blipFill>
          <a:blip r:embed="rId3"/>
          <a:stretch>
            <a:fillRect/>
          </a:stretch>
        </p:blipFill>
        <p:spPr>
          <a:xfrm>
            <a:off x="4306023" y="1268760"/>
            <a:ext cx="4852268" cy="4963177"/>
          </a:xfrm>
          <a:prstGeom prst="rect">
            <a:avLst/>
          </a:prstGeom>
        </p:spPr>
      </p:pic>
      <p:pic>
        <p:nvPicPr>
          <p:cNvPr id="7" name="Picture 6"/>
          <p:cNvPicPr>
            <a:picLocks noChangeAspect="1"/>
          </p:cNvPicPr>
          <p:nvPr/>
        </p:nvPicPr>
        <p:blipFill>
          <a:blip r:embed="rId4"/>
          <a:stretch>
            <a:fillRect/>
          </a:stretch>
        </p:blipFill>
        <p:spPr>
          <a:xfrm>
            <a:off x="4282314" y="1268760"/>
            <a:ext cx="4852268" cy="4963177"/>
          </a:xfrm>
          <a:prstGeom prst="rect">
            <a:avLst/>
          </a:prstGeom>
        </p:spPr>
      </p:pic>
    </p:spTree>
    <p:extLst>
      <p:ext uri="{BB962C8B-B14F-4D97-AF65-F5344CB8AC3E}">
        <p14:creationId xmlns:p14="http://schemas.microsoft.com/office/powerpoint/2010/main" val="928583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59688" cy="1116360"/>
          </a:xfrm>
        </p:spPr>
        <p:txBody>
          <a:bodyPr/>
          <a:lstStyle/>
          <a:p>
            <a:r>
              <a:rPr lang="en-GB" dirty="0" smtClean="0"/>
              <a:t>Multiplying Fractions:</a:t>
            </a:r>
            <a:br>
              <a:rPr lang="en-GB" dirty="0" smtClean="0"/>
            </a:br>
            <a:r>
              <a:rPr lang="en-GB" dirty="0" smtClean="0"/>
              <a:t>Structured Exercises</a:t>
            </a:r>
            <a:endParaRPr lang="en-GB" dirty="0"/>
          </a:p>
        </p:txBody>
      </p:sp>
      <p:pic>
        <p:nvPicPr>
          <p:cNvPr id="4" name="Picture 3"/>
          <p:cNvPicPr>
            <a:picLocks noChangeAspect="1"/>
          </p:cNvPicPr>
          <p:nvPr/>
        </p:nvPicPr>
        <p:blipFill>
          <a:blip r:embed="rId4"/>
          <a:stretch>
            <a:fillRect/>
          </a:stretch>
        </p:blipFill>
        <p:spPr>
          <a:xfrm>
            <a:off x="395536" y="1340768"/>
            <a:ext cx="1948227" cy="54006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889360137"/>
              </p:ext>
            </p:extLst>
          </p:nvPr>
        </p:nvGraphicFramePr>
        <p:xfrm>
          <a:off x="3203848" y="1484783"/>
          <a:ext cx="1008112" cy="3969441"/>
        </p:xfrm>
        <a:graphic>
          <a:graphicData uri="http://schemas.openxmlformats.org/presentationml/2006/ole">
            <mc:AlternateContent xmlns:mc="http://schemas.openxmlformats.org/markup-compatibility/2006">
              <mc:Choice xmlns:v="urn:schemas-microsoft-com:vml" Requires="v">
                <p:oleObj spid="_x0000_s1282" name="Equation" r:id="rId5" imgW="406400" imgH="1600200" progId="Equation.DSMT4">
                  <p:embed/>
                </p:oleObj>
              </mc:Choice>
              <mc:Fallback>
                <p:oleObj name="Equation" r:id="rId5" imgW="406400" imgH="1600200" progId="Equation.DSMT4">
                  <p:embed/>
                  <p:pic>
                    <p:nvPicPr>
                      <p:cNvPr id="0" name=""/>
                      <p:cNvPicPr/>
                      <p:nvPr/>
                    </p:nvPicPr>
                    <p:blipFill>
                      <a:blip r:embed="rId6"/>
                      <a:stretch>
                        <a:fillRect/>
                      </a:stretch>
                    </p:blipFill>
                    <p:spPr>
                      <a:xfrm>
                        <a:off x="3203848" y="1484783"/>
                        <a:ext cx="1008112" cy="396944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05078899"/>
              </p:ext>
            </p:extLst>
          </p:nvPr>
        </p:nvGraphicFramePr>
        <p:xfrm>
          <a:off x="4716016" y="1484784"/>
          <a:ext cx="1008112" cy="3969441"/>
        </p:xfrm>
        <a:graphic>
          <a:graphicData uri="http://schemas.openxmlformats.org/presentationml/2006/ole">
            <mc:AlternateContent xmlns:mc="http://schemas.openxmlformats.org/markup-compatibility/2006">
              <mc:Choice xmlns:v="urn:schemas-microsoft-com:vml" Requires="v">
                <p:oleObj spid="_x0000_s1283" name="Equation" r:id="rId7" imgW="406400" imgH="1600200" progId="Equation.DSMT4">
                  <p:embed/>
                </p:oleObj>
              </mc:Choice>
              <mc:Fallback>
                <p:oleObj name="Equation" r:id="rId7" imgW="406400" imgH="1600200" progId="Equation.DSMT4">
                  <p:embed/>
                  <p:pic>
                    <p:nvPicPr>
                      <p:cNvPr id="0" name=""/>
                      <p:cNvPicPr/>
                      <p:nvPr/>
                    </p:nvPicPr>
                    <p:blipFill>
                      <a:blip r:embed="rId8"/>
                      <a:stretch>
                        <a:fillRect/>
                      </a:stretch>
                    </p:blipFill>
                    <p:spPr>
                      <a:xfrm>
                        <a:off x="4716016" y="1484784"/>
                        <a:ext cx="1008112" cy="396944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69000128"/>
              </p:ext>
            </p:extLst>
          </p:nvPr>
        </p:nvGraphicFramePr>
        <p:xfrm>
          <a:off x="6228184" y="1484784"/>
          <a:ext cx="1008112" cy="3969441"/>
        </p:xfrm>
        <a:graphic>
          <a:graphicData uri="http://schemas.openxmlformats.org/presentationml/2006/ole">
            <mc:AlternateContent xmlns:mc="http://schemas.openxmlformats.org/markup-compatibility/2006">
              <mc:Choice xmlns:v="urn:schemas-microsoft-com:vml" Requires="v">
                <p:oleObj spid="_x0000_s1284" name="Equation" r:id="rId9" imgW="406400" imgH="1600200" progId="Equation.DSMT4">
                  <p:embed/>
                </p:oleObj>
              </mc:Choice>
              <mc:Fallback>
                <p:oleObj name="Equation" r:id="rId9" imgW="406400" imgH="1600200" progId="Equation.DSMT4">
                  <p:embed/>
                  <p:pic>
                    <p:nvPicPr>
                      <p:cNvPr id="0" name=""/>
                      <p:cNvPicPr/>
                      <p:nvPr/>
                    </p:nvPicPr>
                    <p:blipFill>
                      <a:blip r:embed="rId10"/>
                      <a:stretch>
                        <a:fillRect/>
                      </a:stretch>
                    </p:blipFill>
                    <p:spPr>
                      <a:xfrm>
                        <a:off x="6228184" y="1484784"/>
                        <a:ext cx="1008112" cy="3969441"/>
                      </a:xfrm>
                      <a:prstGeom prst="rect">
                        <a:avLst/>
                      </a:prstGeom>
                    </p:spPr>
                  </p:pic>
                </p:oleObj>
              </mc:Fallback>
            </mc:AlternateContent>
          </a:graphicData>
        </a:graphic>
      </p:graphicFrame>
      <p:sp>
        <p:nvSpPr>
          <p:cNvPr id="3" name="Rounded Rectangular Callout 2"/>
          <p:cNvSpPr/>
          <p:nvPr/>
        </p:nvSpPr>
        <p:spPr bwMode="auto">
          <a:xfrm>
            <a:off x="6012160" y="404664"/>
            <a:ext cx="2952328" cy="720080"/>
          </a:xfrm>
          <a:prstGeom prst="wedgeRoundRectCallout">
            <a:avLst>
              <a:gd name="adj1" fmla="val -35171"/>
              <a:gd name="adj2" fmla="val 95163"/>
              <a:gd name="adj3" fmla="val 16667"/>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0" dirty="0" smtClean="0">
                <a:solidFill>
                  <a:srgbClr val="FFFF00"/>
                </a:solidFill>
                <a:latin typeface="Chalkboard" pitchFamily="-111" charset="0"/>
              </a:rPr>
              <a:t>What is coming next?</a:t>
            </a:r>
            <a:endParaRPr kumimoji="0" lang="en-GB" sz="2000" b="0" i="0" u="none" strike="noStrike" cap="none" normalizeH="0" baseline="0" dirty="0">
              <a:ln>
                <a:noFill/>
              </a:ln>
              <a:solidFill>
                <a:srgbClr val="FFFF00"/>
              </a:solidFill>
              <a:effectLst/>
              <a:latin typeface="Chalkboard" pitchFamily="-111" charset="0"/>
            </a:endParaRPr>
          </a:p>
        </p:txBody>
      </p:sp>
      <p:sp>
        <p:nvSpPr>
          <p:cNvPr id="8" name="Rounded Rectangular Callout 7"/>
          <p:cNvSpPr/>
          <p:nvPr/>
        </p:nvSpPr>
        <p:spPr bwMode="auto">
          <a:xfrm>
            <a:off x="7308304" y="908720"/>
            <a:ext cx="1835696" cy="1224136"/>
          </a:xfrm>
          <a:prstGeom prst="wedgeRoundRectCallout">
            <a:avLst>
              <a:gd name="adj1" fmla="val -73272"/>
              <a:gd name="adj2" fmla="val -40154"/>
              <a:gd name="adj3" fmla="val 16667"/>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dirty="0" smtClean="0">
                <a:solidFill>
                  <a:schemeClr val="bg1"/>
                </a:solidFill>
                <a:latin typeface="Chalkboard" pitchFamily="-111" charset="0"/>
              </a:rPr>
              <a:t>Anticipation </a:t>
            </a:r>
            <a:br>
              <a:rPr lang="en-GB" sz="2000" b="0" dirty="0" smtClean="0">
                <a:solidFill>
                  <a:schemeClr val="bg1"/>
                </a:solidFill>
                <a:latin typeface="Chalkboard" pitchFamily="-111" charset="0"/>
              </a:rPr>
            </a:br>
            <a:r>
              <a:rPr lang="en-GB" sz="2000" b="0" dirty="0" smtClean="0">
                <a:solidFill>
                  <a:schemeClr val="bg1"/>
                </a:solidFill>
                <a:latin typeface="Chalkboard" pitchFamily="-111" charset="0"/>
              </a:rPr>
              <a:t>not</a:t>
            </a:r>
            <a:br>
              <a:rPr lang="en-GB" sz="2000" b="0" dirty="0" smtClean="0">
                <a:solidFill>
                  <a:schemeClr val="bg1"/>
                </a:solidFill>
                <a:latin typeface="Chalkboard" pitchFamily="-111" charset="0"/>
              </a:rPr>
            </a:br>
            <a:r>
              <a:rPr lang="en-GB" sz="2000" b="0" dirty="0" smtClean="0">
                <a:solidFill>
                  <a:schemeClr val="bg1"/>
                </a:solidFill>
                <a:latin typeface="Chalkboard" pitchFamily="-111" charset="0"/>
              </a:rPr>
              <a:t>‘catching up’</a:t>
            </a:r>
            <a:endParaRPr kumimoji="0" lang="en-GB" sz="2000" b="0" i="0" u="none" strike="noStrike" cap="none" normalizeH="0" baseline="0" dirty="0">
              <a:ln>
                <a:noFill/>
              </a:ln>
              <a:solidFill>
                <a:schemeClr val="bg1"/>
              </a:solidFill>
              <a:effectLst/>
              <a:latin typeface="Chalkboard" pitchFamily="-111" charset="0"/>
            </a:endParaRPr>
          </a:p>
        </p:txBody>
      </p:sp>
      <p:sp>
        <p:nvSpPr>
          <p:cNvPr id="9" name="TextBox 8"/>
          <p:cNvSpPr txBox="1"/>
          <p:nvPr/>
        </p:nvSpPr>
        <p:spPr>
          <a:xfrm>
            <a:off x="7452320" y="3356992"/>
            <a:ext cx="488183" cy="523220"/>
          </a:xfrm>
          <a:prstGeom prst="rect">
            <a:avLst/>
          </a:prstGeom>
          <a:noFill/>
        </p:spPr>
        <p:txBody>
          <a:bodyPr wrap="none" rtlCol="0">
            <a:spAutoFit/>
          </a:bodyPr>
          <a:lstStyle/>
          <a:p>
            <a:r>
              <a:rPr lang="is-IS" dirty="0" smtClean="0">
                <a:solidFill>
                  <a:srgbClr val="000000"/>
                </a:solidFill>
              </a:rPr>
              <a:t>…</a:t>
            </a:r>
            <a:endParaRPr lang="en-GB" dirty="0">
              <a:solidFill>
                <a:srgbClr val="000000"/>
              </a:solidFill>
            </a:endParaRPr>
          </a:p>
        </p:txBody>
      </p:sp>
      <p:sp>
        <p:nvSpPr>
          <p:cNvPr id="10" name="TextBox 9"/>
          <p:cNvSpPr txBox="1"/>
          <p:nvPr/>
        </p:nvSpPr>
        <p:spPr>
          <a:xfrm>
            <a:off x="5004048" y="5320372"/>
            <a:ext cx="488183" cy="523220"/>
          </a:xfrm>
          <a:prstGeom prst="rect">
            <a:avLst/>
          </a:prstGeom>
          <a:noFill/>
        </p:spPr>
        <p:txBody>
          <a:bodyPr wrap="none" rtlCol="0">
            <a:spAutoFit/>
          </a:bodyPr>
          <a:lstStyle/>
          <a:p>
            <a:r>
              <a:rPr lang="is-IS" dirty="0" smtClean="0">
                <a:solidFill>
                  <a:srgbClr val="000000"/>
                </a:solidFill>
              </a:rPr>
              <a:t>…</a:t>
            </a:r>
            <a:endParaRPr lang="en-GB" dirty="0">
              <a:solidFill>
                <a:srgbClr val="000000"/>
              </a:solidFill>
            </a:endParaRPr>
          </a:p>
        </p:txBody>
      </p:sp>
      <p:sp>
        <p:nvSpPr>
          <p:cNvPr id="11" name="TextBox 10"/>
          <p:cNvSpPr txBox="1"/>
          <p:nvPr/>
        </p:nvSpPr>
        <p:spPr>
          <a:xfrm>
            <a:off x="7468193" y="5301208"/>
            <a:ext cx="488183" cy="523220"/>
          </a:xfrm>
          <a:prstGeom prst="rect">
            <a:avLst/>
          </a:prstGeom>
          <a:noFill/>
        </p:spPr>
        <p:txBody>
          <a:bodyPr wrap="none" rtlCol="0">
            <a:spAutoFit/>
          </a:bodyPr>
          <a:lstStyle/>
          <a:p>
            <a:r>
              <a:rPr lang="is-IS" dirty="0" smtClean="0">
                <a:solidFill>
                  <a:srgbClr val="000000"/>
                </a:solidFill>
              </a:rPr>
              <a:t>…</a:t>
            </a:r>
            <a:endParaRPr lang="en-GB" dirty="0">
              <a:solidFill>
                <a:srgbClr val="000000"/>
              </a:solidFill>
            </a:endParaRPr>
          </a:p>
        </p:txBody>
      </p:sp>
      <p:sp>
        <p:nvSpPr>
          <p:cNvPr id="12" name="Rounded Rectangular Callout 11"/>
          <p:cNvSpPr/>
          <p:nvPr/>
        </p:nvSpPr>
        <p:spPr bwMode="auto">
          <a:xfrm>
            <a:off x="2627784" y="6093296"/>
            <a:ext cx="3528392" cy="531440"/>
          </a:xfrm>
          <a:prstGeom prst="wedgeRoundRectCallout">
            <a:avLst>
              <a:gd name="adj1" fmla="val -3101"/>
              <a:gd name="adj2" fmla="val -176694"/>
              <a:gd name="adj3" fmla="val 16667"/>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0" dirty="0" smtClean="0">
                <a:solidFill>
                  <a:srgbClr val="FFFF00"/>
                </a:solidFill>
                <a:latin typeface="Chalkboard" pitchFamily="-111" charset="0"/>
              </a:rPr>
              <a:t>What else could be varied??</a:t>
            </a:r>
            <a:endParaRPr kumimoji="0" lang="en-GB" sz="2000" b="0" i="0" u="none" strike="noStrike" cap="none" normalizeH="0" baseline="0" dirty="0">
              <a:ln>
                <a:noFill/>
              </a:ln>
              <a:solidFill>
                <a:srgbClr val="FFFF00"/>
              </a:solidFill>
              <a:effectLst/>
              <a:latin typeface="Chalkboard" pitchFamily="-111" charset="0"/>
            </a:endParaRPr>
          </a:p>
        </p:txBody>
      </p:sp>
      <p:sp>
        <p:nvSpPr>
          <p:cNvPr id="13" name="Rounded Rectangle 12"/>
          <p:cNvSpPr/>
          <p:nvPr/>
        </p:nvSpPr>
        <p:spPr bwMode="auto">
          <a:xfrm>
            <a:off x="5868144" y="5013176"/>
            <a:ext cx="3096344" cy="1152128"/>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2"/>
                </a:solidFill>
                <a:effectLst/>
                <a:latin typeface="Chalkboard" pitchFamily="-111" charset="0"/>
              </a:rPr>
              <a:t>How often will these have a</a:t>
            </a:r>
            <a:br>
              <a:rPr kumimoji="0" lang="en-GB" sz="2000" b="0" i="0" u="none" strike="noStrike" cap="none" normalizeH="0" baseline="0" dirty="0" smtClean="0">
                <a:ln>
                  <a:noFill/>
                </a:ln>
                <a:solidFill>
                  <a:schemeClr val="tx2"/>
                </a:solidFill>
                <a:effectLst/>
                <a:latin typeface="Chalkboard" pitchFamily="-111" charset="0"/>
              </a:rPr>
            </a:br>
            <a:r>
              <a:rPr kumimoji="0" lang="en-GB" sz="2000" b="0" i="0" u="none" strike="noStrike" cap="none" normalizeH="0" baseline="0" dirty="0" smtClean="0">
                <a:ln>
                  <a:noFill/>
                </a:ln>
                <a:solidFill>
                  <a:schemeClr val="tx2"/>
                </a:solidFill>
                <a:effectLst/>
                <a:latin typeface="Chalkboard" pitchFamily="-111" charset="0"/>
              </a:rPr>
              <a:t>‘cancellation’?</a:t>
            </a:r>
            <a:endParaRPr kumimoji="0" lang="en-GB" sz="2000" b="0" i="0" u="none" strike="noStrike" cap="none" normalizeH="0" baseline="0" dirty="0">
              <a:ln>
                <a:noFill/>
              </a:ln>
              <a:solidFill>
                <a:schemeClr val="tx2"/>
              </a:solidFill>
              <a:effectLst/>
              <a:latin typeface="Chalkboard" pitchFamily="-111" charset="0"/>
            </a:endParaRPr>
          </a:p>
        </p:txBody>
      </p:sp>
      <p:grpSp>
        <p:nvGrpSpPr>
          <p:cNvPr id="18" name="Group 17"/>
          <p:cNvGrpSpPr/>
          <p:nvPr/>
        </p:nvGrpSpPr>
        <p:grpSpPr>
          <a:xfrm>
            <a:off x="3203848" y="2492896"/>
            <a:ext cx="936104" cy="2016224"/>
            <a:chOff x="3203848" y="2492896"/>
            <a:chExt cx="936104" cy="2016224"/>
          </a:xfrm>
        </p:grpSpPr>
        <p:cxnSp>
          <p:nvCxnSpPr>
            <p:cNvPr id="15" name="Straight Connector 14"/>
            <p:cNvCxnSpPr/>
            <p:nvPr/>
          </p:nvCxnSpPr>
          <p:spPr bwMode="auto">
            <a:xfrm>
              <a:off x="3203848" y="2492896"/>
              <a:ext cx="936104"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16" name="Straight Connector 15"/>
            <p:cNvCxnSpPr/>
            <p:nvPr/>
          </p:nvCxnSpPr>
          <p:spPr bwMode="auto">
            <a:xfrm>
              <a:off x="3203848" y="3501008"/>
              <a:ext cx="936104"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17" name="Straight Connector 16"/>
            <p:cNvCxnSpPr/>
            <p:nvPr/>
          </p:nvCxnSpPr>
          <p:spPr bwMode="auto">
            <a:xfrm>
              <a:off x="3203848" y="4509120"/>
              <a:ext cx="936104"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grpSp>
      <p:grpSp>
        <p:nvGrpSpPr>
          <p:cNvPr id="19" name="Group 18"/>
          <p:cNvGrpSpPr/>
          <p:nvPr/>
        </p:nvGrpSpPr>
        <p:grpSpPr>
          <a:xfrm>
            <a:off x="4716016" y="2492896"/>
            <a:ext cx="936104" cy="2016224"/>
            <a:chOff x="3203848" y="2492896"/>
            <a:chExt cx="936104" cy="2016224"/>
          </a:xfrm>
        </p:grpSpPr>
        <p:cxnSp>
          <p:nvCxnSpPr>
            <p:cNvPr id="20" name="Straight Connector 19"/>
            <p:cNvCxnSpPr/>
            <p:nvPr/>
          </p:nvCxnSpPr>
          <p:spPr bwMode="auto">
            <a:xfrm>
              <a:off x="3203848" y="2492896"/>
              <a:ext cx="936104"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1" name="Straight Connector 20"/>
            <p:cNvCxnSpPr/>
            <p:nvPr/>
          </p:nvCxnSpPr>
          <p:spPr bwMode="auto">
            <a:xfrm>
              <a:off x="3203848" y="3501008"/>
              <a:ext cx="936104"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2" name="Straight Connector 21"/>
            <p:cNvCxnSpPr/>
            <p:nvPr/>
          </p:nvCxnSpPr>
          <p:spPr bwMode="auto">
            <a:xfrm>
              <a:off x="3203848" y="4509120"/>
              <a:ext cx="936104"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grpSp>
      <p:grpSp>
        <p:nvGrpSpPr>
          <p:cNvPr id="23" name="Group 22"/>
          <p:cNvGrpSpPr/>
          <p:nvPr/>
        </p:nvGrpSpPr>
        <p:grpSpPr>
          <a:xfrm>
            <a:off x="6228184" y="2492896"/>
            <a:ext cx="936104" cy="2016224"/>
            <a:chOff x="3203848" y="2492896"/>
            <a:chExt cx="936104" cy="2016224"/>
          </a:xfrm>
        </p:grpSpPr>
        <p:cxnSp>
          <p:nvCxnSpPr>
            <p:cNvPr id="24" name="Straight Connector 23"/>
            <p:cNvCxnSpPr/>
            <p:nvPr/>
          </p:nvCxnSpPr>
          <p:spPr bwMode="auto">
            <a:xfrm>
              <a:off x="3203848" y="2492896"/>
              <a:ext cx="936104"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5" name="Straight Connector 24"/>
            <p:cNvCxnSpPr/>
            <p:nvPr/>
          </p:nvCxnSpPr>
          <p:spPr bwMode="auto">
            <a:xfrm>
              <a:off x="3203848" y="3501008"/>
              <a:ext cx="936104"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6" name="Straight Connector 25"/>
            <p:cNvCxnSpPr/>
            <p:nvPr/>
          </p:nvCxnSpPr>
          <p:spPr bwMode="auto">
            <a:xfrm>
              <a:off x="3203848" y="4509120"/>
              <a:ext cx="936104"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grpSp>
    </p:spTree>
    <p:extLst>
      <p:ext uri="{BB962C8B-B14F-4D97-AF65-F5344CB8AC3E}">
        <p14:creationId xmlns:p14="http://schemas.microsoft.com/office/powerpoint/2010/main" val="559388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p:bldP spid="10" grpId="0"/>
      <p:bldP spid="11" grpId="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7640" cy="609600"/>
          </a:xfrm>
        </p:spPr>
        <p:txBody>
          <a:bodyPr/>
          <a:lstStyle/>
          <a:p>
            <a:r>
              <a:rPr lang="en-GB" dirty="0" smtClean="0"/>
              <a:t>Multiplying Fractions Tasks 3 &amp; 4</a:t>
            </a:r>
            <a:endParaRPr lang="en-GB" dirty="0"/>
          </a:p>
        </p:txBody>
      </p:sp>
      <p:pic>
        <p:nvPicPr>
          <p:cNvPr id="4" name="Picture 3"/>
          <p:cNvPicPr>
            <a:picLocks noChangeAspect="1"/>
          </p:cNvPicPr>
          <p:nvPr/>
        </p:nvPicPr>
        <p:blipFill>
          <a:blip r:embed="rId2"/>
          <a:stretch>
            <a:fillRect/>
          </a:stretch>
        </p:blipFill>
        <p:spPr>
          <a:xfrm>
            <a:off x="1048" y="836712"/>
            <a:ext cx="2194688" cy="6043344"/>
          </a:xfrm>
          <a:prstGeom prst="rect">
            <a:avLst/>
          </a:prstGeom>
        </p:spPr>
      </p:pic>
      <p:pic>
        <p:nvPicPr>
          <p:cNvPr id="5" name="Picture 4"/>
          <p:cNvPicPr>
            <a:picLocks noChangeAspect="1"/>
          </p:cNvPicPr>
          <p:nvPr/>
        </p:nvPicPr>
        <p:blipFill>
          <a:blip r:embed="rId3"/>
          <a:stretch>
            <a:fillRect/>
          </a:stretch>
        </p:blipFill>
        <p:spPr>
          <a:xfrm>
            <a:off x="2195736" y="836712"/>
            <a:ext cx="2184714" cy="5165288"/>
          </a:xfrm>
          <a:prstGeom prst="rect">
            <a:avLst/>
          </a:prstGeom>
        </p:spPr>
      </p:pic>
      <p:pic>
        <p:nvPicPr>
          <p:cNvPr id="6" name="Picture 5"/>
          <p:cNvPicPr>
            <a:picLocks noChangeAspect="1"/>
          </p:cNvPicPr>
          <p:nvPr/>
        </p:nvPicPr>
        <p:blipFill>
          <a:blip r:embed="rId4"/>
          <a:stretch>
            <a:fillRect/>
          </a:stretch>
        </p:blipFill>
        <p:spPr>
          <a:xfrm>
            <a:off x="4572000" y="836711"/>
            <a:ext cx="2260546" cy="5985671"/>
          </a:xfrm>
          <a:prstGeom prst="rect">
            <a:avLst/>
          </a:prstGeom>
        </p:spPr>
      </p:pic>
      <p:pic>
        <p:nvPicPr>
          <p:cNvPr id="7" name="Picture 6"/>
          <p:cNvPicPr>
            <a:picLocks noChangeAspect="1"/>
          </p:cNvPicPr>
          <p:nvPr/>
        </p:nvPicPr>
        <p:blipFill>
          <a:blip r:embed="rId5"/>
          <a:stretch>
            <a:fillRect/>
          </a:stretch>
        </p:blipFill>
        <p:spPr>
          <a:xfrm>
            <a:off x="6814722" y="836712"/>
            <a:ext cx="2293782" cy="5184576"/>
          </a:xfrm>
          <a:prstGeom prst="rect">
            <a:avLst/>
          </a:prstGeom>
        </p:spPr>
      </p:pic>
      <p:sp>
        <p:nvSpPr>
          <p:cNvPr id="8" name="TextBox 7"/>
          <p:cNvSpPr txBox="1"/>
          <p:nvPr/>
        </p:nvSpPr>
        <p:spPr>
          <a:xfrm>
            <a:off x="8198939" y="6531251"/>
            <a:ext cx="945061" cy="307777"/>
          </a:xfrm>
          <a:prstGeom prst="rect">
            <a:avLst/>
          </a:prstGeom>
          <a:noFill/>
        </p:spPr>
        <p:txBody>
          <a:bodyPr wrap="none" rtlCol="0">
            <a:spAutoFit/>
          </a:bodyPr>
          <a:lstStyle/>
          <a:p>
            <a:r>
              <a:rPr lang="en-GB" sz="1400" b="0" dirty="0" err="1" smtClean="0">
                <a:solidFill>
                  <a:srgbClr val="000000"/>
                </a:solidFill>
              </a:rPr>
              <a:t>mathsBox</a:t>
            </a:r>
            <a:endParaRPr lang="en-GB" sz="1400" b="0" dirty="0">
              <a:solidFill>
                <a:srgbClr val="000000"/>
              </a:solidFill>
            </a:endParaRPr>
          </a:p>
        </p:txBody>
      </p:sp>
    </p:spTree>
    <p:extLst>
      <p:ext uri="{BB962C8B-B14F-4D97-AF65-F5344CB8AC3E}">
        <p14:creationId xmlns:p14="http://schemas.microsoft.com/office/powerpoint/2010/main" val="1371186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ular Callout 39"/>
          <p:cNvSpPr/>
          <p:nvPr/>
        </p:nvSpPr>
        <p:spPr bwMode="auto">
          <a:xfrm>
            <a:off x="5726209" y="5877272"/>
            <a:ext cx="3417791" cy="864096"/>
          </a:xfrm>
          <a:prstGeom prst="wedgeRoundRectCallout">
            <a:avLst>
              <a:gd name="adj1" fmla="val -92877"/>
              <a:gd name="adj2" fmla="val -14125"/>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b="0" dirty="0">
              <a:solidFill>
                <a:srgbClr val="008000"/>
              </a:solidFill>
              <a:latin typeface="Chalkboard" pitchFamily="-111" charset="0"/>
            </a:endParaRPr>
          </a:p>
        </p:txBody>
      </p:sp>
      <p:sp>
        <p:nvSpPr>
          <p:cNvPr id="2" name="Title 1"/>
          <p:cNvSpPr>
            <a:spLocks noGrp="1"/>
          </p:cNvSpPr>
          <p:nvPr>
            <p:ph type="title"/>
          </p:nvPr>
        </p:nvSpPr>
        <p:spPr/>
        <p:txBody>
          <a:bodyPr/>
          <a:lstStyle/>
          <a:p>
            <a:r>
              <a:rPr lang="en-GB" dirty="0" smtClean="0"/>
              <a:t>Mixed Fraction Multiplication</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051467292"/>
              </p:ext>
            </p:extLst>
          </p:nvPr>
        </p:nvGraphicFramePr>
        <p:xfrm>
          <a:off x="539552" y="1052736"/>
          <a:ext cx="1162336" cy="818918"/>
        </p:xfrm>
        <a:graphic>
          <a:graphicData uri="http://schemas.openxmlformats.org/presentationml/2006/ole">
            <mc:AlternateContent xmlns:mc="http://schemas.openxmlformats.org/markup-compatibility/2006">
              <mc:Choice xmlns:v="urn:schemas-microsoft-com:vml" Requires="v">
                <p:oleObj spid="_x0000_s12395" name="Equation" r:id="rId4" imgW="558800" imgH="393700" progId="Equation.DSMT4">
                  <p:embed/>
                </p:oleObj>
              </mc:Choice>
              <mc:Fallback>
                <p:oleObj name="Equation" r:id="rId4" imgW="558800" imgH="393700" progId="Equation.DSMT4">
                  <p:embed/>
                  <p:pic>
                    <p:nvPicPr>
                      <p:cNvPr id="0" name=""/>
                      <p:cNvPicPr/>
                      <p:nvPr/>
                    </p:nvPicPr>
                    <p:blipFill>
                      <a:blip r:embed="rId5"/>
                      <a:stretch>
                        <a:fillRect/>
                      </a:stretch>
                    </p:blipFill>
                    <p:spPr>
                      <a:xfrm>
                        <a:off x="539552" y="1052736"/>
                        <a:ext cx="1162336" cy="81891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78772097"/>
              </p:ext>
            </p:extLst>
          </p:nvPr>
        </p:nvGraphicFramePr>
        <p:xfrm>
          <a:off x="1763688" y="980728"/>
          <a:ext cx="2167726" cy="944906"/>
        </p:xfrm>
        <a:graphic>
          <a:graphicData uri="http://schemas.openxmlformats.org/presentationml/2006/ole">
            <mc:AlternateContent xmlns:mc="http://schemas.openxmlformats.org/markup-compatibility/2006">
              <mc:Choice xmlns:v="urn:schemas-microsoft-com:vml" Requires="v">
                <p:oleObj spid="_x0000_s12396" name="Equation" r:id="rId6" imgW="990600" imgH="431800" progId="Equation.DSMT4">
                  <p:embed/>
                </p:oleObj>
              </mc:Choice>
              <mc:Fallback>
                <p:oleObj name="Equation" r:id="rId6" imgW="990600" imgH="431800" progId="Equation.DSMT4">
                  <p:embed/>
                  <p:pic>
                    <p:nvPicPr>
                      <p:cNvPr id="0" name=""/>
                      <p:cNvPicPr/>
                      <p:nvPr/>
                    </p:nvPicPr>
                    <p:blipFill>
                      <a:blip r:embed="rId7"/>
                      <a:stretch>
                        <a:fillRect/>
                      </a:stretch>
                    </p:blipFill>
                    <p:spPr>
                      <a:xfrm>
                        <a:off x="1763688" y="980728"/>
                        <a:ext cx="2167726" cy="94490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2258261"/>
              </p:ext>
            </p:extLst>
          </p:nvPr>
        </p:nvGraphicFramePr>
        <p:xfrm>
          <a:off x="4067944" y="1052736"/>
          <a:ext cx="2516044" cy="881912"/>
        </p:xfrm>
        <a:graphic>
          <a:graphicData uri="http://schemas.openxmlformats.org/presentationml/2006/ole">
            <mc:AlternateContent xmlns:mc="http://schemas.openxmlformats.org/markup-compatibility/2006">
              <mc:Choice xmlns:v="urn:schemas-microsoft-com:vml" Requires="v">
                <p:oleObj spid="_x0000_s12397" name="Equation" r:id="rId8" imgW="1231900" imgH="431800" progId="Equation.DSMT4">
                  <p:embed/>
                </p:oleObj>
              </mc:Choice>
              <mc:Fallback>
                <p:oleObj name="Equation" r:id="rId8" imgW="1231900" imgH="431800" progId="Equation.DSMT4">
                  <p:embed/>
                  <p:pic>
                    <p:nvPicPr>
                      <p:cNvPr id="0" name=""/>
                      <p:cNvPicPr/>
                      <p:nvPr/>
                    </p:nvPicPr>
                    <p:blipFill>
                      <a:blip r:embed="rId9"/>
                      <a:stretch>
                        <a:fillRect/>
                      </a:stretch>
                    </p:blipFill>
                    <p:spPr>
                      <a:xfrm>
                        <a:off x="4067944" y="1052736"/>
                        <a:ext cx="2516044" cy="88191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114297382"/>
              </p:ext>
            </p:extLst>
          </p:nvPr>
        </p:nvGraphicFramePr>
        <p:xfrm>
          <a:off x="6300192" y="2276872"/>
          <a:ext cx="2736304" cy="894561"/>
        </p:xfrm>
        <a:graphic>
          <a:graphicData uri="http://schemas.openxmlformats.org/presentationml/2006/ole">
            <mc:AlternateContent xmlns:mc="http://schemas.openxmlformats.org/markup-compatibility/2006">
              <mc:Choice xmlns:v="urn:schemas-microsoft-com:vml" Requires="v">
                <p:oleObj spid="_x0000_s12398" name="Equation" r:id="rId10" imgW="1320800" imgH="431800" progId="Equation.DSMT4">
                  <p:embed/>
                </p:oleObj>
              </mc:Choice>
              <mc:Fallback>
                <p:oleObj name="Equation" r:id="rId10" imgW="1320800" imgH="431800" progId="Equation.DSMT4">
                  <p:embed/>
                  <p:pic>
                    <p:nvPicPr>
                      <p:cNvPr id="0" name=""/>
                      <p:cNvPicPr/>
                      <p:nvPr/>
                    </p:nvPicPr>
                    <p:blipFill>
                      <a:blip r:embed="rId11"/>
                      <a:stretch>
                        <a:fillRect/>
                      </a:stretch>
                    </p:blipFill>
                    <p:spPr>
                      <a:xfrm>
                        <a:off x="6300192" y="2276872"/>
                        <a:ext cx="2736304" cy="89456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70860814"/>
              </p:ext>
            </p:extLst>
          </p:nvPr>
        </p:nvGraphicFramePr>
        <p:xfrm>
          <a:off x="6372200" y="3501008"/>
          <a:ext cx="1226459" cy="792088"/>
        </p:xfrm>
        <a:graphic>
          <a:graphicData uri="http://schemas.openxmlformats.org/presentationml/2006/ole">
            <mc:AlternateContent xmlns:mc="http://schemas.openxmlformats.org/markup-compatibility/2006">
              <mc:Choice xmlns:v="urn:schemas-microsoft-com:vml" Requires="v">
                <p:oleObj spid="_x0000_s12399" name="Equation" r:id="rId12" imgW="609600" imgH="393700" progId="Equation.DSMT4">
                  <p:embed/>
                </p:oleObj>
              </mc:Choice>
              <mc:Fallback>
                <p:oleObj name="Equation" r:id="rId12" imgW="609600" imgH="393700" progId="Equation.DSMT4">
                  <p:embed/>
                  <p:pic>
                    <p:nvPicPr>
                      <p:cNvPr id="0" name=""/>
                      <p:cNvPicPr/>
                      <p:nvPr/>
                    </p:nvPicPr>
                    <p:blipFill>
                      <a:blip r:embed="rId13"/>
                      <a:stretch>
                        <a:fillRect/>
                      </a:stretch>
                    </p:blipFill>
                    <p:spPr>
                      <a:xfrm>
                        <a:off x="6372200" y="3501008"/>
                        <a:ext cx="1226459" cy="7920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84902288"/>
              </p:ext>
            </p:extLst>
          </p:nvPr>
        </p:nvGraphicFramePr>
        <p:xfrm>
          <a:off x="6372199" y="4502926"/>
          <a:ext cx="750277" cy="750277"/>
        </p:xfrm>
        <a:graphic>
          <a:graphicData uri="http://schemas.openxmlformats.org/presentationml/2006/ole">
            <mc:AlternateContent xmlns:mc="http://schemas.openxmlformats.org/markup-compatibility/2006">
              <mc:Choice xmlns:v="urn:schemas-microsoft-com:vml" Requires="v">
                <p:oleObj spid="_x0000_s12400" name="Equation" r:id="rId14" imgW="393700" imgH="393700" progId="Equation.DSMT4">
                  <p:embed/>
                </p:oleObj>
              </mc:Choice>
              <mc:Fallback>
                <p:oleObj name="Equation" r:id="rId14" imgW="393700" imgH="393700" progId="Equation.DSMT4">
                  <p:embed/>
                  <p:pic>
                    <p:nvPicPr>
                      <p:cNvPr id="0" name=""/>
                      <p:cNvPicPr/>
                      <p:nvPr/>
                    </p:nvPicPr>
                    <p:blipFill>
                      <a:blip r:embed="rId15"/>
                      <a:stretch>
                        <a:fillRect/>
                      </a:stretch>
                    </p:blipFill>
                    <p:spPr>
                      <a:xfrm>
                        <a:off x="6372199" y="4502926"/>
                        <a:ext cx="750277" cy="75027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24890097"/>
              </p:ext>
            </p:extLst>
          </p:nvPr>
        </p:nvGraphicFramePr>
        <p:xfrm>
          <a:off x="2987824" y="5763678"/>
          <a:ext cx="941245" cy="833674"/>
        </p:xfrm>
        <a:graphic>
          <a:graphicData uri="http://schemas.openxmlformats.org/presentationml/2006/ole">
            <mc:AlternateContent xmlns:mc="http://schemas.openxmlformats.org/markup-compatibility/2006">
              <mc:Choice xmlns:v="urn:schemas-microsoft-com:vml" Requires="v">
                <p:oleObj spid="_x0000_s12401" name="Equation" r:id="rId16" imgW="444500" imgH="393700" progId="Equation.DSMT4">
                  <p:embed/>
                </p:oleObj>
              </mc:Choice>
              <mc:Fallback>
                <p:oleObj name="Equation" r:id="rId16" imgW="444500" imgH="393700" progId="Equation.DSMT4">
                  <p:embed/>
                  <p:pic>
                    <p:nvPicPr>
                      <p:cNvPr id="0" name=""/>
                      <p:cNvPicPr/>
                      <p:nvPr/>
                    </p:nvPicPr>
                    <p:blipFill>
                      <a:blip r:embed="rId17"/>
                      <a:stretch>
                        <a:fillRect/>
                      </a:stretch>
                    </p:blipFill>
                    <p:spPr>
                      <a:xfrm>
                        <a:off x="2987824" y="5763678"/>
                        <a:ext cx="941245" cy="833674"/>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5910793"/>
              </p:ext>
            </p:extLst>
          </p:nvPr>
        </p:nvGraphicFramePr>
        <p:xfrm>
          <a:off x="4125268" y="2273300"/>
          <a:ext cx="1166812" cy="901700"/>
        </p:xfrm>
        <a:graphic>
          <a:graphicData uri="http://schemas.openxmlformats.org/presentationml/2006/ole">
            <mc:AlternateContent xmlns:mc="http://schemas.openxmlformats.org/markup-compatibility/2006">
              <mc:Choice xmlns:v="urn:schemas-microsoft-com:vml" Requires="v">
                <p:oleObj spid="_x0000_s12402" name="Equation" r:id="rId18" imgW="558800" imgH="431800" progId="Equation.DSMT4">
                  <p:embed/>
                </p:oleObj>
              </mc:Choice>
              <mc:Fallback>
                <p:oleObj name="Equation" r:id="rId18" imgW="558800" imgH="431800" progId="Equation.DSMT4">
                  <p:embed/>
                  <p:pic>
                    <p:nvPicPr>
                      <p:cNvPr id="0" name=""/>
                      <p:cNvPicPr/>
                      <p:nvPr/>
                    </p:nvPicPr>
                    <p:blipFill>
                      <a:blip r:embed="rId19"/>
                      <a:stretch>
                        <a:fillRect/>
                      </a:stretch>
                    </p:blipFill>
                    <p:spPr>
                      <a:xfrm>
                        <a:off x="4125268" y="2273300"/>
                        <a:ext cx="1166812" cy="9017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34362632"/>
              </p:ext>
            </p:extLst>
          </p:nvPr>
        </p:nvGraphicFramePr>
        <p:xfrm>
          <a:off x="476250" y="3500438"/>
          <a:ext cx="2070100" cy="835025"/>
        </p:xfrm>
        <a:graphic>
          <a:graphicData uri="http://schemas.openxmlformats.org/presentationml/2006/ole">
            <mc:AlternateContent xmlns:mc="http://schemas.openxmlformats.org/markup-compatibility/2006">
              <mc:Choice xmlns:v="urn:schemas-microsoft-com:vml" Requires="v">
                <p:oleObj spid="_x0000_s12403" name="Equation" r:id="rId20" imgW="977900" imgH="393700" progId="Equation.DSMT4">
                  <p:embed/>
                </p:oleObj>
              </mc:Choice>
              <mc:Fallback>
                <p:oleObj name="Equation" r:id="rId20" imgW="977900" imgH="393700" progId="Equation.DSMT4">
                  <p:embed/>
                  <p:pic>
                    <p:nvPicPr>
                      <p:cNvPr id="0" name=""/>
                      <p:cNvPicPr/>
                      <p:nvPr/>
                    </p:nvPicPr>
                    <p:blipFill>
                      <a:blip r:embed="rId21"/>
                      <a:stretch>
                        <a:fillRect/>
                      </a:stretch>
                    </p:blipFill>
                    <p:spPr>
                      <a:xfrm>
                        <a:off x="476250" y="3500438"/>
                        <a:ext cx="2070100" cy="8350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87687835"/>
              </p:ext>
            </p:extLst>
          </p:nvPr>
        </p:nvGraphicFramePr>
        <p:xfrm>
          <a:off x="395536" y="4681739"/>
          <a:ext cx="2476371" cy="808079"/>
        </p:xfrm>
        <a:graphic>
          <a:graphicData uri="http://schemas.openxmlformats.org/presentationml/2006/ole">
            <mc:AlternateContent xmlns:mc="http://schemas.openxmlformats.org/markup-compatibility/2006">
              <mc:Choice xmlns:v="urn:schemas-microsoft-com:vml" Requires="v">
                <p:oleObj spid="_x0000_s12404" name="Equation" r:id="rId22" imgW="1206500" imgH="393700" progId="Equation.DSMT4">
                  <p:embed/>
                </p:oleObj>
              </mc:Choice>
              <mc:Fallback>
                <p:oleObj name="Equation" r:id="rId22" imgW="1206500" imgH="393700" progId="Equation.DSMT4">
                  <p:embed/>
                  <p:pic>
                    <p:nvPicPr>
                      <p:cNvPr id="0" name=""/>
                      <p:cNvPicPr/>
                      <p:nvPr/>
                    </p:nvPicPr>
                    <p:blipFill>
                      <a:blip r:embed="rId23"/>
                      <a:stretch>
                        <a:fillRect/>
                      </a:stretch>
                    </p:blipFill>
                    <p:spPr>
                      <a:xfrm>
                        <a:off x="395536" y="4681739"/>
                        <a:ext cx="2476371" cy="80807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46735264"/>
              </p:ext>
            </p:extLst>
          </p:nvPr>
        </p:nvGraphicFramePr>
        <p:xfrm>
          <a:off x="395536" y="5829451"/>
          <a:ext cx="2285881" cy="745919"/>
        </p:xfrm>
        <a:graphic>
          <a:graphicData uri="http://schemas.openxmlformats.org/presentationml/2006/ole">
            <mc:AlternateContent xmlns:mc="http://schemas.openxmlformats.org/markup-compatibility/2006">
              <mc:Choice xmlns:v="urn:schemas-microsoft-com:vml" Requires="v">
                <p:oleObj spid="_x0000_s12405" name="Equation" r:id="rId24" imgW="1206500" imgH="393700" progId="Equation.DSMT4">
                  <p:embed/>
                </p:oleObj>
              </mc:Choice>
              <mc:Fallback>
                <p:oleObj name="Equation" r:id="rId24" imgW="1206500" imgH="393700" progId="Equation.DSMT4">
                  <p:embed/>
                  <p:pic>
                    <p:nvPicPr>
                      <p:cNvPr id="0" name=""/>
                      <p:cNvPicPr/>
                      <p:nvPr/>
                    </p:nvPicPr>
                    <p:blipFill>
                      <a:blip r:embed="rId25"/>
                      <a:stretch>
                        <a:fillRect/>
                      </a:stretch>
                    </p:blipFill>
                    <p:spPr>
                      <a:xfrm>
                        <a:off x="395536" y="5829451"/>
                        <a:ext cx="2285881" cy="745919"/>
                      </a:xfrm>
                      <a:prstGeom prst="rect">
                        <a:avLst/>
                      </a:prstGeom>
                    </p:spPr>
                  </p:pic>
                </p:oleObj>
              </mc:Fallback>
            </mc:AlternateContent>
          </a:graphicData>
        </a:graphic>
      </p:graphicFrame>
      <p:grpSp>
        <p:nvGrpSpPr>
          <p:cNvPr id="18" name="Group 17"/>
          <p:cNvGrpSpPr/>
          <p:nvPr/>
        </p:nvGrpSpPr>
        <p:grpSpPr>
          <a:xfrm>
            <a:off x="4139952" y="3645024"/>
            <a:ext cx="1368152" cy="1884077"/>
            <a:chOff x="7380312" y="3717031"/>
            <a:chExt cx="1368152" cy="1884077"/>
          </a:xfrm>
        </p:grpSpPr>
        <p:sp>
          <p:nvSpPr>
            <p:cNvPr id="14" name="Rectangle 13"/>
            <p:cNvSpPr/>
            <p:nvPr/>
          </p:nvSpPr>
          <p:spPr bwMode="auto">
            <a:xfrm>
              <a:off x="7380312" y="3717032"/>
              <a:ext cx="1008112" cy="129614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5" name="Rectangle 14"/>
            <p:cNvSpPr/>
            <p:nvPr/>
          </p:nvSpPr>
          <p:spPr bwMode="auto">
            <a:xfrm>
              <a:off x="8392133" y="3717031"/>
              <a:ext cx="356331" cy="1297579"/>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6" name="Rectangle 15"/>
            <p:cNvSpPr/>
            <p:nvPr/>
          </p:nvSpPr>
          <p:spPr bwMode="auto">
            <a:xfrm>
              <a:off x="7380312" y="5013176"/>
              <a:ext cx="1008112" cy="584448"/>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7" name="Rectangle 16"/>
            <p:cNvSpPr/>
            <p:nvPr/>
          </p:nvSpPr>
          <p:spPr bwMode="auto">
            <a:xfrm>
              <a:off x="8388424" y="5008677"/>
              <a:ext cx="360040" cy="592431"/>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aphicFrame>
        <p:nvGraphicFramePr>
          <p:cNvPr id="23" name="Object 22"/>
          <p:cNvGraphicFramePr>
            <a:graphicFrameLocks noChangeAspect="1"/>
          </p:cNvGraphicFramePr>
          <p:nvPr>
            <p:extLst>
              <p:ext uri="{D42A27DB-BD31-4B8C-83A1-F6EECF244321}">
                <p14:modId xmlns:p14="http://schemas.microsoft.com/office/powerpoint/2010/main" val="4230270069"/>
              </p:ext>
            </p:extLst>
          </p:nvPr>
        </p:nvGraphicFramePr>
        <p:xfrm>
          <a:off x="4534024" y="2937768"/>
          <a:ext cx="114300" cy="165100"/>
        </p:xfrm>
        <a:graphic>
          <a:graphicData uri="http://schemas.openxmlformats.org/presentationml/2006/ole">
            <mc:AlternateContent xmlns:mc="http://schemas.openxmlformats.org/markup-compatibility/2006">
              <mc:Choice xmlns:v="urn:schemas-microsoft-com:vml" Requires="v">
                <p:oleObj spid="_x0000_s12406" name="Equation" r:id="rId26" imgW="114300" imgH="165100" progId="Equation.DSMT4">
                  <p:embed/>
                </p:oleObj>
              </mc:Choice>
              <mc:Fallback>
                <p:oleObj name="Equation" r:id="rId26" imgW="114300" imgH="165100" progId="Equation.DSMT4">
                  <p:embed/>
                  <p:pic>
                    <p:nvPicPr>
                      <p:cNvPr id="0" name=""/>
                      <p:cNvPicPr/>
                      <p:nvPr/>
                    </p:nvPicPr>
                    <p:blipFill>
                      <a:blip r:embed="rId27"/>
                      <a:stretch>
                        <a:fillRect/>
                      </a:stretch>
                    </p:blipFill>
                    <p:spPr>
                      <a:xfrm>
                        <a:off x="4534024" y="2937768"/>
                        <a:ext cx="114300" cy="165100"/>
                      </a:xfrm>
                      <a:prstGeom prst="rect">
                        <a:avLst/>
                      </a:prstGeom>
                    </p:spPr>
                  </p:pic>
                </p:oleObj>
              </mc:Fallback>
            </mc:AlternateContent>
          </a:graphicData>
        </a:graphic>
      </p:graphicFrame>
      <p:sp>
        <p:nvSpPr>
          <p:cNvPr id="24" name="Rectangle 23"/>
          <p:cNvSpPr/>
          <p:nvPr/>
        </p:nvSpPr>
        <p:spPr bwMode="auto">
          <a:xfrm>
            <a:off x="467544" y="2348880"/>
            <a:ext cx="1152128" cy="72008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5" name="Rectangle 24"/>
          <p:cNvSpPr/>
          <p:nvPr/>
        </p:nvSpPr>
        <p:spPr bwMode="auto">
          <a:xfrm>
            <a:off x="1619672" y="2276872"/>
            <a:ext cx="1008112" cy="10081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6" name="Rectangle 25"/>
          <p:cNvSpPr/>
          <p:nvPr/>
        </p:nvSpPr>
        <p:spPr bwMode="auto">
          <a:xfrm>
            <a:off x="2843808" y="2276872"/>
            <a:ext cx="1080120" cy="10081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7" name="Rectangle 26"/>
          <p:cNvSpPr/>
          <p:nvPr/>
        </p:nvSpPr>
        <p:spPr bwMode="auto">
          <a:xfrm>
            <a:off x="4139952" y="2276872"/>
            <a:ext cx="1152128" cy="10081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09408255"/>
              </p:ext>
            </p:extLst>
          </p:nvPr>
        </p:nvGraphicFramePr>
        <p:xfrm>
          <a:off x="2846710" y="2235200"/>
          <a:ext cx="1365250" cy="949325"/>
        </p:xfrm>
        <a:graphic>
          <a:graphicData uri="http://schemas.openxmlformats.org/presentationml/2006/ole">
            <mc:AlternateContent xmlns:mc="http://schemas.openxmlformats.org/markup-compatibility/2006">
              <mc:Choice xmlns:v="urn:schemas-microsoft-com:vml" Requires="v">
                <p:oleObj spid="_x0000_s12407" name="Equation" r:id="rId28" imgW="622300" imgH="431800" progId="Equation.DSMT4">
                  <p:embed/>
                </p:oleObj>
              </mc:Choice>
              <mc:Fallback>
                <p:oleObj name="Equation" r:id="rId28" imgW="622300" imgH="431800" progId="Equation.DSMT4">
                  <p:embed/>
                  <p:pic>
                    <p:nvPicPr>
                      <p:cNvPr id="0" name=""/>
                      <p:cNvPicPr/>
                      <p:nvPr/>
                    </p:nvPicPr>
                    <p:blipFill>
                      <a:blip r:embed="rId29"/>
                      <a:stretch>
                        <a:fillRect/>
                      </a:stretch>
                    </p:blipFill>
                    <p:spPr>
                      <a:xfrm>
                        <a:off x="2846710" y="2235200"/>
                        <a:ext cx="1365250" cy="949325"/>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77920501"/>
              </p:ext>
            </p:extLst>
          </p:nvPr>
        </p:nvGraphicFramePr>
        <p:xfrm>
          <a:off x="1574924" y="2273300"/>
          <a:ext cx="1327150" cy="901700"/>
        </p:xfrm>
        <a:graphic>
          <a:graphicData uri="http://schemas.openxmlformats.org/presentationml/2006/ole">
            <mc:AlternateContent xmlns:mc="http://schemas.openxmlformats.org/markup-compatibility/2006">
              <mc:Choice xmlns:v="urn:schemas-microsoft-com:vml" Requires="v">
                <p:oleObj spid="_x0000_s12408" name="Equation" r:id="rId30" imgW="635000" imgH="431800" progId="Equation.DSMT4">
                  <p:embed/>
                </p:oleObj>
              </mc:Choice>
              <mc:Fallback>
                <p:oleObj name="Equation" r:id="rId30" imgW="635000" imgH="431800" progId="Equation.DSMT4">
                  <p:embed/>
                  <p:pic>
                    <p:nvPicPr>
                      <p:cNvPr id="0" name=""/>
                      <p:cNvPicPr/>
                      <p:nvPr/>
                    </p:nvPicPr>
                    <p:blipFill>
                      <a:blip r:embed="rId31"/>
                      <a:stretch>
                        <a:fillRect/>
                      </a:stretch>
                    </p:blipFill>
                    <p:spPr>
                      <a:xfrm>
                        <a:off x="1574924" y="2273300"/>
                        <a:ext cx="1327150" cy="9017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5343786"/>
              </p:ext>
            </p:extLst>
          </p:nvPr>
        </p:nvGraphicFramePr>
        <p:xfrm>
          <a:off x="355600" y="2498725"/>
          <a:ext cx="1304925" cy="452438"/>
        </p:xfrm>
        <a:graphic>
          <a:graphicData uri="http://schemas.openxmlformats.org/presentationml/2006/ole">
            <mc:AlternateContent xmlns:mc="http://schemas.openxmlformats.org/markup-compatibility/2006">
              <mc:Choice xmlns:v="urn:schemas-microsoft-com:vml" Requires="v">
                <p:oleObj spid="_x0000_s12409" name="Equation" r:id="rId32" imgW="660400" imgH="228600" progId="Equation.DSMT4">
                  <p:embed/>
                </p:oleObj>
              </mc:Choice>
              <mc:Fallback>
                <p:oleObj name="Equation" r:id="rId32" imgW="660400" imgH="228600" progId="Equation.DSMT4">
                  <p:embed/>
                  <p:pic>
                    <p:nvPicPr>
                      <p:cNvPr id="0" name=""/>
                      <p:cNvPicPr/>
                      <p:nvPr/>
                    </p:nvPicPr>
                    <p:blipFill>
                      <a:blip r:embed="rId33"/>
                      <a:stretch>
                        <a:fillRect/>
                      </a:stretch>
                    </p:blipFill>
                    <p:spPr>
                      <a:xfrm>
                        <a:off x="355600" y="2498725"/>
                        <a:ext cx="1304925" cy="452438"/>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337521796"/>
              </p:ext>
            </p:extLst>
          </p:nvPr>
        </p:nvGraphicFramePr>
        <p:xfrm>
          <a:off x="3923928" y="4192286"/>
          <a:ext cx="218848" cy="262617"/>
        </p:xfrm>
        <a:graphic>
          <a:graphicData uri="http://schemas.openxmlformats.org/presentationml/2006/ole">
            <mc:AlternateContent xmlns:mc="http://schemas.openxmlformats.org/markup-compatibility/2006">
              <mc:Choice xmlns:v="urn:schemas-microsoft-com:vml" Requires="v">
                <p:oleObj spid="_x0000_s12410" name="Equation" r:id="rId34" imgW="127000" imgH="152400" progId="Equation.DSMT4">
                  <p:embed/>
                </p:oleObj>
              </mc:Choice>
              <mc:Fallback>
                <p:oleObj name="Equation" r:id="rId34" imgW="127000" imgH="152400" progId="Equation.DSMT4">
                  <p:embed/>
                  <p:pic>
                    <p:nvPicPr>
                      <p:cNvPr id="0" name=""/>
                      <p:cNvPicPr/>
                      <p:nvPr/>
                    </p:nvPicPr>
                    <p:blipFill>
                      <a:blip r:embed="rId35"/>
                      <a:stretch>
                        <a:fillRect/>
                      </a:stretch>
                    </p:blipFill>
                    <p:spPr>
                      <a:xfrm>
                        <a:off x="3923928" y="4192286"/>
                        <a:ext cx="218848" cy="262617"/>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321979663"/>
              </p:ext>
            </p:extLst>
          </p:nvPr>
        </p:nvGraphicFramePr>
        <p:xfrm>
          <a:off x="3851920" y="5013176"/>
          <a:ext cx="218848" cy="568575"/>
        </p:xfrm>
        <a:graphic>
          <a:graphicData uri="http://schemas.openxmlformats.org/presentationml/2006/ole">
            <mc:AlternateContent xmlns:mc="http://schemas.openxmlformats.org/markup-compatibility/2006">
              <mc:Choice xmlns:v="urn:schemas-microsoft-com:vml" Requires="v">
                <p:oleObj spid="_x0000_s12411" name="Equation" r:id="rId36" imgW="152400" imgH="393700" progId="Equation.DSMT4">
                  <p:embed/>
                </p:oleObj>
              </mc:Choice>
              <mc:Fallback>
                <p:oleObj name="Equation" r:id="rId36" imgW="152400" imgH="393700" progId="Equation.DSMT4">
                  <p:embed/>
                  <p:pic>
                    <p:nvPicPr>
                      <p:cNvPr id="0" name=""/>
                      <p:cNvPicPr/>
                      <p:nvPr/>
                    </p:nvPicPr>
                    <p:blipFill>
                      <a:blip r:embed="rId37"/>
                      <a:stretch>
                        <a:fillRect/>
                      </a:stretch>
                    </p:blipFill>
                    <p:spPr>
                      <a:xfrm>
                        <a:off x="3851920" y="5013176"/>
                        <a:ext cx="218848" cy="56857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428061101"/>
              </p:ext>
            </p:extLst>
          </p:nvPr>
        </p:nvGraphicFramePr>
        <p:xfrm>
          <a:off x="4594027" y="5621152"/>
          <a:ext cx="185376" cy="279780"/>
        </p:xfrm>
        <a:graphic>
          <a:graphicData uri="http://schemas.openxmlformats.org/presentationml/2006/ole">
            <mc:AlternateContent xmlns:mc="http://schemas.openxmlformats.org/markup-compatibility/2006">
              <mc:Choice xmlns:v="urn:schemas-microsoft-com:vml" Requires="v">
                <p:oleObj spid="_x0000_s12412" name="Equation" r:id="rId38" imgW="101600" imgH="152400" progId="Equation.DSMT4">
                  <p:embed/>
                </p:oleObj>
              </mc:Choice>
              <mc:Fallback>
                <p:oleObj name="Equation" r:id="rId38" imgW="101600" imgH="152400" progId="Equation.DSMT4">
                  <p:embed/>
                  <p:pic>
                    <p:nvPicPr>
                      <p:cNvPr id="0" name=""/>
                      <p:cNvPicPr/>
                      <p:nvPr/>
                    </p:nvPicPr>
                    <p:blipFill>
                      <a:blip r:embed="rId39"/>
                      <a:stretch>
                        <a:fillRect/>
                      </a:stretch>
                    </p:blipFill>
                    <p:spPr>
                      <a:xfrm>
                        <a:off x="4594027" y="5621152"/>
                        <a:ext cx="185376" cy="27978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027910663"/>
              </p:ext>
            </p:extLst>
          </p:nvPr>
        </p:nvGraphicFramePr>
        <p:xfrm>
          <a:off x="5297515" y="5517233"/>
          <a:ext cx="210589" cy="547120"/>
        </p:xfrm>
        <a:graphic>
          <a:graphicData uri="http://schemas.openxmlformats.org/presentationml/2006/ole">
            <mc:AlternateContent xmlns:mc="http://schemas.openxmlformats.org/markup-compatibility/2006">
              <mc:Choice xmlns:v="urn:schemas-microsoft-com:vml" Requires="v">
                <p:oleObj spid="_x0000_s12413" name="Equation" r:id="rId40" imgW="152400" imgH="393700" progId="Equation.DSMT4">
                  <p:embed/>
                </p:oleObj>
              </mc:Choice>
              <mc:Fallback>
                <p:oleObj name="Equation" r:id="rId40" imgW="152400" imgH="393700" progId="Equation.DSMT4">
                  <p:embed/>
                  <p:pic>
                    <p:nvPicPr>
                      <p:cNvPr id="0" name=""/>
                      <p:cNvPicPr/>
                      <p:nvPr/>
                    </p:nvPicPr>
                    <p:blipFill>
                      <a:blip r:embed="rId41"/>
                      <a:stretch>
                        <a:fillRect/>
                      </a:stretch>
                    </p:blipFill>
                    <p:spPr>
                      <a:xfrm>
                        <a:off x="5297515" y="5517233"/>
                        <a:ext cx="210589" cy="54712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173871190"/>
              </p:ext>
            </p:extLst>
          </p:nvPr>
        </p:nvGraphicFramePr>
        <p:xfrm>
          <a:off x="7380312" y="4437112"/>
          <a:ext cx="926813" cy="820891"/>
        </p:xfrm>
        <a:graphic>
          <a:graphicData uri="http://schemas.openxmlformats.org/presentationml/2006/ole">
            <mc:AlternateContent xmlns:mc="http://schemas.openxmlformats.org/markup-compatibility/2006">
              <mc:Choice xmlns:v="urn:schemas-microsoft-com:vml" Requires="v">
                <p:oleObj spid="_x0000_s12414" name="Equation" r:id="rId42" imgW="444500" imgH="393700" progId="Equation.DSMT4">
                  <p:embed/>
                </p:oleObj>
              </mc:Choice>
              <mc:Fallback>
                <p:oleObj name="Equation" r:id="rId42" imgW="444500" imgH="393700" progId="Equation.DSMT4">
                  <p:embed/>
                  <p:pic>
                    <p:nvPicPr>
                      <p:cNvPr id="0" name=""/>
                      <p:cNvPicPr/>
                      <p:nvPr/>
                    </p:nvPicPr>
                    <p:blipFill>
                      <a:blip r:embed="rId17"/>
                      <a:stretch>
                        <a:fillRect/>
                      </a:stretch>
                    </p:blipFill>
                    <p:spPr>
                      <a:xfrm>
                        <a:off x="7380312" y="4437112"/>
                        <a:ext cx="926813" cy="820891"/>
                      </a:xfrm>
                      <a:prstGeom prst="rect">
                        <a:avLst/>
                      </a:prstGeom>
                    </p:spPr>
                  </p:pic>
                </p:oleObj>
              </mc:Fallback>
            </mc:AlternateContent>
          </a:graphicData>
        </a:graphic>
      </p:graphicFrame>
      <p:cxnSp>
        <p:nvCxnSpPr>
          <p:cNvPr id="37" name="Straight Arrow Connector 36"/>
          <p:cNvCxnSpPr/>
          <p:nvPr/>
        </p:nvCxnSpPr>
        <p:spPr bwMode="auto">
          <a:xfrm flipH="1">
            <a:off x="1619672" y="1916832"/>
            <a:ext cx="3888432" cy="43204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39" name="Straight Arrow Connector 38"/>
          <p:cNvCxnSpPr/>
          <p:nvPr/>
        </p:nvCxnSpPr>
        <p:spPr bwMode="auto">
          <a:xfrm flipH="1">
            <a:off x="2627784" y="1916832"/>
            <a:ext cx="2880320" cy="3600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42" name="Straight Arrow Connector 41"/>
          <p:cNvCxnSpPr/>
          <p:nvPr/>
        </p:nvCxnSpPr>
        <p:spPr bwMode="auto">
          <a:xfrm flipH="1">
            <a:off x="3923928" y="1916832"/>
            <a:ext cx="1584176" cy="3600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44" name="Straight Arrow Connector 43"/>
          <p:cNvCxnSpPr/>
          <p:nvPr/>
        </p:nvCxnSpPr>
        <p:spPr bwMode="auto">
          <a:xfrm flipH="1">
            <a:off x="5220072" y="1916832"/>
            <a:ext cx="288032" cy="43204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54" name="Straight Arrow Connector 53"/>
          <p:cNvCxnSpPr/>
          <p:nvPr/>
        </p:nvCxnSpPr>
        <p:spPr bwMode="auto">
          <a:xfrm>
            <a:off x="5508104" y="1916832"/>
            <a:ext cx="1008112" cy="57606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58" name="Rounded Rectangular Callout 57"/>
          <p:cNvSpPr/>
          <p:nvPr/>
        </p:nvSpPr>
        <p:spPr bwMode="auto">
          <a:xfrm>
            <a:off x="5724128" y="5877272"/>
            <a:ext cx="3417791" cy="864096"/>
          </a:xfrm>
          <a:prstGeom prst="wedgeRoundRectCallout">
            <a:avLst>
              <a:gd name="adj1" fmla="val -54134"/>
              <a:gd name="adj2" fmla="val -197052"/>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b="0" dirty="0">
              <a:solidFill>
                <a:srgbClr val="008000"/>
              </a:solidFill>
              <a:latin typeface="Chalkboard" pitchFamily="-111" charset="0"/>
            </a:endParaRPr>
          </a:p>
        </p:txBody>
      </p:sp>
      <p:sp>
        <p:nvSpPr>
          <p:cNvPr id="59" name="Rounded Rectangular Callout 58"/>
          <p:cNvSpPr/>
          <p:nvPr/>
        </p:nvSpPr>
        <p:spPr bwMode="auto">
          <a:xfrm>
            <a:off x="5724128" y="5877272"/>
            <a:ext cx="3419872" cy="864096"/>
          </a:xfrm>
          <a:prstGeom prst="wedgeRoundRectCallout">
            <a:avLst>
              <a:gd name="adj1" fmla="val -1970"/>
              <a:gd name="adj2" fmla="val -131161"/>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400" b="0" dirty="0">
                <a:solidFill>
                  <a:srgbClr val="008000"/>
                </a:solidFill>
                <a:latin typeface="Chalkboard" pitchFamily="-111" charset="0"/>
              </a:rPr>
              <a:t>Choice of </a:t>
            </a:r>
            <a:r>
              <a:rPr lang="en-GB" sz="2400" b="0" dirty="0" smtClean="0">
                <a:solidFill>
                  <a:srgbClr val="008000"/>
                </a:solidFill>
                <a:latin typeface="Chalkboard" pitchFamily="-111" charset="0"/>
              </a:rPr>
              <a:t>method &amp;</a:t>
            </a:r>
          </a:p>
          <a:p>
            <a:pPr algn="ctr"/>
            <a:r>
              <a:rPr lang="en-GB" sz="2400" b="0" dirty="0" smtClean="0">
                <a:solidFill>
                  <a:srgbClr val="008000"/>
                </a:solidFill>
                <a:latin typeface="Chalkboard" pitchFamily="-111" charset="0"/>
              </a:rPr>
              <a:t>Image to fall back on</a:t>
            </a:r>
            <a:endParaRPr lang="en-GB" sz="2400" b="0" dirty="0">
              <a:solidFill>
                <a:srgbClr val="008000"/>
              </a:solidFill>
              <a:latin typeface="Chalkboard" pitchFamily="-111" charset="0"/>
            </a:endParaRPr>
          </a:p>
        </p:txBody>
      </p:sp>
      <p:sp>
        <p:nvSpPr>
          <p:cNvPr id="19" name="Rounded Rectangle 18"/>
          <p:cNvSpPr/>
          <p:nvPr/>
        </p:nvSpPr>
        <p:spPr bwMode="auto">
          <a:xfrm>
            <a:off x="1979712" y="3356992"/>
            <a:ext cx="3096344" cy="648072"/>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halkboard" pitchFamily="-111" charset="0"/>
              </a:rPr>
              <a:t>Pedagogic Choice!</a:t>
            </a:r>
            <a:endParaRPr kumimoji="0" lang="en-GB" sz="2400" b="0" i="0" u="none" strike="noStrike" cap="none" normalizeH="0" baseline="0" dirty="0">
              <a:ln>
                <a:noFill/>
              </a:ln>
              <a:solidFill>
                <a:schemeClr val="tx1"/>
              </a:solidFill>
              <a:effectLst/>
              <a:latin typeface="Chalkboard" pitchFamily="-111" charset="0"/>
            </a:endParaRPr>
          </a:p>
        </p:txBody>
      </p:sp>
    </p:spTree>
    <p:extLst>
      <p:ext uri="{BB962C8B-B14F-4D97-AF65-F5344CB8AC3E}">
        <p14:creationId xmlns:p14="http://schemas.microsoft.com/office/powerpoint/2010/main" val="1530824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par>
                                <p:cTn id="109" presetID="1" presetClass="exit" presetSubtype="0" fill="hold" nodeType="withEffect">
                                  <p:stCondLst>
                                    <p:cond delay="0"/>
                                  </p:stCondLst>
                                  <p:childTnLst>
                                    <p:set>
                                      <p:cBhvr>
                                        <p:cTn id="110" dur="1" fill="hold">
                                          <p:stCondLst>
                                            <p:cond delay="0"/>
                                          </p:stCondLst>
                                        </p:cTn>
                                        <p:tgtEl>
                                          <p:spTgt spid="5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xit" presetSubtype="0" fill="hold" nodeType="withEffect">
                                  <p:stCondLst>
                                    <p:cond delay="0"/>
                                  </p:stCondLst>
                                  <p:childTnLst>
                                    <p:set>
                                      <p:cBhvr>
                                        <p:cTn id="122" dur="1" fill="hold">
                                          <p:stCondLst>
                                            <p:cond delay="0"/>
                                          </p:stCondLst>
                                        </p:cTn>
                                        <p:tgtEl>
                                          <p:spTgt spid="5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4" grpId="0" animBg="1"/>
      <p:bldP spid="24" grpId="1" animBg="1"/>
      <p:bldP spid="25" grpId="0" animBg="1"/>
      <p:bldP spid="25" grpId="1" animBg="1"/>
      <p:bldP spid="26" grpId="0" animBg="1"/>
      <p:bldP spid="26" grpId="1" animBg="1"/>
      <p:bldP spid="27" grpId="0" animBg="1"/>
      <p:bldP spid="27" grpId="1" animBg="1"/>
      <p:bldP spid="58" grpId="0" animBg="1"/>
      <p:bldP spid="59" grpId="0"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Attention</a:t>
            </a:r>
            <a:endParaRPr lang="en-GB" dirty="0"/>
          </a:p>
        </p:txBody>
      </p:sp>
      <p:sp>
        <p:nvSpPr>
          <p:cNvPr id="3" name="Content Placeholder 2"/>
          <p:cNvSpPr>
            <a:spLocks noGrp="1"/>
          </p:cNvSpPr>
          <p:nvPr>
            <p:ph idx="1"/>
          </p:nvPr>
        </p:nvSpPr>
        <p:spPr>
          <a:xfrm>
            <a:off x="323528" y="1052736"/>
            <a:ext cx="8424936" cy="1800200"/>
          </a:xfrm>
        </p:spPr>
        <p:txBody>
          <a:bodyPr/>
          <a:lstStyle/>
          <a:p>
            <a:r>
              <a:rPr lang="en-GB" dirty="0" smtClean="0"/>
              <a:t>Are you and your learners attending to the same thing when you (they) are talking?</a:t>
            </a:r>
          </a:p>
          <a:p>
            <a:r>
              <a:rPr lang="en-GB" dirty="0" smtClean="0"/>
              <a:t>Are you and your learners attending in the same way when you (they) are talking?</a:t>
            </a:r>
          </a:p>
        </p:txBody>
      </p:sp>
      <p:sp>
        <p:nvSpPr>
          <p:cNvPr id="4" name="Rounded Rectangle 3"/>
          <p:cNvSpPr/>
          <p:nvPr/>
        </p:nvSpPr>
        <p:spPr bwMode="auto">
          <a:xfrm>
            <a:off x="6228184" y="2492896"/>
            <a:ext cx="2448272" cy="172819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2"/>
                </a:solidFill>
                <a:effectLst/>
                <a:latin typeface="Chalkboard" pitchFamily="-111" charset="0"/>
              </a:rPr>
              <a:t>If not, communication is likely to be impoverished</a:t>
            </a:r>
            <a:endParaRPr kumimoji="0" lang="en-GB" sz="2400" b="0" i="0" u="none" strike="noStrike" cap="none" normalizeH="0" baseline="0" dirty="0">
              <a:ln>
                <a:noFill/>
              </a:ln>
              <a:solidFill>
                <a:schemeClr val="tx2"/>
              </a:solidFill>
              <a:effectLst/>
              <a:latin typeface="Chalkboard" pitchFamily="-111" charset="0"/>
            </a:endParaRPr>
          </a:p>
        </p:txBody>
      </p:sp>
      <p:sp>
        <p:nvSpPr>
          <p:cNvPr id="5" name="Content Placeholder 2"/>
          <p:cNvSpPr txBox="1">
            <a:spLocks/>
          </p:cNvSpPr>
          <p:nvPr/>
        </p:nvSpPr>
        <p:spPr bwMode="auto">
          <a:xfrm>
            <a:off x="539552" y="3573016"/>
            <a:ext cx="8424936" cy="2304256"/>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b="0" dirty="0" smtClean="0"/>
              <a:t>Holding Wholes</a:t>
            </a:r>
          </a:p>
          <a:p>
            <a:r>
              <a:rPr lang="en-GB" b="0" dirty="0" smtClean="0"/>
              <a:t>Discerning Details</a:t>
            </a:r>
          </a:p>
          <a:p>
            <a:r>
              <a:rPr lang="en-GB" b="0" dirty="0" smtClean="0"/>
              <a:t>Recognising Relationships in the particular</a:t>
            </a:r>
          </a:p>
          <a:p>
            <a:r>
              <a:rPr lang="en-GB" b="0" dirty="0" smtClean="0"/>
              <a:t>Perceiving Properties as being instantiated</a:t>
            </a:r>
          </a:p>
          <a:p>
            <a:r>
              <a:rPr lang="en-GB" b="0" dirty="0" smtClean="0"/>
              <a:t>Reasoning on the basis of agreed properties</a:t>
            </a:r>
          </a:p>
        </p:txBody>
      </p:sp>
      <p:sp>
        <p:nvSpPr>
          <p:cNvPr id="6" name="Rounded Rectangle 5"/>
          <p:cNvSpPr/>
          <p:nvPr/>
        </p:nvSpPr>
        <p:spPr bwMode="auto">
          <a:xfrm>
            <a:off x="611560" y="3068960"/>
            <a:ext cx="3168352" cy="57606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8000"/>
                </a:solidFill>
                <a:effectLst/>
                <a:latin typeface="Chalkboard" pitchFamily="-111" charset="0"/>
              </a:rPr>
              <a:t>Ways of Attending</a:t>
            </a:r>
            <a:endParaRPr kumimoji="0" lang="en-GB" sz="2400" b="0" i="0" u="none" strike="noStrike" cap="none" normalizeH="0" baseline="0" dirty="0">
              <a:ln>
                <a:noFill/>
              </a:ln>
              <a:solidFill>
                <a:srgbClr val="008000"/>
              </a:solidFill>
              <a:effectLst/>
              <a:latin typeface="Chalkboard" pitchFamily="-111" charset="0"/>
            </a:endParaRPr>
          </a:p>
        </p:txBody>
      </p:sp>
    </p:spTree>
    <p:extLst>
      <p:ext uri="{BB962C8B-B14F-4D97-AF65-F5344CB8AC3E}">
        <p14:creationId xmlns:p14="http://schemas.microsoft.com/office/powerpoint/2010/main" val="1641932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theme/theme1.xml><?xml version="1.0" encoding="utf-8"?>
<a:theme xmlns:a="http://schemas.openxmlformats.org/drawingml/2006/main" name="Yellow on Blue">
  <a:themeElements>
    <a:clrScheme name="Custom 1">
      <a:dk1>
        <a:srgbClr val="FFFF99"/>
      </a:dk1>
      <a:lt1>
        <a:srgbClr val="6699FF"/>
      </a:lt1>
      <a:dk2>
        <a:srgbClr val="993300"/>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44229"/>
      </a:dk1>
      <a:lt1>
        <a:srgbClr val="BBBDD6"/>
      </a:lt1>
      <a:dk2>
        <a:srgbClr val="000000"/>
      </a:dk2>
      <a:lt2>
        <a:srgbClr val="A46527"/>
      </a:lt2>
      <a:accent1>
        <a:srgbClr val="FF7C00"/>
      </a:accent1>
      <a:accent2>
        <a:srgbClr val="333399"/>
      </a:accent2>
      <a:accent3>
        <a:srgbClr val="DADBE8"/>
      </a:accent3>
      <a:accent4>
        <a:srgbClr val="393721"/>
      </a:accent4>
      <a:accent5>
        <a:srgbClr val="FFBFAA"/>
      </a:accent5>
      <a:accent6>
        <a:srgbClr val="2D2D8A"/>
      </a:accent6>
      <a:hlink>
        <a:srgbClr val="009999"/>
      </a:hlink>
      <a:folHlink>
        <a:srgbClr val="99CC00"/>
      </a:folHlink>
    </a:clrScheme>
    <a:fontScheme name="Title &amp; Bullets">
      <a:majorFont>
        <a:latin typeface="Chalkboard"/>
        <a:ea typeface="ヒラギノ角ゴ Pro W3"/>
        <a:cs typeface="ヒラギノ角ゴ Pro W3"/>
      </a:majorFont>
      <a:minorFont>
        <a:latin typeface="Chalkboard"/>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28516</TotalTime>
  <Words>1659</Words>
  <Application>Microsoft Macintosh PowerPoint</Application>
  <PresentationFormat>On-screen Show (4:3)</PresentationFormat>
  <Paragraphs>250</Paragraphs>
  <Slides>27</Slides>
  <Notes>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27</vt:i4>
      </vt:variant>
    </vt:vector>
  </HeadingPairs>
  <TitlesOfParts>
    <vt:vector size="32" baseType="lpstr">
      <vt:lpstr>Yellow on Blue</vt:lpstr>
      <vt:lpstr>Title &amp; Bullets</vt:lpstr>
      <vt:lpstr>Blank Presentation</vt:lpstr>
      <vt:lpstr>Equation</vt:lpstr>
      <vt:lpstr>MathType 6.0 Equation</vt:lpstr>
      <vt:lpstr>Reaching for Mastery: Achievement for All</vt:lpstr>
      <vt:lpstr>Throat Clearing</vt:lpstr>
      <vt:lpstr>Mastery Shanghai Style</vt:lpstr>
      <vt:lpstr>Multiplying Fractions Tasks 1 &amp; 2</vt:lpstr>
      <vt:lpstr>Foundations of Fractions</vt:lpstr>
      <vt:lpstr>Multiplying Fractions: Structured Exercises</vt:lpstr>
      <vt:lpstr>Multiplying Fractions Tasks 3 &amp; 4</vt:lpstr>
      <vt:lpstr>Mixed Fraction Multiplication</vt:lpstr>
      <vt:lpstr>Attention</vt:lpstr>
      <vt:lpstr>Multiplying Fractions: Revision</vt:lpstr>
      <vt:lpstr>Queuing</vt:lpstr>
      <vt:lpstr>Magic Square Reasoning</vt:lpstr>
      <vt:lpstr>More Magic Square Reasoning</vt:lpstr>
      <vt:lpstr>Problem Posing: Contexts for 3 – 1 = 2</vt:lpstr>
      <vt:lpstr>More Problem Posing:</vt:lpstr>
      <vt:lpstr>Marbles 1</vt:lpstr>
      <vt:lpstr>Marbles 2</vt:lpstr>
      <vt:lpstr>Marbles 3</vt:lpstr>
      <vt:lpstr>Marbles 3 again</vt:lpstr>
      <vt:lpstr>Marbles 4</vt:lpstr>
      <vt:lpstr>Varying Context</vt:lpstr>
      <vt:lpstr>Varying Context</vt:lpstr>
      <vt:lpstr>Reflection</vt:lpstr>
      <vt:lpstr>Mathematical Thinking</vt:lpstr>
      <vt:lpstr>Reflection as Self-Explanation and Personal Narrative</vt:lpstr>
      <vt:lpstr>Mastery as Achievement for All</vt:lpstr>
      <vt:lpstr>To Follow Up</vt:lpstr>
    </vt:vector>
  </TitlesOfParts>
  <Company>CME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Mason</cp:lastModifiedBy>
  <cp:revision>902</cp:revision>
  <dcterms:created xsi:type="dcterms:W3CDTF">2009-05-15T05:15:20Z</dcterms:created>
  <dcterms:modified xsi:type="dcterms:W3CDTF">2016-07-05T07:25:34Z</dcterms:modified>
</cp:coreProperties>
</file>